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262" r:id="rId2"/>
    <p:sldId id="381" r:id="rId3"/>
    <p:sldId id="343" r:id="rId4"/>
    <p:sldId id="385" r:id="rId5"/>
    <p:sldId id="438" r:id="rId6"/>
    <p:sldId id="346" r:id="rId7"/>
    <p:sldId id="398" r:id="rId8"/>
    <p:sldId id="348" r:id="rId9"/>
    <p:sldId id="440" r:id="rId10"/>
    <p:sldId id="400" r:id="rId11"/>
    <p:sldId id="403" r:id="rId12"/>
    <p:sldId id="402" r:id="rId13"/>
    <p:sldId id="350" r:id="rId14"/>
    <p:sldId id="441" r:id="rId15"/>
    <p:sldId id="270" r:id="rId16"/>
  </p:sldIdLst>
  <p:sldSz cx="12192000" cy="6858000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40C0"/>
    <a:srgbClr val="FB9705"/>
    <a:srgbClr val="C54343"/>
    <a:srgbClr val="D60000"/>
    <a:srgbClr val="FF5050"/>
    <a:srgbClr val="BBE676"/>
    <a:srgbClr val="5195D3"/>
    <a:srgbClr val="F3FBFF"/>
    <a:srgbClr val="E4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66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17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confbrianza.blogspot.com/2015_05_01_archive.html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hyperlink" Target="https://juandomingofarnos.wordpress.com/author/juandomingofarnos/page/2" TargetMode="External"/><Relationship Id="rId1" Type="http://schemas.openxmlformats.org/officeDocument/2006/relationships/image" Target="../media/image27.jpeg"/><Relationship Id="rId6" Type="http://schemas.openxmlformats.org/officeDocument/2006/relationships/hyperlink" Target="http://openclipart.org/detail/5454/money-bag-by-mcol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openclipart.org/detail/168575/safety-helmet-by-jonata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confbrianza.blogspot.com/2015_05_01_archive.html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hyperlink" Target="https://juandomingofarnos.wordpress.com/author/juandomingofarnos/page/2" TargetMode="External"/><Relationship Id="rId1" Type="http://schemas.openxmlformats.org/officeDocument/2006/relationships/image" Target="../media/image27.jpeg"/><Relationship Id="rId6" Type="http://schemas.openxmlformats.org/officeDocument/2006/relationships/hyperlink" Target="http://openclipart.org/detail/5454/money-bag-by-mcol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openclipart.org/detail/168575/safety-helmet-by-jonat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2F396-FC28-46DD-B80E-B2596A7758F0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0F9B8-6DD9-46A1-89FB-6856FB5E2D0E}">
      <dgm:prSet phldrT="[Text]"/>
      <dgm:spPr/>
      <dgm:t>
        <a:bodyPr/>
        <a:lstStyle/>
        <a:p>
          <a:r>
            <a:rPr lang="en-US" dirty="0"/>
            <a:t>Reliability Risk</a:t>
          </a:r>
        </a:p>
      </dgm:t>
    </dgm:pt>
    <dgm:pt modelId="{B8EEDF24-E0B5-4E14-83B3-8D0BF222FF37}" type="parTrans" cxnId="{AE1610CA-A604-4F68-9544-D58924C6919A}">
      <dgm:prSet/>
      <dgm:spPr/>
      <dgm:t>
        <a:bodyPr/>
        <a:lstStyle/>
        <a:p>
          <a:endParaRPr lang="en-US"/>
        </a:p>
      </dgm:t>
    </dgm:pt>
    <dgm:pt modelId="{4321C03F-D754-4BAC-967D-675DCE83DB2A}" type="sibTrans" cxnId="{AE1610CA-A604-4F68-9544-D58924C6919A}">
      <dgm:prSet/>
      <dgm:spPr/>
      <dgm:t>
        <a:bodyPr/>
        <a:lstStyle/>
        <a:p>
          <a:endParaRPr lang="en-US"/>
        </a:p>
      </dgm:t>
    </dgm:pt>
    <dgm:pt modelId="{2005B0F7-10E9-4A10-8336-8E1210770303}">
      <dgm:prSet phldrT="[Text]"/>
      <dgm:spPr/>
      <dgm:t>
        <a:bodyPr/>
        <a:lstStyle/>
        <a:p>
          <a:r>
            <a:rPr lang="en-US" dirty="0"/>
            <a:t>Reputational</a:t>
          </a:r>
        </a:p>
      </dgm:t>
    </dgm:pt>
    <dgm:pt modelId="{31723B97-305E-4DCB-88C9-4F8A1BD31BC9}" type="parTrans" cxnId="{B52B5D1F-B31F-4B0B-88FC-8957C626E8CD}">
      <dgm:prSet/>
      <dgm:spPr/>
      <dgm:t>
        <a:bodyPr/>
        <a:lstStyle/>
        <a:p>
          <a:endParaRPr lang="en-US"/>
        </a:p>
      </dgm:t>
    </dgm:pt>
    <dgm:pt modelId="{0B01279E-0BDC-44FE-ABAA-8A4429ECEE5D}" type="sibTrans" cxnId="{B52B5D1F-B31F-4B0B-88FC-8957C626E8CD}">
      <dgm:prSet/>
      <dgm:spPr/>
      <dgm:t>
        <a:bodyPr/>
        <a:lstStyle/>
        <a:p>
          <a:endParaRPr lang="en-US"/>
        </a:p>
      </dgm:t>
    </dgm:pt>
    <dgm:pt modelId="{6688D07A-3A29-490D-A1B8-410458E787FB}">
      <dgm:prSet phldrT="[Text]"/>
      <dgm:spPr/>
      <dgm:t>
        <a:bodyPr/>
        <a:lstStyle/>
        <a:p>
          <a:r>
            <a:rPr lang="en-US" dirty="0"/>
            <a:t>Financial Integrity</a:t>
          </a:r>
        </a:p>
      </dgm:t>
    </dgm:pt>
    <dgm:pt modelId="{BAEB4FDE-E39E-4BDB-A037-8AF7690707B1}" type="parTrans" cxnId="{AF79E78D-5271-46FC-AF65-E8FB48C6F67F}">
      <dgm:prSet/>
      <dgm:spPr/>
      <dgm:t>
        <a:bodyPr/>
        <a:lstStyle/>
        <a:p>
          <a:endParaRPr lang="en-US"/>
        </a:p>
      </dgm:t>
    </dgm:pt>
    <dgm:pt modelId="{04F21058-02E2-49BF-A385-3BFE15204274}" type="sibTrans" cxnId="{AF79E78D-5271-46FC-AF65-E8FB48C6F67F}">
      <dgm:prSet/>
      <dgm:spPr/>
      <dgm:t>
        <a:bodyPr/>
        <a:lstStyle/>
        <a:p>
          <a:endParaRPr lang="en-US"/>
        </a:p>
      </dgm:t>
    </dgm:pt>
    <dgm:pt modelId="{300A025F-F1C2-424C-9DD7-84A185DBF867}">
      <dgm:prSet phldrT="[Text]"/>
      <dgm:spPr/>
      <dgm:t>
        <a:bodyPr/>
        <a:lstStyle/>
        <a:p>
          <a:r>
            <a:rPr lang="en-US" dirty="0"/>
            <a:t>Data / Privacy Risk</a:t>
          </a:r>
        </a:p>
      </dgm:t>
    </dgm:pt>
    <dgm:pt modelId="{A39F10CD-C655-4B1C-BD14-8FCF3AF4487C}" type="parTrans" cxnId="{D4FEDB43-4ED4-4E05-A1B7-A3666E8A9E1F}">
      <dgm:prSet/>
      <dgm:spPr/>
      <dgm:t>
        <a:bodyPr/>
        <a:lstStyle/>
        <a:p>
          <a:endParaRPr lang="en-US"/>
        </a:p>
      </dgm:t>
    </dgm:pt>
    <dgm:pt modelId="{09E2C246-2D49-4FF0-B495-DE029C5A2896}" type="sibTrans" cxnId="{D4FEDB43-4ED4-4E05-A1B7-A3666E8A9E1F}">
      <dgm:prSet/>
      <dgm:spPr/>
      <dgm:t>
        <a:bodyPr/>
        <a:lstStyle/>
        <a:p>
          <a:endParaRPr lang="en-US"/>
        </a:p>
      </dgm:t>
    </dgm:pt>
    <dgm:pt modelId="{EA29FB49-6FFD-4DEC-AB1B-6A97B864A20D}">
      <dgm:prSet phldrT="[Text]"/>
      <dgm:spPr/>
      <dgm:t>
        <a:bodyPr/>
        <a:lstStyle/>
        <a:p>
          <a:r>
            <a:rPr lang="en-US" dirty="0"/>
            <a:t>Customer data</a:t>
          </a:r>
        </a:p>
      </dgm:t>
    </dgm:pt>
    <dgm:pt modelId="{F0B1459A-4B36-49E0-95A4-54C61C22C8FA}" type="parTrans" cxnId="{A7E7F0DC-3DC3-4FDA-A979-FBD03525BF0A}">
      <dgm:prSet/>
      <dgm:spPr/>
      <dgm:t>
        <a:bodyPr/>
        <a:lstStyle/>
        <a:p>
          <a:endParaRPr lang="en-US"/>
        </a:p>
      </dgm:t>
    </dgm:pt>
    <dgm:pt modelId="{313660FB-83AF-45D5-AD51-243AD43A2A61}" type="sibTrans" cxnId="{A7E7F0DC-3DC3-4FDA-A979-FBD03525BF0A}">
      <dgm:prSet/>
      <dgm:spPr/>
      <dgm:t>
        <a:bodyPr/>
        <a:lstStyle/>
        <a:p>
          <a:endParaRPr lang="en-US"/>
        </a:p>
      </dgm:t>
    </dgm:pt>
    <dgm:pt modelId="{5EB2E9FC-9E60-4BFA-ADAF-D79F0560EE4F}">
      <dgm:prSet phldrT="[Text]"/>
      <dgm:spPr/>
      <dgm:t>
        <a:bodyPr/>
        <a:lstStyle/>
        <a:p>
          <a:r>
            <a:rPr lang="en-US" dirty="0"/>
            <a:t>Business data</a:t>
          </a:r>
        </a:p>
      </dgm:t>
    </dgm:pt>
    <dgm:pt modelId="{84B99319-E62D-479A-8628-4317DEE828D6}" type="parTrans" cxnId="{8DBC588F-83E8-4032-B6F4-64F58062EC90}">
      <dgm:prSet/>
      <dgm:spPr/>
      <dgm:t>
        <a:bodyPr/>
        <a:lstStyle/>
        <a:p>
          <a:endParaRPr lang="en-US"/>
        </a:p>
      </dgm:t>
    </dgm:pt>
    <dgm:pt modelId="{5F3F24D5-0A56-4C11-8576-BFDA11172CC9}" type="sibTrans" cxnId="{8DBC588F-83E8-4032-B6F4-64F58062EC90}">
      <dgm:prSet/>
      <dgm:spPr/>
      <dgm:t>
        <a:bodyPr/>
        <a:lstStyle/>
        <a:p>
          <a:endParaRPr lang="en-US"/>
        </a:p>
      </dgm:t>
    </dgm:pt>
    <dgm:pt modelId="{BD1F8C00-F4E3-442F-9469-06617162FDCF}">
      <dgm:prSet phldrT="[Text]"/>
      <dgm:spPr/>
      <dgm:t>
        <a:bodyPr/>
        <a:lstStyle/>
        <a:p>
          <a:r>
            <a:rPr lang="en-US" dirty="0"/>
            <a:t>Resiliency</a:t>
          </a:r>
        </a:p>
      </dgm:t>
    </dgm:pt>
    <dgm:pt modelId="{1B4E8C26-574C-4135-A27A-8354C4779878}" type="parTrans" cxnId="{65F4B955-2381-4864-8C80-077B4EAD4EDE}">
      <dgm:prSet/>
      <dgm:spPr/>
      <dgm:t>
        <a:bodyPr/>
        <a:lstStyle/>
        <a:p>
          <a:endParaRPr lang="en-US"/>
        </a:p>
      </dgm:t>
    </dgm:pt>
    <dgm:pt modelId="{DBFB9654-B834-4E7F-9FA3-129FAF343E39}" type="sibTrans" cxnId="{65F4B955-2381-4864-8C80-077B4EAD4EDE}">
      <dgm:prSet/>
      <dgm:spPr/>
      <dgm:t>
        <a:bodyPr/>
        <a:lstStyle/>
        <a:p>
          <a:endParaRPr lang="en-US"/>
        </a:p>
      </dgm:t>
    </dgm:pt>
    <dgm:pt modelId="{F6B4A038-3CD8-481A-B121-A38A25AE0CE4}">
      <dgm:prSet phldrT="[Text]"/>
      <dgm:spPr/>
      <dgm:t>
        <a:bodyPr/>
        <a:lstStyle/>
        <a:p>
          <a:r>
            <a:rPr lang="en-US" dirty="0"/>
            <a:t>System availability</a:t>
          </a:r>
        </a:p>
      </dgm:t>
    </dgm:pt>
    <dgm:pt modelId="{48182F9B-E41F-407C-B58C-82C4FFF2532F}" type="parTrans" cxnId="{22C74648-3AD1-468D-8B6A-89ACA3AC3F6E}">
      <dgm:prSet/>
      <dgm:spPr/>
      <dgm:t>
        <a:bodyPr/>
        <a:lstStyle/>
        <a:p>
          <a:endParaRPr lang="en-US"/>
        </a:p>
      </dgm:t>
    </dgm:pt>
    <dgm:pt modelId="{01746C4B-22F6-4FE9-9A9F-69D20C9E5E10}" type="sibTrans" cxnId="{22C74648-3AD1-468D-8B6A-89ACA3AC3F6E}">
      <dgm:prSet/>
      <dgm:spPr/>
      <dgm:t>
        <a:bodyPr/>
        <a:lstStyle/>
        <a:p>
          <a:endParaRPr lang="en-US"/>
        </a:p>
      </dgm:t>
    </dgm:pt>
    <dgm:pt modelId="{B2203024-9704-47DF-9A77-7ACABEAAE9AA}">
      <dgm:prSet phldrT="[Text]"/>
      <dgm:spPr/>
      <dgm:t>
        <a:bodyPr/>
        <a:lstStyle/>
        <a:p>
          <a:r>
            <a:rPr lang="en-US" dirty="0"/>
            <a:t>Safety Risk</a:t>
          </a:r>
        </a:p>
      </dgm:t>
    </dgm:pt>
    <dgm:pt modelId="{193E1332-C1F5-4475-8695-92749845846B}" type="parTrans" cxnId="{8FB4F78C-BE14-4D98-B574-8BF66F3FE33C}">
      <dgm:prSet/>
      <dgm:spPr/>
      <dgm:t>
        <a:bodyPr/>
        <a:lstStyle/>
        <a:p>
          <a:endParaRPr lang="en-US"/>
        </a:p>
      </dgm:t>
    </dgm:pt>
    <dgm:pt modelId="{CCC2FA2B-FFFF-4934-A1FD-A4C3134D2F71}" type="sibTrans" cxnId="{8FB4F78C-BE14-4D98-B574-8BF66F3FE33C}">
      <dgm:prSet/>
      <dgm:spPr/>
      <dgm:t>
        <a:bodyPr/>
        <a:lstStyle/>
        <a:p>
          <a:endParaRPr lang="en-US"/>
        </a:p>
      </dgm:t>
    </dgm:pt>
    <dgm:pt modelId="{F50F7C14-6C20-4A2B-84A0-7465C192767F}">
      <dgm:prSet phldrT="[Text]"/>
      <dgm:spPr/>
      <dgm:t>
        <a:bodyPr/>
        <a:lstStyle/>
        <a:p>
          <a:r>
            <a:rPr lang="en-US" dirty="0"/>
            <a:t>Workforce Safety</a:t>
          </a:r>
        </a:p>
      </dgm:t>
    </dgm:pt>
    <dgm:pt modelId="{027863F4-8053-4C35-9C0F-D2E4A51D3CE4}" type="parTrans" cxnId="{C2FE4C46-B76D-420B-84F6-7B28ECCFF3F9}">
      <dgm:prSet/>
      <dgm:spPr/>
      <dgm:t>
        <a:bodyPr/>
        <a:lstStyle/>
        <a:p>
          <a:endParaRPr lang="en-US"/>
        </a:p>
      </dgm:t>
    </dgm:pt>
    <dgm:pt modelId="{80C5998E-A862-429B-B8AC-094988E47D32}" type="sibTrans" cxnId="{C2FE4C46-B76D-420B-84F6-7B28ECCFF3F9}">
      <dgm:prSet/>
      <dgm:spPr/>
      <dgm:t>
        <a:bodyPr/>
        <a:lstStyle/>
        <a:p>
          <a:endParaRPr lang="en-US"/>
        </a:p>
      </dgm:t>
    </dgm:pt>
    <dgm:pt modelId="{FEB5B0B4-0ABF-470F-BC46-93DD5B26384E}">
      <dgm:prSet phldrT="[Text]"/>
      <dgm:spPr/>
      <dgm:t>
        <a:bodyPr/>
        <a:lstStyle/>
        <a:p>
          <a:r>
            <a:rPr lang="en-US" dirty="0"/>
            <a:t>Consumer Safety</a:t>
          </a:r>
        </a:p>
      </dgm:t>
    </dgm:pt>
    <dgm:pt modelId="{5324F7AE-BCF9-4B0E-BCE5-DFDB697C7ABB}" type="parTrans" cxnId="{D472644E-30ED-4748-BB29-673E89932486}">
      <dgm:prSet/>
      <dgm:spPr/>
      <dgm:t>
        <a:bodyPr/>
        <a:lstStyle/>
        <a:p>
          <a:endParaRPr lang="en-US"/>
        </a:p>
      </dgm:t>
    </dgm:pt>
    <dgm:pt modelId="{55A384DB-5069-40F9-BF89-ABF5E45000BE}" type="sibTrans" cxnId="{D472644E-30ED-4748-BB29-673E89932486}">
      <dgm:prSet/>
      <dgm:spPr/>
      <dgm:t>
        <a:bodyPr/>
        <a:lstStyle/>
        <a:p>
          <a:endParaRPr lang="en-US"/>
        </a:p>
      </dgm:t>
    </dgm:pt>
    <dgm:pt modelId="{38894DBC-6419-4B49-BE6E-FB79639E6FE7}">
      <dgm:prSet phldrT="[Text]"/>
      <dgm:spPr/>
      <dgm:t>
        <a:bodyPr/>
        <a:lstStyle/>
        <a:p>
          <a:r>
            <a:rPr lang="en-US"/>
            <a:t>Financial </a:t>
          </a:r>
          <a:r>
            <a:rPr lang="en-US" dirty="0"/>
            <a:t>Risk</a:t>
          </a:r>
        </a:p>
      </dgm:t>
    </dgm:pt>
    <dgm:pt modelId="{AEDAD09E-F0F2-4569-988A-06BC50BC59DC}" type="parTrans" cxnId="{EBB0572A-7F9D-4B84-A253-ADB505D4F5CB}">
      <dgm:prSet/>
      <dgm:spPr/>
      <dgm:t>
        <a:bodyPr/>
        <a:lstStyle/>
        <a:p>
          <a:endParaRPr lang="en-US"/>
        </a:p>
      </dgm:t>
    </dgm:pt>
    <dgm:pt modelId="{BC961B3E-7D07-4D03-BE18-AD19ACC1858C}" type="sibTrans" cxnId="{EBB0572A-7F9D-4B84-A253-ADB505D4F5CB}">
      <dgm:prSet/>
      <dgm:spPr/>
      <dgm:t>
        <a:bodyPr/>
        <a:lstStyle/>
        <a:p>
          <a:endParaRPr lang="en-US"/>
        </a:p>
      </dgm:t>
    </dgm:pt>
    <dgm:pt modelId="{2C0D8F1E-15EC-4E94-9A71-3C1D040D2236}" type="pres">
      <dgm:prSet presAssocID="{9642F396-FC28-46DD-B80E-B2596A7758F0}" presName="Name0" presStyleCnt="0">
        <dgm:presLayoutVars>
          <dgm:dir/>
          <dgm:resizeHandles val="exact"/>
        </dgm:presLayoutVars>
      </dgm:prSet>
      <dgm:spPr/>
    </dgm:pt>
    <dgm:pt modelId="{7B8CCAF7-3FD6-4E29-9930-DADF5D00C7F6}" type="pres">
      <dgm:prSet presAssocID="{1940F9B8-6DD9-46A1-89FB-6856FB5E2D0E}" presName="composite" presStyleCnt="0"/>
      <dgm:spPr/>
    </dgm:pt>
    <dgm:pt modelId="{9189900A-C42B-4E49-86CE-6E46B107485C}" type="pres">
      <dgm:prSet presAssocID="{1940F9B8-6DD9-46A1-89FB-6856FB5E2D0E}" presName="rect1" presStyleLbl="trAlignAcc1" presStyleIdx="0" presStyleCnt="4">
        <dgm:presLayoutVars>
          <dgm:bulletEnabled val="1"/>
        </dgm:presLayoutVars>
      </dgm:prSet>
      <dgm:spPr/>
    </dgm:pt>
    <dgm:pt modelId="{859F3AC8-50FE-412F-8693-ECE359775280}" type="pres">
      <dgm:prSet presAssocID="{1940F9B8-6DD9-46A1-89FB-6856FB5E2D0E}" presName="rect2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FB2F6E41-52E4-46F9-9891-4AB1C2A2E620}" type="pres">
      <dgm:prSet presAssocID="{4321C03F-D754-4BAC-967D-675DCE83DB2A}" presName="sibTrans" presStyleCnt="0"/>
      <dgm:spPr/>
    </dgm:pt>
    <dgm:pt modelId="{CBE96E0E-19DD-4017-A316-AB500946C13E}" type="pres">
      <dgm:prSet presAssocID="{B2203024-9704-47DF-9A77-7ACABEAAE9AA}" presName="composite" presStyleCnt="0"/>
      <dgm:spPr/>
    </dgm:pt>
    <dgm:pt modelId="{62C79A8D-375E-4D3B-BC59-B40D7B07762D}" type="pres">
      <dgm:prSet presAssocID="{B2203024-9704-47DF-9A77-7ACABEAAE9AA}" presName="rect1" presStyleLbl="trAlignAcc1" presStyleIdx="1" presStyleCnt="4">
        <dgm:presLayoutVars>
          <dgm:bulletEnabled val="1"/>
        </dgm:presLayoutVars>
      </dgm:prSet>
      <dgm:spPr/>
    </dgm:pt>
    <dgm:pt modelId="{1541C2A3-E8F6-4443-9253-71EE90BA17A6}" type="pres">
      <dgm:prSet presAssocID="{B2203024-9704-47DF-9A77-7ACABEAAE9AA}" presName="rect2" presStyleLbl="fgImgPlace1" presStyleIdx="1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820D414F-E9AC-43EC-B4A0-65774AB8992E}" type="pres">
      <dgm:prSet presAssocID="{CCC2FA2B-FFFF-4934-A1FD-A4C3134D2F71}" presName="sibTrans" presStyleCnt="0"/>
      <dgm:spPr/>
    </dgm:pt>
    <dgm:pt modelId="{FE1D1084-7ACB-4DFE-B8C6-F19F226BF3B0}" type="pres">
      <dgm:prSet presAssocID="{38894DBC-6419-4B49-BE6E-FB79639E6FE7}" presName="composite" presStyleCnt="0"/>
      <dgm:spPr/>
    </dgm:pt>
    <dgm:pt modelId="{AEC0EE3C-641B-4F71-8876-FD740F048378}" type="pres">
      <dgm:prSet presAssocID="{38894DBC-6419-4B49-BE6E-FB79639E6FE7}" presName="rect1" presStyleLbl="trAlignAcc1" presStyleIdx="2" presStyleCnt="4">
        <dgm:presLayoutVars>
          <dgm:bulletEnabled val="1"/>
        </dgm:presLayoutVars>
      </dgm:prSet>
      <dgm:spPr/>
    </dgm:pt>
    <dgm:pt modelId="{B58F76D9-516A-457D-AB71-3D7C6203C42D}" type="pres">
      <dgm:prSet presAssocID="{38894DBC-6419-4B49-BE6E-FB79639E6FE7}" presName="rect2" presStyleLbl="fgImgPlac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41891ACE-D9C9-4855-AD36-4E40A92DA744}" type="pres">
      <dgm:prSet presAssocID="{BC961B3E-7D07-4D03-BE18-AD19ACC1858C}" presName="sibTrans" presStyleCnt="0"/>
      <dgm:spPr/>
    </dgm:pt>
    <dgm:pt modelId="{5EB1D1D2-2769-440F-A841-2D37D188565D}" type="pres">
      <dgm:prSet presAssocID="{300A025F-F1C2-424C-9DD7-84A185DBF867}" presName="composite" presStyleCnt="0"/>
      <dgm:spPr/>
    </dgm:pt>
    <dgm:pt modelId="{50986A2B-73B1-4309-828E-A53C84A52EAB}" type="pres">
      <dgm:prSet presAssocID="{300A025F-F1C2-424C-9DD7-84A185DBF867}" presName="rect1" presStyleLbl="trAlignAcc1" presStyleIdx="3" presStyleCnt="4">
        <dgm:presLayoutVars>
          <dgm:bulletEnabled val="1"/>
        </dgm:presLayoutVars>
      </dgm:prSet>
      <dgm:spPr/>
    </dgm:pt>
    <dgm:pt modelId="{ED08899C-B228-46B2-8A86-FD8D260ECB82}" type="pres">
      <dgm:prSet presAssocID="{300A025F-F1C2-424C-9DD7-84A185DBF867}" presName="rect2" presStyleLbl="fgImgPlac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</dgm:spPr>
    </dgm:pt>
  </dgm:ptLst>
  <dgm:cxnLst>
    <dgm:cxn modelId="{55B9D90B-6A5D-40FA-985B-1C988E7EBCF2}" type="presOf" srcId="{2005B0F7-10E9-4A10-8336-8E1210770303}" destId="{AEC0EE3C-641B-4F71-8876-FD740F048378}" srcOrd="0" destOrd="1" presId="urn:microsoft.com/office/officeart/2008/layout/PictureStrips"/>
    <dgm:cxn modelId="{B52B5D1F-B31F-4B0B-88FC-8957C626E8CD}" srcId="{38894DBC-6419-4B49-BE6E-FB79639E6FE7}" destId="{2005B0F7-10E9-4A10-8336-8E1210770303}" srcOrd="0" destOrd="0" parTransId="{31723B97-305E-4DCB-88C9-4F8A1BD31BC9}" sibTransId="{0B01279E-0BDC-44FE-ABAA-8A4429ECEE5D}"/>
    <dgm:cxn modelId="{EBB0572A-7F9D-4B84-A253-ADB505D4F5CB}" srcId="{9642F396-FC28-46DD-B80E-B2596A7758F0}" destId="{38894DBC-6419-4B49-BE6E-FB79639E6FE7}" srcOrd="2" destOrd="0" parTransId="{AEDAD09E-F0F2-4569-988A-06BC50BC59DC}" sibTransId="{BC961B3E-7D07-4D03-BE18-AD19ACC1858C}"/>
    <dgm:cxn modelId="{A5644F33-AE1F-4964-8EF6-AA8AD4C0CC02}" type="presOf" srcId="{5EB2E9FC-9E60-4BFA-ADAF-D79F0560EE4F}" destId="{50986A2B-73B1-4309-828E-A53C84A52EAB}" srcOrd="0" destOrd="2" presId="urn:microsoft.com/office/officeart/2008/layout/PictureStrips"/>
    <dgm:cxn modelId="{D4FEDB43-4ED4-4E05-A1B7-A3666E8A9E1F}" srcId="{9642F396-FC28-46DD-B80E-B2596A7758F0}" destId="{300A025F-F1C2-424C-9DD7-84A185DBF867}" srcOrd="3" destOrd="0" parTransId="{A39F10CD-C655-4B1C-BD14-8FCF3AF4487C}" sibTransId="{09E2C246-2D49-4FF0-B495-DE029C5A2896}"/>
    <dgm:cxn modelId="{C2FE4C46-B76D-420B-84F6-7B28ECCFF3F9}" srcId="{B2203024-9704-47DF-9A77-7ACABEAAE9AA}" destId="{F50F7C14-6C20-4A2B-84A0-7465C192767F}" srcOrd="0" destOrd="0" parTransId="{027863F4-8053-4C35-9C0F-D2E4A51D3CE4}" sibTransId="{80C5998E-A862-429B-B8AC-094988E47D32}"/>
    <dgm:cxn modelId="{22C74648-3AD1-468D-8B6A-89ACA3AC3F6E}" srcId="{1940F9B8-6DD9-46A1-89FB-6856FB5E2D0E}" destId="{F6B4A038-3CD8-481A-B121-A38A25AE0CE4}" srcOrd="1" destOrd="0" parTransId="{48182F9B-E41F-407C-B58C-82C4FFF2532F}" sibTransId="{01746C4B-22F6-4FE9-9A9F-69D20C9E5E10}"/>
    <dgm:cxn modelId="{AA5CF16D-5C0C-4FE9-A2A6-D9BB71AF86E9}" type="presOf" srcId="{F50F7C14-6C20-4A2B-84A0-7465C192767F}" destId="{62C79A8D-375E-4D3B-BC59-B40D7B07762D}" srcOrd="0" destOrd="1" presId="urn:microsoft.com/office/officeart/2008/layout/PictureStrips"/>
    <dgm:cxn modelId="{D472644E-30ED-4748-BB29-673E89932486}" srcId="{B2203024-9704-47DF-9A77-7ACABEAAE9AA}" destId="{FEB5B0B4-0ABF-470F-BC46-93DD5B26384E}" srcOrd="1" destOrd="0" parTransId="{5324F7AE-BCF9-4B0E-BCE5-DFDB697C7ABB}" sibTransId="{55A384DB-5069-40F9-BF89-ABF5E45000BE}"/>
    <dgm:cxn modelId="{65F4B955-2381-4864-8C80-077B4EAD4EDE}" srcId="{1940F9B8-6DD9-46A1-89FB-6856FB5E2D0E}" destId="{BD1F8C00-F4E3-442F-9469-06617162FDCF}" srcOrd="0" destOrd="0" parTransId="{1B4E8C26-574C-4135-A27A-8354C4779878}" sibTransId="{DBFB9654-B834-4E7F-9FA3-129FAF343E39}"/>
    <dgm:cxn modelId="{9E51A887-B40D-44EB-BA70-8A405DA08AE5}" type="presOf" srcId="{F6B4A038-3CD8-481A-B121-A38A25AE0CE4}" destId="{9189900A-C42B-4E49-86CE-6E46B107485C}" srcOrd="0" destOrd="2" presId="urn:microsoft.com/office/officeart/2008/layout/PictureStrips"/>
    <dgm:cxn modelId="{8FB4F78C-BE14-4D98-B574-8BF66F3FE33C}" srcId="{9642F396-FC28-46DD-B80E-B2596A7758F0}" destId="{B2203024-9704-47DF-9A77-7ACABEAAE9AA}" srcOrd="1" destOrd="0" parTransId="{193E1332-C1F5-4475-8695-92749845846B}" sibTransId="{CCC2FA2B-FFFF-4934-A1FD-A4C3134D2F71}"/>
    <dgm:cxn modelId="{AF79E78D-5271-46FC-AF65-E8FB48C6F67F}" srcId="{38894DBC-6419-4B49-BE6E-FB79639E6FE7}" destId="{6688D07A-3A29-490D-A1B8-410458E787FB}" srcOrd="1" destOrd="0" parTransId="{BAEB4FDE-E39E-4BDB-A037-8AF7690707B1}" sibTransId="{04F21058-02E2-49BF-A385-3BFE15204274}"/>
    <dgm:cxn modelId="{8DBC588F-83E8-4032-B6F4-64F58062EC90}" srcId="{300A025F-F1C2-424C-9DD7-84A185DBF867}" destId="{5EB2E9FC-9E60-4BFA-ADAF-D79F0560EE4F}" srcOrd="1" destOrd="0" parTransId="{84B99319-E62D-479A-8628-4317DEE828D6}" sibTransId="{5F3F24D5-0A56-4C11-8576-BFDA11172CC9}"/>
    <dgm:cxn modelId="{98E3D5AB-51DB-493B-9F09-E27D67E8B332}" type="presOf" srcId="{EA29FB49-6FFD-4DEC-AB1B-6A97B864A20D}" destId="{50986A2B-73B1-4309-828E-A53C84A52EAB}" srcOrd="0" destOrd="1" presId="urn:microsoft.com/office/officeart/2008/layout/PictureStrips"/>
    <dgm:cxn modelId="{CCA040BF-BBC2-4749-AF93-BBD27463C493}" type="presOf" srcId="{38894DBC-6419-4B49-BE6E-FB79639E6FE7}" destId="{AEC0EE3C-641B-4F71-8876-FD740F048378}" srcOrd="0" destOrd="0" presId="urn:microsoft.com/office/officeart/2008/layout/PictureStrips"/>
    <dgm:cxn modelId="{721EA8BF-AC70-4ED3-B4AA-BCA1C757A009}" type="presOf" srcId="{9642F396-FC28-46DD-B80E-B2596A7758F0}" destId="{2C0D8F1E-15EC-4E94-9A71-3C1D040D2236}" srcOrd="0" destOrd="0" presId="urn:microsoft.com/office/officeart/2008/layout/PictureStrips"/>
    <dgm:cxn modelId="{6305BEC0-7CFF-4BEA-9B69-66C8CD032374}" type="presOf" srcId="{B2203024-9704-47DF-9A77-7ACABEAAE9AA}" destId="{62C79A8D-375E-4D3B-BC59-B40D7B07762D}" srcOrd="0" destOrd="0" presId="urn:microsoft.com/office/officeart/2008/layout/PictureStrips"/>
    <dgm:cxn modelId="{AE1610CA-A604-4F68-9544-D58924C6919A}" srcId="{9642F396-FC28-46DD-B80E-B2596A7758F0}" destId="{1940F9B8-6DD9-46A1-89FB-6856FB5E2D0E}" srcOrd="0" destOrd="0" parTransId="{B8EEDF24-E0B5-4E14-83B3-8D0BF222FF37}" sibTransId="{4321C03F-D754-4BAC-967D-675DCE83DB2A}"/>
    <dgm:cxn modelId="{F75612CA-79B8-443A-80F0-23713099FE5A}" type="presOf" srcId="{1940F9B8-6DD9-46A1-89FB-6856FB5E2D0E}" destId="{9189900A-C42B-4E49-86CE-6E46B107485C}" srcOrd="0" destOrd="0" presId="urn:microsoft.com/office/officeart/2008/layout/PictureStrips"/>
    <dgm:cxn modelId="{511F42D0-5D44-44F9-9228-CC8217269FF4}" type="presOf" srcId="{6688D07A-3A29-490D-A1B8-410458E787FB}" destId="{AEC0EE3C-641B-4F71-8876-FD740F048378}" srcOrd="0" destOrd="2" presId="urn:microsoft.com/office/officeart/2008/layout/PictureStrips"/>
    <dgm:cxn modelId="{699E41D2-603D-4496-8B8F-7280CABF8809}" type="presOf" srcId="{300A025F-F1C2-424C-9DD7-84A185DBF867}" destId="{50986A2B-73B1-4309-828E-A53C84A52EAB}" srcOrd="0" destOrd="0" presId="urn:microsoft.com/office/officeart/2008/layout/PictureStrips"/>
    <dgm:cxn modelId="{A7E7F0DC-3DC3-4FDA-A979-FBD03525BF0A}" srcId="{300A025F-F1C2-424C-9DD7-84A185DBF867}" destId="{EA29FB49-6FFD-4DEC-AB1B-6A97B864A20D}" srcOrd="0" destOrd="0" parTransId="{F0B1459A-4B36-49E0-95A4-54C61C22C8FA}" sibTransId="{313660FB-83AF-45D5-AD51-243AD43A2A61}"/>
    <dgm:cxn modelId="{E60D9BDD-CD1D-4E0C-BFF9-6CD3F489B489}" type="presOf" srcId="{BD1F8C00-F4E3-442F-9469-06617162FDCF}" destId="{9189900A-C42B-4E49-86CE-6E46B107485C}" srcOrd="0" destOrd="1" presId="urn:microsoft.com/office/officeart/2008/layout/PictureStrips"/>
    <dgm:cxn modelId="{31029BE1-C508-4974-8EC0-168D3378B3D6}" type="presOf" srcId="{FEB5B0B4-0ABF-470F-BC46-93DD5B26384E}" destId="{62C79A8D-375E-4D3B-BC59-B40D7B07762D}" srcOrd="0" destOrd="2" presId="urn:microsoft.com/office/officeart/2008/layout/PictureStrips"/>
    <dgm:cxn modelId="{7AD11A62-E372-4954-95B4-5136479F0F6D}" type="presParOf" srcId="{2C0D8F1E-15EC-4E94-9A71-3C1D040D2236}" destId="{7B8CCAF7-3FD6-4E29-9930-DADF5D00C7F6}" srcOrd="0" destOrd="0" presId="urn:microsoft.com/office/officeart/2008/layout/PictureStrips"/>
    <dgm:cxn modelId="{83542EE2-AAB9-4ABB-A34C-70A19A79E6A4}" type="presParOf" srcId="{7B8CCAF7-3FD6-4E29-9930-DADF5D00C7F6}" destId="{9189900A-C42B-4E49-86CE-6E46B107485C}" srcOrd="0" destOrd="0" presId="urn:microsoft.com/office/officeart/2008/layout/PictureStrips"/>
    <dgm:cxn modelId="{90A82248-5DE2-4F2F-9099-CC9F110B8198}" type="presParOf" srcId="{7B8CCAF7-3FD6-4E29-9930-DADF5D00C7F6}" destId="{859F3AC8-50FE-412F-8693-ECE359775280}" srcOrd="1" destOrd="0" presId="urn:microsoft.com/office/officeart/2008/layout/PictureStrips"/>
    <dgm:cxn modelId="{1EB936B2-046E-4EA5-AD26-46DA9A1C3527}" type="presParOf" srcId="{2C0D8F1E-15EC-4E94-9A71-3C1D040D2236}" destId="{FB2F6E41-52E4-46F9-9891-4AB1C2A2E620}" srcOrd="1" destOrd="0" presId="urn:microsoft.com/office/officeart/2008/layout/PictureStrips"/>
    <dgm:cxn modelId="{E944C156-3C75-4F88-9291-F2023DC9E1A8}" type="presParOf" srcId="{2C0D8F1E-15EC-4E94-9A71-3C1D040D2236}" destId="{CBE96E0E-19DD-4017-A316-AB500946C13E}" srcOrd="2" destOrd="0" presId="urn:microsoft.com/office/officeart/2008/layout/PictureStrips"/>
    <dgm:cxn modelId="{F4319F3F-B4E6-4CB0-A2DC-17A143D70805}" type="presParOf" srcId="{CBE96E0E-19DD-4017-A316-AB500946C13E}" destId="{62C79A8D-375E-4D3B-BC59-B40D7B07762D}" srcOrd="0" destOrd="0" presId="urn:microsoft.com/office/officeart/2008/layout/PictureStrips"/>
    <dgm:cxn modelId="{EE853BA1-4C46-4B1E-BED7-315A242792F6}" type="presParOf" srcId="{CBE96E0E-19DD-4017-A316-AB500946C13E}" destId="{1541C2A3-E8F6-4443-9253-71EE90BA17A6}" srcOrd="1" destOrd="0" presId="urn:microsoft.com/office/officeart/2008/layout/PictureStrips"/>
    <dgm:cxn modelId="{4420A5E5-7FA3-4398-BAC0-C81D1D3A02A3}" type="presParOf" srcId="{2C0D8F1E-15EC-4E94-9A71-3C1D040D2236}" destId="{820D414F-E9AC-43EC-B4A0-65774AB8992E}" srcOrd="3" destOrd="0" presId="urn:microsoft.com/office/officeart/2008/layout/PictureStrips"/>
    <dgm:cxn modelId="{EFD7DA72-7F31-49D4-83C3-4B2D6F6BDC64}" type="presParOf" srcId="{2C0D8F1E-15EC-4E94-9A71-3C1D040D2236}" destId="{FE1D1084-7ACB-4DFE-B8C6-F19F226BF3B0}" srcOrd="4" destOrd="0" presId="urn:microsoft.com/office/officeart/2008/layout/PictureStrips"/>
    <dgm:cxn modelId="{1566D899-1E15-41AD-9B60-B3D96BE91D75}" type="presParOf" srcId="{FE1D1084-7ACB-4DFE-B8C6-F19F226BF3B0}" destId="{AEC0EE3C-641B-4F71-8876-FD740F048378}" srcOrd="0" destOrd="0" presId="urn:microsoft.com/office/officeart/2008/layout/PictureStrips"/>
    <dgm:cxn modelId="{8F43FC00-58EC-464C-A974-98A7A41B0B6C}" type="presParOf" srcId="{FE1D1084-7ACB-4DFE-B8C6-F19F226BF3B0}" destId="{B58F76D9-516A-457D-AB71-3D7C6203C42D}" srcOrd="1" destOrd="0" presId="urn:microsoft.com/office/officeart/2008/layout/PictureStrips"/>
    <dgm:cxn modelId="{EFF815E2-A04B-4E63-BED6-DC6A9710B4B1}" type="presParOf" srcId="{2C0D8F1E-15EC-4E94-9A71-3C1D040D2236}" destId="{41891ACE-D9C9-4855-AD36-4E40A92DA744}" srcOrd="5" destOrd="0" presId="urn:microsoft.com/office/officeart/2008/layout/PictureStrips"/>
    <dgm:cxn modelId="{40CE3560-9B4B-446A-B0B5-F634B89EC72A}" type="presParOf" srcId="{2C0D8F1E-15EC-4E94-9A71-3C1D040D2236}" destId="{5EB1D1D2-2769-440F-A841-2D37D188565D}" srcOrd="6" destOrd="0" presId="urn:microsoft.com/office/officeart/2008/layout/PictureStrips"/>
    <dgm:cxn modelId="{5683389D-3F3E-4DDA-B667-C14C5D83B818}" type="presParOf" srcId="{5EB1D1D2-2769-440F-A841-2D37D188565D}" destId="{50986A2B-73B1-4309-828E-A53C84A52EAB}" srcOrd="0" destOrd="0" presId="urn:microsoft.com/office/officeart/2008/layout/PictureStrips"/>
    <dgm:cxn modelId="{EABE04B5-F770-4E30-B15A-F34B90C2FDC5}" type="presParOf" srcId="{5EB1D1D2-2769-440F-A841-2D37D188565D}" destId="{ED08899C-B228-46B2-8A86-FD8D260ECB8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9900A-C42B-4E49-86CE-6E46B107485C}">
      <dsp:nvSpPr>
        <dsp:cNvPr id="0" name=""/>
        <dsp:cNvSpPr/>
      </dsp:nvSpPr>
      <dsp:spPr>
        <a:xfrm>
          <a:off x="1488222" y="325624"/>
          <a:ext cx="2713504" cy="847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358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Reliability Risk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Resiliency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System availability</a:t>
          </a:r>
        </a:p>
      </dsp:txBody>
      <dsp:txXfrm>
        <a:off x="1488222" y="325624"/>
        <a:ext cx="2713504" cy="847970"/>
      </dsp:txXfrm>
    </dsp:sp>
    <dsp:sp modelId="{859F3AC8-50FE-412F-8693-ECE359775280}">
      <dsp:nvSpPr>
        <dsp:cNvPr id="0" name=""/>
        <dsp:cNvSpPr/>
      </dsp:nvSpPr>
      <dsp:spPr>
        <a:xfrm>
          <a:off x="1375160" y="203139"/>
          <a:ext cx="593579" cy="890368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79A8D-375E-4D3B-BC59-B40D7B07762D}">
      <dsp:nvSpPr>
        <dsp:cNvPr id="0" name=""/>
        <dsp:cNvSpPr/>
      </dsp:nvSpPr>
      <dsp:spPr>
        <a:xfrm>
          <a:off x="1488222" y="1393124"/>
          <a:ext cx="2713504" cy="847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358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Safety Risk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Workforce Safety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Consumer Safety</a:t>
          </a:r>
        </a:p>
      </dsp:txBody>
      <dsp:txXfrm>
        <a:off x="1488222" y="1393124"/>
        <a:ext cx="2713504" cy="847970"/>
      </dsp:txXfrm>
    </dsp:sp>
    <dsp:sp modelId="{1541C2A3-E8F6-4443-9253-71EE90BA17A6}">
      <dsp:nvSpPr>
        <dsp:cNvPr id="0" name=""/>
        <dsp:cNvSpPr/>
      </dsp:nvSpPr>
      <dsp:spPr>
        <a:xfrm>
          <a:off x="1375160" y="1270639"/>
          <a:ext cx="593579" cy="890368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0EE3C-641B-4F71-8876-FD740F048378}">
      <dsp:nvSpPr>
        <dsp:cNvPr id="0" name=""/>
        <dsp:cNvSpPr/>
      </dsp:nvSpPr>
      <dsp:spPr>
        <a:xfrm>
          <a:off x="1488222" y="2460624"/>
          <a:ext cx="2713504" cy="847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358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Financial </a:t>
          </a:r>
          <a:r>
            <a:rPr lang="en-US" sz="1600" kern="1200" dirty="0"/>
            <a:t>Risk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Reputational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Financial Integrity</a:t>
          </a:r>
        </a:p>
      </dsp:txBody>
      <dsp:txXfrm>
        <a:off x="1488222" y="2460624"/>
        <a:ext cx="2713504" cy="847970"/>
      </dsp:txXfrm>
    </dsp:sp>
    <dsp:sp modelId="{B58F76D9-516A-457D-AB71-3D7C6203C42D}">
      <dsp:nvSpPr>
        <dsp:cNvPr id="0" name=""/>
        <dsp:cNvSpPr/>
      </dsp:nvSpPr>
      <dsp:spPr>
        <a:xfrm>
          <a:off x="1375160" y="2338139"/>
          <a:ext cx="593579" cy="89036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86A2B-73B1-4309-828E-A53C84A52EAB}">
      <dsp:nvSpPr>
        <dsp:cNvPr id="0" name=""/>
        <dsp:cNvSpPr/>
      </dsp:nvSpPr>
      <dsp:spPr>
        <a:xfrm>
          <a:off x="1488222" y="3528124"/>
          <a:ext cx="2713504" cy="847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358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/ Privacy Risk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Customer 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Business data</a:t>
          </a:r>
        </a:p>
      </dsp:txBody>
      <dsp:txXfrm>
        <a:off x="1488222" y="3528124"/>
        <a:ext cx="2713504" cy="847970"/>
      </dsp:txXfrm>
    </dsp:sp>
    <dsp:sp modelId="{ED08899C-B228-46B2-8A86-FD8D260ECB82}">
      <dsp:nvSpPr>
        <dsp:cNvPr id="0" name=""/>
        <dsp:cNvSpPr/>
      </dsp:nvSpPr>
      <dsp:spPr>
        <a:xfrm>
          <a:off x="1375160" y="3405639"/>
          <a:ext cx="593579" cy="89036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91D5B-F21D-4A23-BC16-77D248A42E04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87700-C2CA-4156-B879-80D1DD79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0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21D603EA-85D6-422C-AB10-17A2A792383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74689"/>
            <a:ext cx="5607684" cy="3659661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6DE649CB-0B81-4204-A849-0379B10D6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021B5-5BDB-48B1-92B1-7D2A9914D6E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3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14195-89F6-4862-9922-F05C2B51C2A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8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0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hteck 10"/>
          <p:cNvSpPr/>
          <p:nvPr userDrawn="1"/>
        </p:nvSpPr>
        <p:spPr>
          <a:xfrm>
            <a:off x="6856599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rgbClr val="0040C0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96" y="505097"/>
            <a:ext cx="3471193" cy="566057"/>
          </a:xfrm>
          <a:prstGeom prst="rect">
            <a:avLst/>
          </a:prstGeom>
        </p:spPr>
      </p:pic>
      <p:sp>
        <p:nvSpPr>
          <p:cNvPr id="25" name="Rechteck 10"/>
          <p:cNvSpPr/>
          <p:nvPr userDrawn="1"/>
        </p:nvSpPr>
        <p:spPr>
          <a:xfrm>
            <a:off x="7024411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rgbClr val="0040C0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10"/>
          <p:cNvSpPr/>
          <p:nvPr userDrawn="1"/>
        </p:nvSpPr>
        <p:spPr>
          <a:xfrm>
            <a:off x="7192223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rgbClr val="0040C0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81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9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76"/>
            <a:ext cx="12192000" cy="641942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4689" y="2712785"/>
            <a:ext cx="12192000" cy="16267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>
              <a:prstClr val="black">
                <a:alpha val="53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947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76"/>
            <a:ext cx="12192000" cy="641942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3080826"/>
            <a:ext cx="12192000" cy="8018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>
              <a:prstClr val="black">
                <a:alpha val="53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Together…Shaping the Future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124322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1005840"/>
            <a:ext cx="4572000" cy="281277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4023360"/>
            <a:ext cx="6858000" cy="256032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822960"/>
            <a:ext cx="6858000" cy="3017520"/>
          </a:xfrm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2018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52560" y="365760"/>
            <a:ext cx="2834640" cy="4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&amp;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96" y="505097"/>
            <a:ext cx="3471193" cy="566057"/>
          </a:xfrm>
          <a:prstGeom prst="rect">
            <a:avLst/>
          </a:prstGeom>
        </p:spPr>
      </p:pic>
      <p:sp>
        <p:nvSpPr>
          <p:cNvPr id="26" name="Rechteck 10"/>
          <p:cNvSpPr/>
          <p:nvPr userDrawn="1"/>
        </p:nvSpPr>
        <p:spPr>
          <a:xfrm>
            <a:off x="6856599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2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10"/>
          <p:cNvSpPr/>
          <p:nvPr userDrawn="1"/>
        </p:nvSpPr>
        <p:spPr>
          <a:xfrm>
            <a:off x="7024411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2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10"/>
          <p:cNvSpPr/>
          <p:nvPr userDrawn="1"/>
        </p:nvSpPr>
        <p:spPr>
          <a:xfrm>
            <a:off x="7192223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2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96" y="505097"/>
            <a:ext cx="3471193" cy="566057"/>
          </a:xfrm>
          <a:prstGeom prst="rect">
            <a:avLst/>
          </a:prstGeom>
        </p:spPr>
      </p:pic>
      <p:sp>
        <p:nvSpPr>
          <p:cNvPr id="27" name="Rechteck 10"/>
          <p:cNvSpPr/>
          <p:nvPr userDrawn="1"/>
        </p:nvSpPr>
        <p:spPr>
          <a:xfrm>
            <a:off x="6856599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1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10"/>
          <p:cNvSpPr/>
          <p:nvPr userDrawn="1"/>
        </p:nvSpPr>
        <p:spPr>
          <a:xfrm>
            <a:off x="7024411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1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10"/>
          <p:cNvSpPr/>
          <p:nvPr userDrawn="1"/>
        </p:nvSpPr>
        <p:spPr>
          <a:xfrm>
            <a:off x="7192223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1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71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96" y="505097"/>
            <a:ext cx="3471193" cy="566057"/>
          </a:xfrm>
          <a:prstGeom prst="rect">
            <a:avLst/>
          </a:prstGeom>
        </p:spPr>
      </p:pic>
      <p:sp>
        <p:nvSpPr>
          <p:cNvPr id="26" name="Rechteck 10"/>
          <p:cNvSpPr/>
          <p:nvPr userDrawn="1"/>
        </p:nvSpPr>
        <p:spPr>
          <a:xfrm>
            <a:off x="6856599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6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10"/>
          <p:cNvSpPr/>
          <p:nvPr userDrawn="1"/>
        </p:nvSpPr>
        <p:spPr>
          <a:xfrm>
            <a:off x="7024411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6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10"/>
          <p:cNvSpPr/>
          <p:nvPr userDrawn="1"/>
        </p:nvSpPr>
        <p:spPr>
          <a:xfrm>
            <a:off x="7192223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6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81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96" y="505097"/>
            <a:ext cx="3471193" cy="566057"/>
          </a:xfrm>
          <a:prstGeom prst="rect">
            <a:avLst/>
          </a:prstGeom>
        </p:spPr>
      </p:pic>
      <p:sp>
        <p:nvSpPr>
          <p:cNvPr id="22" name="Rechteck 10"/>
          <p:cNvSpPr/>
          <p:nvPr userDrawn="1"/>
        </p:nvSpPr>
        <p:spPr>
          <a:xfrm>
            <a:off x="6856599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3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10"/>
          <p:cNvSpPr/>
          <p:nvPr userDrawn="1"/>
        </p:nvSpPr>
        <p:spPr>
          <a:xfrm>
            <a:off x="7024411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3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10"/>
          <p:cNvSpPr/>
          <p:nvPr userDrawn="1"/>
        </p:nvSpPr>
        <p:spPr>
          <a:xfrm>
            <a:off x="7192223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3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19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96" y="505097"/>
            <a:ext cx="3471193" cy="566057"/>
          </a:xfrm>
          <a:prstGeom prst="rect">
            <a:avLst/>
          </a:prstGeom>
        </p:spPr>
      </p:pic>
      <p:sp>
        <p:nvSpPr>
          <p:cNvPr id="22" name="Rechteck 10"/>
          <p:cNvSpPr/>
          <p:nvPr userDrawn="1"/>
        </p:nvSpPr>
        <p:spPr>
          <a:xfrm>
            <a:off x="6856599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5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10"/>
          <p:cNvSpPr/>
          <p:nvPr userDrawn="1"/>
        </p:nvSpPr>
        <p:spPr>
          <a:xfrm>
            <a:off x="7024411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5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10"/>
          <p:cNvSpPr/>
          <p:nvPr userDrawn="1"/>
        </p:nvSpPr>
        <p:spPr>
          <a:xfrm>
            <a:off x="7192223" y="1502079"/>
            <a:ext cx="111806" cy="399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2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5"/>
              </a:gs>
            </a:gsLst>
            <a:lin ang="5400000" scaled="0"/>
            <a:tileRect/>
          </a:gradFill>
          <a:ln>
            <a:noFill/>
          </a:ln>
          <a:effectLst>
            <a:outerShdw blurRad="762000" dist="165100" dir="72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4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663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715000"/>
            <a:ext cx="11430000" cy="731520"/>
          </a:xfrm>
          <a:solidFill>
            <a:srgbClr val="0040C0"/>
          </a:solidFill>
        </p:spPr>
        <p:txBody>
          <a:bodyPr anchor="ctr"/>
          <a:lstStyle>
            <a:lvl1pPr marL="0" indent="0" algn="ctr">
              <a:spcAft>
                <a:spcPts val="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32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715000"/>
            <a:ext cx="11430000" cy="731520"/>
          </a:xfrm>
          <a:solidFill>
            <a:srgbClr val="0040C0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80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epri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1"/>
          <p:cNvSpPr/>
          <p:nvPr userDrawn="1"/>
        </p:nvSpPr>
        <p:spPr>
          <a:xfrm>
            <a:off x="0" y="6602042"/>
            <a:ext cx="10458450" cy="1841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Box 47"/>
          <p:cNvSpPr txBox="1">
            <a:spLocks noChangeArrowheads="1"/>
          </p:cNvSpPr>
          <p:nvPr userDrawn="1"/>
        </p:nvSpPr>
        <p:spPr bwMode="auto">
          <a:xfrm>
            <a:off x="4656903" y="6586395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Electric Power Research Institute, Inc. All rights reserved.</a:t>
            </a:r>
          </a:p>
        </p:txBody>
      </p:sp>
      <p:sp>
        <p:nvSpPr>
          <p:cNvPr id="13" name="TextBox 12">
            <a:hlinkClick r:id="rId18"/>
          </p:cNvPr>
          <p:cNvSpPr txBox="1"/>
          <p:nvPr userDrawn="1"/>
        </p:nvSpPr>
        <p:spPr>
          <a:xfrm>
            <a:off x="1892567" y="6586395"/>
            <a:ext cx="1220110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spc="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586395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8642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417" y="6579063"/>
            <a:ext cx="1385206" cy="225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9"/>
            <a:ext cx="2335183" cy="1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4" r:id="rId3"/>
    <p:sldLayoutId id="2147483692" r:id="rId4"/>
    <p:sldLayoutId id="2147483695" r:id="rId5"/>
    <p:sldLayoutId id="2147483696" r:id="rId6"/>
    <p:sldLayoutId id="2147483666" r:id="rId7"/>
    <p:sldLayoutId id="2147483686" r:id="rId8"/>
    <p:sldLayoutId id="2147483685" r:id="rId9"/>
    <p:sldLayoutId id="2147483670" r:id="rId10"/>
    <p:sldLayoutId id="2147483668" r:id="rId11"/>
    <p:sldLayoutId id="2147483669" r:id="rId12"/>
    <p:sldLayoutId id="2147483671" r:id="rId13"/>
    <p:sldLayoutId id="2147483684" r:id="rId14"/>
    <p:sldLayoutId id="2147483677" r:id="rId15"/>
    <p:sldLayoutId id="2147483697" r:id="rId16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suh-lee@epri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epri.com/#/pages/product/000000003002014536/?lang=en-US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F4246F5C-7EB8-46D7-BC36-459CE64EEBC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Candace Suh-Lee, CISSP, CISSA</a:t>
            </a:r>
          </a:p>
          <a:p>
            <a:r>
              <a:rPr lang="en-US" dirty="0"/>
              <a:t>Principal Technical Leader – Cyber Security</a:t>
            </a:r>
          </a:p>
          <a:p>
            <a:r>
              <a:rPr lang="en-US" dirty="0">
                <a:hlinkClick r:id="rId2"/>
              </a:rPr>
              <a:t>csuh-lee@epri.com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April 11</a:t>
            </a:r>
          </a:p>
          <a:p>
            <a:r>
              <a:rPr lang="fr-FR" b="1" dirty="0"/>
              <a:t>Energy Storage Technologies &amp; Applications </a:t>
            </a:r>
            <a:r>
              <a:rPr lang="fr-FR" b="1" dirty="0" err="1"/>
              <a:t>Conference</a:t>
            </a:r>
            <a:r>
              <a:rPr lang="fr-FR" b="1" dirty="0"/>
              <a:t>, UCR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5FBB065-80C6-4660-BB54-B398B99A603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Energy Storage &amp; </a:t>
            </a:r>
            <a:br>
              <a:rPr lang="en-US" dirty="0"/>
            </a:br>
            <a:r>
              <a:rPr lang="en-US" dirty="0"/>
              <a:t>Cyber Security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15A2CB-90B6-453C-9C29-CE61B52756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EPRI’s Approach</a:t>
            </a:r>
          </a:p>
        </p:txBody>
      </p:sp>
    </p:spTree>
    <p:extLst>
      <p:ext uri="{BB962C8B-B14F-4D97-AF65-F5344CB8AC3E}">
        <p14:creationId xmlns:p14="http://schemas.microsoft.com/office/powerpoint/2010/main" val="274857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SOC2?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65760" y="989814"/>
            <a:ext cx="5577840" cy="5458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Auditing procedure for SaaS (Software as a Service) provider</a:t>
            </a:r>
          </a:p>
          <a:p>
            <a:r>
              <a:rPr lang="en-US" dirty="0"/>
              <a:t>Developed by AICPA (American Institute of CPAs)</a:t>
            </a:r>
          </a:p>
          <a:p>
            <a:r>
              <a:rPr lang="en-US" dirty="0"/>
              <a:t>Focus on data privacy and protection</a:t>
            </a:r>
          </a:p>
          <a:p>
            <a:r>
              <a:rPr lang="en-US" dirty="0"/>
              <a:t>5 trust service principles: </a:t>
            </a:r>
          </a:p>
          <a:p>
            <a:pPr lvl="1"/>
            <a:r>
              <a:rPr lang="en-US" dirty="0"/>
              <a:t>Data Security</a:t>
            </a:r>
          </a:p>
          <a:p>
            <a:pPr lvl="1"/>
            <a:r>
              <a:rPr lang="en-US" dirty="0"/>
              <a:t>Data Availability</a:t>
            </a:r>
          </a:p>
          <a:p>
            <a:pPr lvl="1"/>
            <a:r>
              <a:rPr lang="en-US" dirty="0"/>
              <a:t>Data Processing Integrity</a:t>
            </a:r>
          </a:p>
          <a:p>
            <a:pPr lvl="1"/>
            <a:r>
              <a:rPr lang="en-US" dirty="0"/>
              <a:t>Data confidentiality</a:t>
            </a:r>
          </a:p>
          <a:p>
            <a:pPr lvl="1"/>
            <a:r>
              <a:rPr lang="en-US" dirty="0"/>
              <a:t>Data Privacy</a:t>
            </a:r>
          </a:p>
          <a:p>
            <a:r>
              <a:rPr lang="en-US" dirty="0"/>
              <a:t>2 Reports:</a:t>
            </a:r>
          </a:p>
          <a:p>
            <a:pPr lvl="1"/>
            <a:r>
              <a:rPr lang="en-US" dirty="0"/>
              <a:t>Type I : vendor’s systems, design principles (attestation based)</a:t>
            </a:r>
          </a:p>
          <a:p>
            <a:pPr lvl="1"/>
            <a:r>
              <a:rPr lang="en-US" dirty="0"/>
              <a:t>Type II : operational effectiveness (audit)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45" y="1574276"/>
            <a:ext cx="6102079" cy="4053526"/>
          </a:xfrm>
        </p:spPr>
      </p:pic>
      <p:sp>
        <p:nvSpPr>
          <p:cNvPr id="16" name="TextBox 15"/>
          <p:cNvSpPr txBox="1"/>
          <p:nvPr/>
        </p:nvSpPr>
        <p:spPr>
          <a:xfrm>
            <a:off x="6080760" y="6099142"/>
            <a:ext cx="5990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/>
              <a:t>Image Source: https://www.incapsula.com/web-application-security/soc-2-compliance.html</a:t>
            </a:r>
          </a:p>
        </p:txBody>
      </p:sp>
    </p:spTree>
    <p:extLst>
      <p:ext uri="{BB962C8B-B14F-4D97-AF65-F5344CB8AC3E}">
        <p14:creationId xmlns:p14="http://schemas.microsoft.com/office/powerpoint/2010/main" val="310924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SOC 2 the right standard for storage integration?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Typical SaaS Architecture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051" y="2484437"/>
            <a:ext cx="4529681" cy="30868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943600" y="1005840"/>
            <a:ext cx="5852160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Representative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Storage Integration Architecture</a:t>
            </a:r>
          </a:p>
        </p:txBody>
      </p:sp>
      <p:pic>
        <p:nvPicPr>
          <p:cNvPr id="14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81" y="2484437"/>
            <a:ext cx="5486400" cy="3168650"/>
          </a:xfrm>
        </p:spPr>
      </p:pic>
    </p:spTree>
    <p:extLst>
      <p:ext uri="{BB962C8B-B14F-4D97-AF65-F5344CB8AC3E}">
        <p14:creationId xmlns:p14="http://schemas.microsoft.com/office/powerpoint/2010/main" val="144802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Risk</a:t>
            </a:r>
          </a:p>
          <a:p>
            <a:pPr lvl="1"/>
            <a:r>
              <a:rPr lang="en-US" dirty="0"/>
              <a:t>What are we trying to protect?</a:t>
            </a:r>
          </a:p>
          <a:p>
            <a:pPr lvl="2"/>
            <a:r>
              <a:rPr lang="en-US" dirty="0"/>
              <a:t>Asset availability vs data confidentiality</a:t>
            </a:r>
          </a:p>
          <a:p>
            <a:pPr lvl="1"/>
            <a:r>
              <a:rPr lang="en-US" dirty="0"/>
              <a:t>What is the risk? </a:t>
            </a:r>
          </a:p>
          <a:p>
            <a:pPr lvl="2"/>
            <a:r>
              <a:rPr lang="en-US" dirty="0"/>
              <a:t>Risk = likelihood X impact</a:t>
            </a:r>
          </a:p>
          <a:p>
            <a:pPr marL="631825" lvl="2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Data, systems &amp; communication</a:t>
            </a:r>
          </a:p>
          <a:p>
            <a:pPr lvl="1"/>
            <a:r>
              <a:rPr lang="en-US" dirty="0"/>
              <a:t>What types of data are stored, processed, or transferred?</a:t>
            </a:r>
          </a:p>
          <a:p>
            <a:pPr lvl="1"/>
            <a:r>
              <a:rPr lang="en-US" dirty="0"/>
              <a:t>What types of systems are used?</a:t>
            </a:r>
          </a:p>
          <a:p>
            <a:pPr lvl="1"/>
            <a:r>
              <a:rPr lang="en-US" dirty="0"/>
              <a:t>How they are connected?</a:t>
            </a:r>
          </a:p>
          <a:p>
            <a:pPr marL="28733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Software, hardware, supply-chain</a:t>
            </a:r>
          </a:p>
          <a:p>
            <a:pPr lvl="1"/>
            <a:r>
              <a:rPr lang="en-US" dirty="0"/>
              <a:t>Who are the main vendors?</a:t>
            </a:r>
          </a:p>
          <a:p>
            <a:pPr lvl="1"/>
            <a:r>
              <a:rPr lang="en-US" dirty="0"/>
              <a:t>Where are they made?</a:t>
            </a:r>
          </a:p>
          <a:p>
            <a:pPr marL="287338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Operation – monitoring, response, &amp; updates</a:t>
            </a:r>
          </a:p>
          <a:p>
            <a:pPr lvl="1"/>
            <a:r>
              <a:rPr lang="en-US" dirty="0"/>
              <a:t>Who controls the systems &amp; how?</a:t>
            </a:r>
          </a:p>
          <a:p>
            <a:pPr lvl="1"/>
            <a:r>
              <a:rPr lang="en-US" dirty="0"/>
              <a:t>Who maintains the systems &amp; how?</a:t>
            </a:r>
          </a:p>
          <a:p>
            <a:pPr lvl="1"/>
            <a:r>
              <a:rPr lang="en-US" dirty="0"/>
              <a:t>Can the software/firmware be updated?</a:t>
            </a:r>
          </a:p>
          <a:p>
            <a:pPr lvl="1"/>
            <a:r>
              <a:rPr lang="en-US" dirty="0"/>
              <a:t>What are utility’s responsibilities?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4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FB20-B886-4563-A8A7-DE735E7F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2019 Collaboration Plan – Energy Storage &amp; Cyber Security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B55D8-B49D-4C7E-BDD5-729672A177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Technical Update - Cybersecurity Considerations for Distributed Energy Storage</a:t>
            </a:r>
          </a:p>
          <a:p>
            <a:r>
              <a:rPr lang="en-US" dirty="0"/>
              <a:t>Cybersecurity issues for distributed energy storage systems</a:t>
            </a:r>
          </a:p>
          <a:p>
            <a:r>
              <a:rPr lang="en-US" dirty="0"/>
              <a:t>Technical and practical options for addressing the issue</a:t>
            </a:r>
          </a:p>
          <a:p>
            <a:r>
              <a:rPr lang="en-US" dirty="0"/>
              <a:t>Articulation of cybersecurity risk and mitigating controls</a:t>
            </a:r>
          </a:p>
          <a:p>
            <a:r>
              <a:rPr lang="en-US" dirty="0"/>
              <a:t>Available to EPRI members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4EA9D-F81D-4FCD-977F-5CBCD44F04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ESIC Cyber Security Task Force - Whitepaper – Cyber Security for Energy Storage Systems</a:t>
            </a:r>
          </a:p>
          <a:p>
            <a:r>
              <a:rPr lang="en-US" dirty="0"/>
              <a:t>Identification of security issues (risks)</a:t>
            </a:r>
          </a:p>
          <a:p>
            <a:r>
              <a:rPr lang="en-US" dirty="0"/>
              <a:t>Regulatory issues</a:t>
            </a:r>
          </a:p>
          <a:p>
            <a:r>
              <a:rPr lang="en-US" dirty="0"/>
              <a:t>Technical challenges</a:t>
            </a:r>
          </a:p>
          <a:p>
            <a:r>
              <a:rPr lang="en-US" dirty="0"/>
              <a:t>People challenges - disconnect of people and knowledge</a:t>
            </a:r>
          </a:p>
          <a:p>
            <a:r>
              <a:rPr lang="en-US" dirty="0"/>
              <a:t>Next steps/Recommendations</a:t>
            </a:r>
          </a:p>
          <a:p>
            <a:r>
              <a:rPr lang="en-US" dirty="0"/>
              <a:t>Available to the public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8988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7061-8927-4BCD-AE7B-D4C56BB3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EPRI Cyber Security Interest Group for DER &amp; Grid-Edge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1CE6E-0BD5-4D92-BE1C-A4A9E0F77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Industry Working Group to address the current challenges in DER &amp; Grid-Edge Systems</a:t>
            </a:r>
          </a:p>
          <a:p>
            <a:r>
              <a:rPr lang="en-US" dirty="0"/>
              <a:t>Possible Topics:</a:t>
            </a:r>
          </a:p>
          <a:p>
            <a:pPr lvl="1"/>
            <a:r>
              <a:rPr lang="en-US" dirty="0"/>
              <a:t>Cyber Security Roadmap for Cyber Security for DER &amp; Grid-Edge Systems</a:t>
            </a:r>
          </a:p>
          <a:p>
            <a:pPr lvl="1"/>
            <a:r>
              <a:rPr lang="en-US" dirty="0"/>
              <a:t>Functional requirements for communication and operational security for customer, utility, or third-party owned assets/systems</a:t>
            </a:r>
          </a:p>
          <a:p>
            <a:pPr lvl="1"/>
            <a:r>
              <a:rPr lang="en-US" dirty="0"/>
              <a:t>Reference cyber security architecture </a:t>
            </a:r>
          </a:p>
          <a:p>
            <a:pPr lvl="1"/>
            <a:r>
              <a:rPr lang="en-US" dirty="0"/>
              <a:t>Standardization of interoperable cyber secure ecosystem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4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1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72976" y="964092"/>
            <a:ext cx="6446044" cy="5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>
                <a:latin typeface="Arial Narrow" panose="020B0606020202030204" pitchFamily="34" charset="0"/>
              </a:rPr>
              <a:t>EPRI’s Mission</a:t>
            </a:r>
          </a:p>
        </p:txBody>
      </p:sp>
      <p:sp>
        <p:nvSpPr>
          <p:cNvPr id="6" name="Rectangle 23"/>
          <p:cNvSpPr txBox="1">
            <a:spLocks noChangeArrowheads="1"/>
          </p:cNvSpPr>
          <p:nvPr/>
        </p:nvSpPr>
        <p:spPr bwMode="auto">
          <a:xfrm>
            <a:off x="2872976" y="1470095"/>
            <a:ext cx="6446044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350"/>
              </a:spcAft>
              <a:buNone/>
            </a:pPr>
            <a:r>
              <a:rPr lang="en-US" kern="0" dirty="0"/>
              <a:t>Advancing </a:t>
            </a:r>
            <a:r>
              <a:rPr lang="en-US" b="1" i="1" kern="0" dirty="0"/>
              <a:t>safe</a:t>
            </a:r>
            <a:r>
              <a:rPr lang="en-US" kern="0" dirty="0"/>
              <a:t>, </a:t>
            </a:r>
            <a:r>
              <a:rPr lang="en-US" b="1" i="1" kern="0" dirty="0"/>
              <a:t>reliable</a:t>
            </a:r>
            <a:r>
              <a:rPr lang="en-US" kern="0" dirty="0"/>
              <a:t>, </a:t>
            </a:r>
            <a:r>
              <a:rPr lang="en-US" b="1" i="1" kern="0" dirty="0"/>
              <a:t>affordable</a:t>
            </a:r>
            <a:r>
              <a:rPr lang="en-US" kern="0" dirty="0"/>
              <a:t> and </a:t>
            </a:r>
            <a:br>
              <a:rPr lang="en-US" kern="0" dirty="0"/>
            </a:br>
            <a:r>
              <a:rPr lang="en-US" b="1" i="1" kern="0" dirty="0"/>
              <a:t>environmentally responsible </a:t>
            </a:r>
            <a:r>
              <a:rPr lang="en-US" kern="0" dirty="0"/>
              <a:t>electricity for society </a:t>
            </a:r>
            <a:br>
              <a:rPr lang="en-US" kern="0" dirty="0"/>
            </a:br>
            <a:r>
              <a:rPr lang="en-US" kern="0" dirty="0"/>
              <a:t>through global collaboration, thought leadership </a:t>
            </a:r>
            <a:br>
              <a:rPr lang="en-US" kern="0" dirty="0"/>
            </a:br>
            <a:r>
              <a:rPr lang="en-US" kern="0" dirty="0"/>
              <a:t>and science &amp; technology innovation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93090" y="3258485"/>
            <a:ext cx="9605818" cy="24679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indent="-164306"/>
            <a:endParaRPr lang="en-US" sz="1200"/>
          </a:p>
        </p:txBody>
      </p:sp>
      <p:pic>
        <p:nvPicPr>
          <p:cNvPr id="9" name="Picture 8" descr="Mission icon_v18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8706" y="3148751"/>
            <a:ext cx="2874587" cy="2874587"/>
          </a:xfrm>
          <a:prstGeom prst="rect">
            <a:avLst/>
          </a:prstGeom>
          <a:ln>
            <a:noFill/>
          </a:ln>
          <a:effectLst>
            <a:glow rad="317500">
              <a:schemeClr val="bg1">
                <a:alpha val="6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706615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84" y="1565599"/>
            <a:ext cx="3337693" cy="3504578"/>
          </a:xfrm>
          <a:prstGeom prst="rect">
            <a:avLst/>
          </a:prstGeom>
        </p:spPr>
      </p:pic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Aspects of EPRI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>
          <a:xfrm>
            <a:off x="5610848" y="3724162"/>
            <a:ext cx="4544705" cy="122341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100" b="1" dirty="0">
                <a:solidFill>
                  <a:srgbClr val="D38D19"/>
                </a:solidFill>
                <a:latin typeface="Arial Narrow" panose="020B0606020202030204" pitchFamily="34" charset="0"/>
              </a:rPr>
              <a:t>Collaborative</a:t>
            </a:r>
            <a:br>
              <a:rPr lang="en-US" dirty="0"/>
            </a:br>
            <a:r>
              <a:rPr lang="en-US" sz="2100" dirty="0">
                <a:latin typeface="Arial Narrow" panose="020B0606020202030204" pitchFamily="34" charset="0"/>
              </a:rPr>
              <a:t>Bring together scientists, engineers, academic researchers, and industry experts</a:t>
            </a:r>
          </a:p>
          <a:p>
            <a:pPr>
              <a:spcAft>
                <a:spcPts val="0"/>
              </a:spcAft>
            </a:pPr>
            <a:r>
              <a:rPr lang="en-US" sz="2100" dirty="0">
                <a:latin typeface="Arial Narrow" panose="020B0606020202030204" pitchFamily="34" charset="0"/>
              </a:rPr>
              <a:t>Intellectual Leverage</a:t>
            </a:r>
          </a:p>
          <a:p>
            <a:pPr>
              <a:spcAft>
                <a:spcPts val="0"/>
              </a:spcAft>
            </a:pPr>
            <a:r>
              <a:rPr lang="en-US" sz="2100" dirty="0">
                <a:latin typeface="Arial Narrow" panose="020B0606020202030204" pitchFamily="34" charset="0"/>
              </a:rPr>
              <a:t>Financial Leverage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10850" y="1444483"/>
            <a:ext cx="4544705" cy="15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spcAft>
                <a:spcPts val="1350"/>
              </a:spcAft>
              <a:buNone/>
            </a:pPr>
            <a:r>
              <a:rPr lang="en-US" sz="2100" b="1" kern="0" dirty="0">
                <a:solidFill>
                  <a:srgbClr val="0076A5"/>
                </a:solidFill>
                <a:latin typeface="Arial Narrow" panose="020B0606020202030204" pitchFamily="34" charset="0"/>
              </a:rPr>
              <a:t>Independent &amp; Neutral</a:t>
            </a:r>
            <a:br>
              <a:rPr lang="en-US" sz="1800" kern="0" dirty="0"/>
            </a:br>
            <a:r>
              <a:rPr lang="en-US" sz="2100" kern="0" dirty="0">
                <a:latin typeface="Arial Narrow" panose="020B0606020202030204" pitchFamily="34" charset="0"/>
              </a:rPr>
              <a:t>Objective, scientifically based results address reliability, efficiency, affordability, health, safety, and the environment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610849" y="2900713"/>
            <a:ext cx="4544705" cy="9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spcAft>
                <a:spcPts val="1350"/>
              </a:spcAft>
              <a:buNone/>
            </a:pPr>
            <a:r>
              <a:rPr lang="en-US" sz="2100" b="1" kern="0" dirty="0">
                <a:solidFill>
                  <a:srgbClr val="198947"/>
                </a:solidFill>
                <a:latin typeface="Arial Narrow" panose="020B0606020202030204" pitchFamily="34" charset="0"/>
              </a:rPr>
              <a:t>Nonprofit</a:t>
            </a:r>
            <a:br>
              <a:rPr lang="en-US" sz="1800" kern="0" dirty="0"/>
            </a:br>
            <a:r>
              <a:rPr lang="en-US" sz="2100" kern="0" dirty="0">
                <a:latin typeface="Arial Narrow" panose="020B0606020202030204" pitchFamily="34" charset="0"/>
              </a:rPr>
              <a:t>Chartered to serve the public benefit</a:t>
            </a:r>
          </a:p>
        </p:txBody>
      </p:sp>
    </p:spTree>
    <p:extLst>
      <p:ext uri="{BB962C8B-B14F-4D97-AF65-F5344CB8AC3E}">
        <p14:creationId xmlns:p14="http://schemas.microsoft.com/office/powerpoint/2010/main" val="91498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6BAB67A-BC8F-410B-BDF0-0DCFEC3AA234}"/>
              </a:ext>
            </a:extLst>
          </p:cNvPr>
          <p:cNvSpPr/>
          <p:nvPr/>
        </p:nvSpPr>
        <p:spPr bwMode="auto">
          <a:xfrm>
            <a:off x="1893455" y="1154546"/>
            <a:ext cx="8248072" cy="5153891"/>
          </a:xfrm>
          <a:custGeom>
            <a:avLst/>
            <a:gdLst>
              <a:gd name="connsiteX0" fmla="*/ 4045527 w 8248072"/>
              <a:gd name="connsiteY0" fmla="*/ 0 h 4738255"/>
              <a:gd name="connsiteX1" fmla="*/ 4027054 w 8248072"/>
              <a:gd name="connsiteY1" fmla="*/ 2244437 h 4738255"/>
              <a:gd name="connsiteX2" fmla="*/ 0 w 8248072"/>
              <a:gd name="connsiteY2" fmla="*/ 2235200 h 4738255"/>
              <a:gd name="connsiteX3" fmla="*/ 0 w 8248072"/>
              <a:gd name="connsiteY3" fmla="*/ 4738255 h 4738255"/>
              <a:gd name="connsiteX4" fmla="*/ 8248072 w 8248072"/>
              <a:gd name="connsiteY4" fmla="*/ 4710546 h 4738255"/>
              <a:gd name="connsiteX5" fmla="*/ 8238836 w 8248072"/>
              <a:gd name="connsiteY5" fmla="*/ 18473 h 4738255"/>
              <a:gd name="connsiteX6" fmla="*/ 4045527 w 8248072"/>
              <a:gd name="connsiteY6" fmla="*/ 0 h 473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8072" h="4738255">
                <a:moveTo>
                  <a:pt x="4045527" y="0"/>
                </a:moveTo>
                <a:lnTo>
                  <a:pt x="4027054" y="2244437"/>
                </a:lnTo>
                <a:lnTo>
                  <a:pt x="0" y="2235200"/>
                </a:lnTo>
                <a:lnTo>
                  <a:pt x="0" y="4738255"/>
                </a:lnTo>
                <a:lnTo>
                  <a:pt x="8248072" y="4710546"/>
                </a:lnTo>
                <a:cubicBezTo>
                  <a:pt x="8244993" y="3146522"/>
                  <a:pt x="8241915" y="1582497"/>
                  <a:pt x="8238836" y="18473"/>
                </a:cubicBezTo>
                <a:lnTo>
                  <a:pt x="404552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219075" indent="-219075"/>
            <a:r>
              <a:rPr lang="en-US" sz="2800" dirty="0">
                <a:solidFill>
                  <a:schemeClr val="bg1"/>
                </a:solidFill>
              </a:rPr>
              <a:t>Cyber Security Research in 3 EPRI Sectors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233160" y="3679412"/>
            <a:ext cx="3429000" cy="342900"/>
          </a:xfrm>
          <a:prstGeom prst="rect">
            <a:avLst/>
          </a:prstGeom>
          <a:gradFill>
            <a:gsLst>
              <a:gs pos="0">
                <a:srgbClr val="716CAC"/>
              </a:gs>
              <a:gs pos="100000">
                <a:srgbClr val="2A9C9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indent="-164306"/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233159" y="3669032"/>
            <a:ext cx="3291840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900"/>
              </a:spcAft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Power Delivery and Utilization</a:t>
            </a:r>
          </a:p>
          <a:p>
            <a:pPr algn="l">
              <a:spcBef>
                <a:spcPts val="0"/>
              </a:spcBef>
              <a:spcAft>
                <a:spcPts val="225"/>
              </a:spcAft>
            </a:pPr>
            <a:r>
              <a:rPr lang="en-US" sz="1200" b="1" dirty="0">
                <a:latin typeface="Arial Narrow" panose="020B0606020202030204" pitchFamily="34" charset="0"/>
              </a:rPr>
              <a:t>Distribution Utilization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Distribution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Energy Utilization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Information, Communication, and Cyber Security</a:t>
            </a:r>
          </a:p>
          <a:p>
            <a:pPr algn="l">
              <a:spcBef>
                <a:spcPts val="0"/>
              </a:spcBef>
              <a:spcAft>
                <a:spcPts val="225"/>
              </a:spcAft>
            </a:pPr>
            <a:r>
              <a:rPr lang="en-US" sz="1200" b="1" dirty="0">
                <a:latin typeface="Arial Narrow" panose="020B0606020202030204" pitchFamily="34" charset="0"/>
              </a:rPr>
              <a:t>Transmission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Grid Operations and Planning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Transmission and Substations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Research Today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171545" y="3679412"/>
            <a:ext cx="3429000" cy="342900"/>
          </a:xfrm>
          <a:prstGeom prst="rect">
            <a:avLst/>
          </a:prstGeom>
          <a:solidFill>
            <a:srgbClr val="336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indent="-164306"/>
            <a:endParaRPr lang="en-US" sz="12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171545" y="1477292"/>
            <a:ext cx="3429000" cy="342900"/>
          </a:xfrm>
          <a:prstGeom prst="rect">
            <a:avLst/>
          </a:prstGeom>
          <a:solidFill>
            <a:srgbClr val="85A6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indent="-164306"/>
            <a:endParaRPr lang="en-US" sz="12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233160" y="1477292"/>
            <a:ext cx="3429000" cy="342900"/>
          </a:xfrm>
          <a:prstGeom prst="rect">
            <a:avLst/>
          </a:prstGeom>
          <a:solidFill>
            <a:srgbClr val="0095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indent="-164306"/>
            <a:endParaRPr lang="en-US" sz="1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9"/>
          <a:stretch/>
        </p:blipFill>
        <p:spPr>
          <a:xfrm>
            <a:off x="4130973" y="1477292"/>
            <a:ext cx="1469572" cy="342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9"/>
          <a:stretch/>
        </p:blipFill>
        <p:spPr>
          <a:xfrm>
            <a:off x="4130973" y="3679412"/>
            <a:ext cx="1469572" cy="342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9"/>
          <a:stretch/>
        </p:blipFill>
        <p:spPr>
          <a:xfrm>
            <a:off x="8192589" y="1477292"/>
            <a:ext cx="1469572" cy="342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9"/>
          <a:stretch/>
        </p:blipFill>
        <p:spPr>
          <a:xfrm>
            <a:off x="8571498" y="3677867"/>
            <a:ext cx="1090663" cy="3429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71545" y="1474472"/>
            <a:ext cx="3291840" cy="18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900"/>
              </a:spcAft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Energy and Environment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Environmental Sciences: Air and Multimedia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Strategic Analysis and Technology Assessments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Environmental Sciences: Groundwater and Land Management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Workforce and the Public: Health Assessment and Safety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Environmental Sciences: Water and Ecosystems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33160" y="1474471"/>
            <a:ext cx="3291840" cy="220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900"/>
              </a:spcAft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Nuclear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125" dirty="0">
                <a:latin typeface="Arial Narrow" panose="020B0606020202030204" pitchFamily="34" charset="0"/>
              </a:rPr>
              <a:t>Advanced Nuclear Technology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125" dirty="0">
                <a:latin typeface="Arial Narrow" panose="020B0606020202030204" pitchFamily="34" charset="0"/>
              </a:rPr>
              <a:t>Chemistry, Low-Level Waste and Radiation Management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125" dirty="0">
                <a:latin typeface="Arial Narrow" panose="020B0606020202030204" pitchFamily="34" charset="0"/>
              </a:rPr>
              <a:t>Equipment Reliability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125" dirty="0">
                <a:latin typeface="Arial Narrow" panose="020B0606020202030204" pitchFamily="34" charset="0"/>
              </a:rPr>
              <a:t>Fuel Reliability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125" dirty="0">
                <a:latin typeface="Arial Narrow" panose="020B0606020202030204" pitchFamily="34" charset="0"/>
              </a:rPr>
              <a:t>Long-Term Operations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125" dirty="0">
                <a:latin typeface="Arial Narrow" panose="020B0606020202030204" pitchFamily="34" charset="0"/>
              </a:rPr>
              <a:t>Materials Degradation/Aging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125" dirty="0">
                <a:latin typeface="Arial Narrow" panose="020B0606020202030204" pitchFamily="34" charset="0"/>
              </a:rPr>
              <a:t>Nondestructive Evaluation and Material Characterization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125" dirty="0">
                <a:latin typeface="Arial Narrow" panose="020B0606020202030204" pitchFamily="34" charset="0"/>
              </a:rPr>
              <a:t>Risk and Safety Management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125" dirty="0">
                <a:latin typeface="Arial Narrow" panose="020B0606020202030204" pitchFamily="34" charset="0"/>
              </a:rPr>
              <a:t>Used Fuel and High-Level Waste Management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1545" y="3669031"/>
            <a:ext cx="3291840" cy="209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900"/>
              </a:spcAft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Generation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Advanced Coal Plants, Carbon Capture and Storage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Combustion Turbines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Environmental Controls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Major Component Reliability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Materials and Chemistry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Operations and Maintenance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Power Plant Water Management</a:t>
            </a:r>
          </a:p>
          <a:p>
            <a:pPr marL="84535" indent="-84535" algn="l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Renewable Energy</a:t>
            </a:r>
          </a:p>
        </p:txBody>
      </p:sp>
    </p:spTree>
    <p:extLst>
      <p:ext uri="{BB962C8B-B14F-4D97-AF65-F5344CB8AC3E}">
        <p14:creationId xmlns:p14="http://schemas.microsoft.com/office/powerpoint/2010/main" val="18994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9ECF9A-6EDE-45D3-9269-690E0EC7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Cyber Security Roadmap – Electric Industry Driven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289F7C-3792-4D89-A7B7-02D6DFC6C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1382" y="724593"/>
            <a:ext cx="8089438" cy="3796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Cyber Security Roadmap for EPRI, </a:t>
            </a:r>
            <a:r>
              <a:rPr lang="en-US" b="0" dirty="0"/>
              <a:t>Updated December 31,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7D43F-25BA-4B26-B7EB-7A3F021F5A7E}"/>
              </a:ext>
            </a:extLst>
          </p:cNvPr>
          <p:cNvSpPr/>
          <p:nvPr/>
        </p:nvSpPr>
        <p:spPr>
          <a:xfrm>
            <a:off x="2493819" y="5724680"/>
            <a:ext cx="7708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https://www.epri.com/#/pages/product/000000003002014536/?lang=en-US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021B74-DD06-4CA1-841A-93BAFAF8A3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367" y="1385455"/>
            <a:ext cx="5454460" cy="39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9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1" y="390858"/>
            <a:ext cx="8232665" cy="1405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57" y="5402815"/>
            <a:ext cx="1096397" cy="748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26" y="5529190"/>
            <a:ext cx="1096397" cy="748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95" y="5655565"/>
            <a:ext cx="1096397" cy="748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2" y="5600535"/>
            <a:ext cx="1096397" cy="748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41" y="5726910"/>
            <a:ext cx="1096397" cy="748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0" y="5853285"/>
            <a:ext cx="1096397" cy="7482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919" y="2503531"/>
            <a:ext cx="5998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latin typeface="Century Gothic" panose="020B0502020202020204" pitchFamily="34" charset="0"/>
              </a:rPr>
              <a:t>Advancing the integration of energy storage systems through open, technical collaboration</a:t>
            </a:r>
          </a:p>
          <a:p>
            <a:r>
              <a:rPr lang="en-US" b="1" kern="0" dirty="0">
                <a:latin typeface="Century Gothic" panose="020B0502020202020204" pitchFamily="34" charset="0"/>
              </a:rPr>
              <a:t>Safe, reliable, cost-effective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4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12FF-CBF5-4E7D-BBBC-07B50E71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from ESIC Waltham General Meeting: Strong Need Identified for Cybersecurity Guidelines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86B72-1255-422F-8CFA-9B69FD2CF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69" y="1510921"/>
            <a:ext cx="4983799" cy="45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6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788684-AD9D-425D-83CD-DEA9253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Storage &amp; Cyber Security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E8459A-7927-46CB-BB17-922C7B4FC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Storage Team’s Perspective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DA6D59-8DA8-439B-A2C1-12291D721B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Utility IT dept’s have a variety of policies covering</a:t>
            </a:r>
          </a:p>
          <a:p>
            <a:pPr lvl="1"/>
            <a:r>
              <a:rPr lang="en-US" dirty="0"/>
              <a:t>Vendor Remote Access</a:t>
            </a:r>
          </a:p>
          <a:p>
            <a:pPr lvl="1"/>
            <a:r>
              <a:rPr lang="en-US" dirty="0"/>
              <a:t>Cloud Based Controls</a:t>
            </a:r>
          </a:p>
          <a:p>
            <a:r>
              <a:rPr lang="en-US" dirty="0"/>
              <a:t>Vendors are still unfamiliar with owner cyber needs</a:t>
            </a:r>
          </a:p>
          <a:p>
            <a:r>
              <a:rPr lang="en-US" dirty="0"/>
              <a:t>Solicitations for Storage need to clearly inform Vendors of these requirements</a:t>
            </a:r>
          </a:p>
          <a:p>
            <a:pPr lvl="1"/>
            <a:r>
              <a:rPr lang="en-US" dirty="0"/>
              <a:t>No apparent uniform approach – solicitations change and confuse vendors</a:t>
            </a:r>
          </a:p>
          <a:p>
            <a:r>
              <a:rPr lang="en-US" dirty="0"/>
              <a:t>The cost and project impact of cyber adherence can be significant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41559-8633-455D-B08D-12CE20277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Cyber Security Team’s Perspective</a:t>
            </a:r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6F0CD215-841C-44C2-8F0C-9922D6F1AFD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88370502"/>
              </p:ext>
            </p:extLst>
          </p:nvPr>
        </p:nvGraphicFramePr>
        <p:xfrm>
          <a:off x="6218238" y="1736725"/>
          <a:ext cx="5576887" cy="457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08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Standards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Technology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SOC 2 - SaaS</a:t>
            </a:r>
          </a:p>
          <a:p>
            <a:r>
              <a:rPr lang="en-US" dirty="0"/>
              <a:t>PCI-DSS – Credit Card Processing</a:t>
            </a:r>
          </a:p>
          <a:p>
            <a:r>
              <a:rPr lang="en-US" dirty="0"/>
              <a:t>SOX – Financial Systems</a:t>
            </a:r>
          </a:p>
          <a:p>
            <a:r>
              <a:rPr lang="en-US" dirty="0"/>
              <a:t>ISO 27000 series – international standard for general cyber security</a:t>
            </a:r>
          </a:p>
          <a:p>
            <a:r>
              <a:rPr lang="en-US" dirty="0"/>
              <a:t>COBIT – Information Security Auditing Standard</a:t>
            </a:r>
          </a:p>
          <a:p>
            <a:r>
              <a:rPr lang="en-US" dirty="0"/>
              <a:t>NIST </a:t>
            </a:r>
          </a:p>
          <a:p>
            <a:r>
              <a:rPr lang="en-US" dirty="0"/>
              <a:t>FIPS – Federal</a:t>
            </a:r>
          </a:p>
          <a:p>
            <a:r>
              <a:rPr lang="en-US" dirty="0"/>
              <a:t>GDPR – General Data Protection Regulation (EU)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Industrial Control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ISA/IEC-62443 (Formerly ISA 99)</a:t>
            </a:r>
          </a:p>
          <a:p>
            <a:r>
              <a:rPr lang="en-US" dirty="0"/>
              <a:t>NERC CIP</a:t>
            </a:r>
          </a:p>
          <a:p>
            <a:r>
              <a:rPr lang="en-US" dirty="0"/>
              <a:t>NIST CSF</a:t>
            </a:r>
          </a:p>
          <a:p>
            <a:r>
              <a:rPr lang="en-US" dirty="0"/>
              <a:t>NISTIR 7628</a:t>
            </a:r>
          </a:p>
          <a:p>
            <a:r>
              <a:rPr lang="en-US" dirty="0"/>
              <a:t>IEEE 1402</a:t>
            </a:r>
          </a:p>
          <a:p>
            <a:r>
              <a:rPr lang="en-US" dirty="0"/>
              <a:t>ISO/IEC 17799</a:t>
            </a:r>
          </a:p>
          <a:p>
            <a:r>
              <a:rPr lang="en-US" dirty="0"/>
              <a:t>IEC/TS 62351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93199"/>
      </p:ext>
    </p:extLst>
  </p:cSld>
  <p:clrMapOvr>
    <a:masterClrMapping/>
  </p:clrMapOvr>
</p:sld>
</file>

<file path=ppt/theme/theme1.xml><?xml version="1.0" encoding="utf-8"?>
<a:theme xmlns:a="http://schemas.openxmlformats.org/drawingml/2006/main" name="2019 PowerPoint Theme">
  <a:themeElements>
    <a:clrScheme name="~EPRI Master Colors~">
      <a:dk1>
        <a:srgbClr val="262626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l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spcBef>
            <a:spcPts val="0"/>
          </a:spcBef>
          <a:defRPr sz="18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9-PowerPoint-Template-Widescreen (002).potx [Read-Only]" id="{F6E4CC80-5284-4811-B710-0E660A2706E2}" vid="{3CBE7F04-6C17-46EE-8C7C-FCCA9E6A6A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2019-PowerPoint-Template-Widescreen New</Template>
  <TotalTime>0</TotalTime>
  <Words>780</Words>
  <Application>Microsoft Office PowerPoint</Application>
  <PresentationFormat>Widescreen</PresentationFormat>
  <Paragraphs>164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Century Gothic</vt:lpstr>
      <vt:lpstr>Wingdings</vt:lpstr>
      <vt:lpstr>2019 PowerPoint Theme</vt:lpstr>
      <vt:lpstr>Energy Storage &amp;  Cyber Security</vt:lpstr>
      <vt:lpstr>PowerPoint Presentation</vt:lpstr>
      <vt:lpstr>Three Key Aspects of EPRI</vt:lpstr>
      <vt:lpstr>Conducting Research Today</vt:lpstr>
      <vt:lpstr>Cyber Security Roadmap – Electric Industry Driven</vt:lpstr>
      <vt:lpstr>PowerPoint Presentation</vt:lpstr>
      <vt:lpstr>Poll from ESIC Waltham General Meeting: Strong Need Identified for Cybersecurity Guidelines</vt:lpstr>
      <vt:lpstr>Energy Storage &amp; Cyber Security</vt:lpstr>
      <vt:lpstr>Cyber Security Standards </vt:lpstr>
      <vt:lpstr>What is SOC2?</vt:lpstr>
      <vt:lpstr>Is SOC 2 the right standard for storage integration?</vt:lpstr>
      <vt:lpstr>Questions to ask</vt:lpstr>
      <vt:lpstr>2019 Collaboration Plan – Energy Storage &amp; Cyber Security</vt:lpstr>
      <vt:lpstr>EPRI Cyber Security Interest Group for DER &amp; Grid-Edge Systems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2019-02-11T20:55:41Z</dcterms:created>
  <dcterms:modified xsi:type="dcterms:W3CDTF">2019-04-25T00:22:18Z</dcterms:modified>
</cp:coreProperties>
</file>