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</p:sldMasterIdLst>
  <p:notesMasterIdLst>
    <p:notesMasterId r:id="rId14"/>
  </p:notesMasterIdLst>
  <p:sldIdLst>
    <p:sldId id="392" r:id="rId6"/>
    <p:sldId id="879" r:id="rId7"/>
    <p:sldId id="871" r:id="rId8"/>
    <p:sldId id="768" r:id="rId9"/>
    <p:sldId id="878" r:id="rId10"/>
    <p:sldId id="880" r:id="rId11"/>
    <p:sldId id="826" r:id="rId12"/>
    <p:sldId id="4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8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strategen-my.sharepoint.com/personal/jbartell_strategen_com/Documents/Copy%20of%20Weekly%20Statewide%20Report_03_25_2019(posted%2003_25_19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Sheet4!$G$3</c:f>
              <c:strCache>
                <c:ptCount val="1"/>
                <c:pt idx="0">
                  <c:v>MW - SGIP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Sheet4!$F$6:$F$15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Sheet4!$G$6:$G$15</c:f>
              <c:numCache>
                <c:formatCode>General</c:formatCode>
                <c:ptCount val="10"/>
                <c:pt idx="0">
                  <c:v>5.1342669999999986</c:v>
                </c:pt>
                <c:pt idx="1">
                  <c:v>24.811280209999993</c:v>
                </c:pt>
                <c:pt idx="2">
                  <c:v>23.394075000000001</c:v>
                </c:pt>
                <c:pt idx="3">
                  <c:v>23.055979039999936</c:v>
                </c:pt>
                <c:pt idx="4">
                  <c:v>40.338009900001673</c:v>
                </c:pt>
                <c:pt idx="5">
                  <c:v>1.4093250000000017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7E-4DB1-A74B-1F33D615682E}"/>
            </c:ext>
          </c:extLst>
        </c:ser>
        <c:ser>
          <c:idx val="1"/>
          <c:order val="1"/>
          <c:tx>
            <c:strRef>
              <c:f>Sheet4!$H$3</c:f>
              <c:strCache>
                <c:ptCount val="1"/>
                <c:pt idx="0">
                  <c:v>MW - AB2514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Sheet4!$F$6:$F$15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Sheet4!$H$6:$H$15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67.5</c:v>
                </c:pt>
                <c:pt idx="3">
                  <c:v>49.5</c:v>
                </c:pt>
                <c:pt idx="4">
                  <c:v>127.7</c:v>
                </c:pt>
                <c:pt idx="5">
                  <c:v>99</c:v>
                </c:pt>
                <c:pt idx="6">
                  <c:v>633.29999999999995</c:v>
                </c:pt>
                <c:pt idx="7">
                  <c:v>304.5</c:v>
                </c:pt>
                <c:pt idx="8">
                  <c:v>35</c:v>
                </c:pt>
                <c:pt idx="9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7E-4DB1-A74B-1F33D6156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9653056"/>
        <c:axId val="989656008"/>
      </c:barChart>
      <c:catAx>
        <c:axId val="98965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89656008"/>
        <c:crosses val="autoZero"/>
        <c:auto val="1"/>
        <c:lblAlgn val="ctr"/>
        <c:lblOffset val="100"/>
        <c:noMultiLvlLbl val="0"/>
      </c:catAx>
      <c:valAx>
        <c:axId val="989656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MW</a:t>
                </a:r>
              </a:p>
            </c:rich>
          </c:tx>
          <c:layout>
            <c:manualLayout>
              <c:xMode val="edge"/>
              <c:yMode val="edge"/>
              <c:x val="1.0771123381522096E-2"/>
              <c:y val="0.36388260369373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8965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1259F-4275-49B5-9BA9-FC6218210F37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1BD47-A7AD-4879-81DE-7FD87D425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8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2526E-4E54-4563-893C-3D1F0EFA0C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39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2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2526E-4E54-4563-893C-3D1F0EFA0C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422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3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2526E-4E54-4563-893C-3D1F0EFA0C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325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2526E-4E54-4563-893C-3D1F0EFA0C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57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7E931-6BCF-4AE5-8902-9DD173FC73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B9B09C-489F-BC4A-8B4A-439C7C9C5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D73D1F16-8C14-4176-A1E1-F488D731F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429000"/>
            <a:ext cx="10515600" cy="1107456"/>
          </a:xfrm>
        </p:spPr>
        <p:txBody>
          <a:bodyPr>
            <a:normAutofit/>
          </a:bodyPr>
          <a:lstStyle/>
          <a:p>
            <a:r>
              <a:rPr lang="en-US" sz="4000" dirty="0"/>
              <a:t>Title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ED5A2F74-1D7A-46A2-8698-DE751A71A9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400" y="4536456"/>
            <a:ext cx="7475827" cy="1412572"/>
          </a:xfrm>
        </p:spPr>
        <p:txBody>
          <a:bodyPr anchor="ctr">
            <a:normAutofit lnSpcReduction="10000"/>
          </a:bodyPr>
          <a:lstStyle/>
          <a:p>
            <a:pPr marL="45720" indent="0">
              <a:buNone/>
            </a:pPr>
            <a:r>
              <a:rPr lang="en-US" sz="2800" dirty="0"/>
              <a:t>Sub-title</a:t>
            </a:r>
          </a:p>
          <a:p>
            <a:pPr marL="45720" indent="0">
              <a:buNone/>
            </a:pPr>
            <a:r>
              <a:rPr lang="en-US" sz="2800" dirty="0"/>
              <a:t>Date</a:t>
            </a:r>
          </a:p>
        </p:txBody>
      </p:sp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F1A35C58-9BE7-4F2C-9E55-325E57B14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227" y="5147633"/>
            <a:ext cx="3245005" cy="102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SA_Organiza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5F307F6C-8E66-4EDD-B879-F8FDEF523A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18488"/>
            <a:ext cx="5486401" cy="4754880"/>
          </a:xfrm>
        </p:spPr>
        <p:txBody>
          <a:bodyPr/>
          <a:lstStyle>
            <a:lvl1pPr>
              <a:buClr>
                <a:srgbClr val="273F84"/>
              </a:buClr>
              <a:defRPr sz="2400">
                <a:latin typeface="ConduitITCStd" panose="02000606040000020004" pitchFamily="50" charset="0"/>
              </a:defRPr>
            </a:lvl1pPr>
            <a:lvl2pPr>
              <a:buClr>
                <a:srgbClr val="273F84"/>
              </a:buClr>
              <a:defRPr sz="2400">
                <a:latin typeface="ConduitITCStd" panose="02000606040000020004" pitchFamily="50" charset="0"/>
              </a:defRPr>
            </a:lvl2pPr>
            <a:lvl3pPr>
              <a:buClr>
                <a:srgbClr val="273F84"/>
              </a:buClr>
              <a:defRPr sz="2400">
                <a:latin typeface="ConduitITCStd" panose="02000606040000020004" pitchFamily="50" charset="0"/>
              </a:defRPr>
            </a:lvl3pPr>
            <a:lvl4pPr>
              <a:buClr>
                <a:srgbClr val="273F84"/>
              </a:buClr>
              <a:defRPr sz="2400">
                <a:latin typeface="ConduitITCStd" panose="02000606040000020004" pitchFamily="50" charset="0"/>
              </a:defRPr>
            </a:lvl4pPr>
            <a:lvl5pPr>
              <a:buClr>
                <a:srgbClr val="273F84"/>
              </a:buClr>
              <a:defRPr sz="2400">
                <a:latin typeface="ConduitITCStd" panose="02000606040000020004" pitchFamily="50" charset="0"/>
              </a:defRPr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TextBox 9"/>
          <p:cNvSpPr txBox="1"/>
          <p:nvPr userDrawn="1"/>
        </p:nvSpPr>
        <p:spPr>
          <a:xfrm>
            <a:off x="1" y="0"/>
            <a:ext cx="5366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>
                <a:solidFill>
                  <a:srgbClr val="334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CESA Organizational 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609600" y="374260"/>
            <a:ext cx="10972800" cy="989441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ConduitITCStd" panose="0200060604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0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ic_title_content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18488"/>
            <a:ext cx="10972801" cy="4754880"/>
          </a:xfrm>
        </p:spPr>
        <p:txBody>
          <a:bodyPr/>
          <a:lstStyle>
            <a:lvl1pPr>
              <a:buClr>
                <a:srgbClr val="273F84"/>
              </a:buClr>
              <a:defRPr sz="2400">
                <a:latin typeface="ConduitITCStd" panose="02000606040000020004" pitchFamily="50" charset="0"/>
              </a:defRPr>
            </a:lvl1pPr>
            <a:lvl2pPr>
              <a:buClr>
                <a:srgbClr val="273F84"/>
              </a:buClr>
              <a:defRPr sz="2400">
                <a:latin typeface="ConduitITCStd" panose="02000606040000020004" pitchFamily="50" charset="0"/>
              </a:defRPr>
            </a:lvl2pPr>
            <a:lvl3pPr>
              <a:buClr>
                <a:srgbClr val="273F84"/>
              </a:buClr>
              <a:defRPr sz="2400">
                <a:latin typeface="ConduitITCStd" panose="02000606040000020004" pitchFamily="50" charset="0"/>
              </a:defRPr>
            </a:lvl3pPr>
            <a:lvl4pPr>
              <a:buClr>
                <a:srgbClr val="273F84"/>
              </a:buClr>
              <a:defRPr sz="2400">
                <a:latin typeface="ConduitITCStd" panose="02000606040000020004" pitchFamily="50" charset="0"/>
              </a:defRPr>
            </a:lvl4pPr>
            <a:lvl5pPr>
              <a:buClr>
                <a:srgbClr val="273F84"/>
              </a:buClr>
              <a:defRPr sz="2400">
                <a:latin typeface="ConduitITCStd" panose="02000606040000020004" pitchFamily="50" charset="0"/>
              </a:defRPr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onduitITCStd" panose="02000606040000020004" pitchFamily="50" charset="0"/>
              </a:defRPr>
            </a:lvl1pPr>
          </a:lstStyle>
          <a:p>
            <a:fld id="{5F307F6C-8E66-4EDD-B879-F8FDEF523A1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609600" y="374260"/>
            <a:ext cx="10972800" cy="989441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ConduitITCStd" panose="0200060604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33F1622C-FE81-4DD5-A733-00677840C6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141" y="33844"/>
            <a:ext cx="1833521" cy="57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1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F584B5B7-BBC4-BB49-9FC5-6FA9589B8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6096000" cy="234176"/>
          </a:xfrm>
        </p:spPr>
        <p:txBody>
          <a:bodyPr>
            <a:noAutofit/>
          </a:bodyPr>
          <a:lstStyle>
            <a:lvl1pPr marL="45720" indent="0">
              <a:buNone/>
              <a:defRPr sz="1600" i="1"/>
            </a:lvl1pPr>
          </a:lstStyle>
          <a:p>
            <a:pPr lvl="0"/>
            <a:r>
              <a:rPr lang="en-US" dirty="0"/>
              <a:t>Section Header</a:t>
            </a:r>
          </a:p>
        </p:txBody>
      </p:sp>
      <p:pic>
        <p:nvPicPr>
          <p:cNvPr id="6" name="Picture 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B9D99AF8-BFCF-460D-B3B2-E0C1FC7D7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021" y="119473"/>
            <a:ext cx="2258291" cy="710499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9D0FE2BE-DA75-4F8A-9F6F-245E5982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4260"/>
            <a:ext cx="9153421" cy="838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8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18488"/>
            <a:ext cx="10972801" cy="4754880"/>
          </a:xfrm>
        </p:spPr>
        <p:txBody>
          <a:bodyPr/>
          <a:lstStyle>
            <a:lvl1pPr>
              <a:buClr>
                <a:srgbClr val="273F84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73F84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73F84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73F84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73F84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onduitITCStd" panose="02000606040000020004" pitchFamily="50" charset="0"/>
              </a:defRPr>
            </a:lvl1pPr>
          </a:lstStyle>
          <a:p>
            <a:fld id="{90C2363B-85AE-E24A-BB38-D9184343F7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609600" y="374260"/>
            <a:ext cx="9153421" cy="838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6096000" cy="234176"/>
          </a:xfrm>
        </p:spPr>
        <p:txBody>
          <a:bodyPr>
            <a:noAutofit/>
          </a:bodyPr>
          <a:lstStyle>
            <a:lvl1pPr marL="45720" indent="0">
              <a:buNone/>
              <a:defRPr sz="1600" i="1"/>
            </a:lvl1pPr>
          </a:lstStyle>
          <a:p>
            <a:pPr lvl="0"/>
            <a:r>
              <a:rPr lang="en-US" dirty="0"/>
              <a:t>Section Header</a:t>
            </a:r>
          </a:p>
        </p:txBody>
      </p:sp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835C8960-63CD-4F30-8D6C-425EBBE3E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021" y="119473"/>
            <a:ext cx="2258291" cy="71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7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18488"/>
            <a:ext cx="5486400" cy="4754880"/>
          </a:xfrm>
        </p:spPr>
        <p:txBody>
          <a:bodyPr/>
          <a:lstStyle>
            <a:lvl1pPr>
              <a:buClr>
                <a:srgbClr val="273F84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73F84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73F84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73F84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73F84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onduitITCStd" panose="02000606040000020004" pitchFamily="50" charset="0"/>
              </a:defRPr>
            </a:lvl1pPr>
          </a:lstStyle>
          <a:p>
            <a:fld id="{90C2363B-85AE-E24A-BB38-D9184343F7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6096000" cy="234176"/>
          </a:xfrm>
        </p:spPr>
        <p:txBody>
          <a:bodyPr>
            <a:noAutofit/>
          </a:bodyPr>
          <a:lstStyle>
            <a:lvl1pPr marL="45720" indent="0">
              <a:buNone/>
              <a:defRPr sz="1600" i="1"/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5CED9C5-B79C-45F0-9B9C-A9EADA9DCB3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18168" y="1618488"/>
            <a:ext cx="5486400" cy="4754880"/>
          </a:xfrm>
        </p:spPr>
        <p:txBody>
          <a:bodyPr/>
          <a:lstStyle>
            <a:lvl1pPr>
              <a:buClr>
                <a:srgbClr val="273F84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73F84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73F84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73F84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73F84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pic>
        <p:nvPicPr>
          <p:cNvPr id="10" name="Picture 9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64CC6A1-E7E7-4EBD-BC96-4D8C8E66A7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021" y="119473"/>
            <a:ext cx="2258291" cy="710499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BCD77E83-BF6E-4816-BF8A-AF063D388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4260"/>
            <a:ext cx="9153421" cy="838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4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F584B5B7-BBC4-BB49-9FC5-6FA9589B8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6096000" cy="234176"/>
          </a:xfrm>
        </p:spPr>
        <p:txBody>
          <a:bodyPr>
            <a:noAutofit/>
          </a:bodyPr>
          <a:lstStyle>
            <a:lvl1pPr marL="45720" indent="0">
              <a:buNone/>
              <a:defRPr sz="1600" i="1"/>
            </a:lvl1pPr>
          </a:lstStyle>
          <a:p>
            <a:pPr lvl="0"/>
            <a:r>
              <a:rPr lang="en-US" dirty="0"/>
              <a:t>Section Header</a:t>
            </a:r>
          </a:p>
        </p:txBody>
      </p:sp>
      <p:pic>
        <p:nvPicPr>
          <p:cNvPr id="6" name="Picture 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B9D99AF8-BFCF-460D-B3B2-E0C1FC7D7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021" y="119473"/>
            <a:ext cx="2258291" cy="710499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9D0FE2BE-DA75-4F8A-9F6F-245E5982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4260"/>
            <a:ext cx="9153421" cy="838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5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18488"/>
            <a:ext cx="10972801" cy="4754880"/>
          </a:xfrm>
        </p:spPr>
        <p:txBody>
          <a:bodyPr/>
          <a:lstStyle>
            <a:lvl1pPr>
              <a:buClr>
                <a:srgbClr val="273F84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73F84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73F84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73F84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73F84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onduitITCStd" panose="02000606040000020004" pitchFamily="50" charset="0"/>
              </a:defRPr>
            </a:lvl1pPr>
          </a:lstStyle>
          <a:p>
            <a:fld id="{90C2363B-85AE-E24A-BB38-D9184343F7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609600" y="374260"/>
            <a:ext cx="10972800" cy="838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6096000" cy="234176"/>
          </a:xfrm>
        </p:spPr>
        <p:txBody>
          <a:bodyPr>
            <a:noAutofit/>
          </a:bodyPr>
          <a:lstStyle>
            <a:lvl1pPr marL="45720" indent="0">
              <a:buNone/>
              <a:defRPr sz="1600" i="1"/>
            </a:lvl1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3222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onduitITCStd" panose="02000606040000020004" pitchFamily="50" charset="0"/>
              </a:defRPr>
            </a:lvl1pPr>
          </a:lstStyle>
          <a:p>
            <a:fld id="{90C2363B-85AE-E24A-BB38-D9184343F7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609600" y="374260"/>
            <a:ext cx="10972800" cy="838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6096000" cy="234176"/>
          </a:xfrm>
        </p:spPr>
        <p:txBody>
          <a:bodyPr>
            <a:noAutofit/>
          </a:bodyPr>
          <a:lstStyle>
            <a:lvl1pPr marL="45720" indent="0">
              <a:buNone/>
              <a:defRPr sz="1600" i="1"/>
            </a:lvl1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2949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ic_title_content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18488"/>
            <a:ext cx="10972801" cy="4754880"/>
          </a:xfrm>
        </p:spPr>
        <p:txBody>
          <a:bodyPr>
            <a:normAutofit/>
          </a:bodyPr>
          <a:lstStyle>
            <a:lvl1pPr>
              <a:buClr>
                <a:srgbClr val="273F84"/>
              </a:buClr>
              <a:defRPr sz="2200">
                <a:latin typeface="+mn-lt"/>
              </a:defRPr>
            </a:lvl1pPr>
            <a:lvl2pPr>
              <a:buClr>
                <a:srgbClr val="273F84"/>
              </a:buClr>
              <a:defRPr sz="2200">
                <a:latin typeface="+mn-lt"/>
              </a:defRPr>
            </a:lvl2pPr>
            <a:lvl3pPr>
              <a:buClr>
                <a:srgbClr val="273F84"/>
              </a:buClr>
              <a:defRPr sz="2200">
                <a:latin typeface="+mn-lt"/>
              </a:defRPr>
            </a:lvl3pPr>
            <a:lvl4pPr>
              <a:buClr>
                <a:srgbClr val="273F84"/>
              </a:buClr>
              <a:defRPr sz="2200">
                <a:latin typeface="+mn-lt"/>
              </a:defRPr>
            </a:lvl4pPr>
            <a:lvl5pPr>
              <a:buClr>
                <a:srgbClr val="273F84"/>
              </a:buClr>
              <a:defRPr sz="2200"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onduitITCStd" panose="02000606040000020004" pitchFamily="50" charset="0"/>
              </a:defRPr>
            </a:lvl1pPr>
          </a:lstStyle>
          <a:p>
            <a:fld id="{5F307F6C-8E66-4EDD-B879-F8FDEF523A1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609600" y="374260"/>
            <a:ext cx="10972800" cy="989441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6096000" cy="234176"/>
          </a:xfrm>
        </p:spPr>
        <p:txBody>
          <a:bodyPr>
            <a:noAutofit/>
          </a:bodyPr>
          <a:lstStyle>
            <a:lvl1pPr marL="45720" indent="0">
              <a:buNone/>
              <a:defRPr sz="1600" i="1"/>
            </a:lvl1pPr>
          </a:lstStyle>
          <a:p>
            <a:pPr lvl="0"/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10776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200">
                <a:latin typeface="+mn-lt"/>
                <a:cs typeface="Arial" panose="020B0604020202020204" pitchFamily="34" charset="0"/>
              </a:defRPr>
            </a:lvl1pPr>
            <a:lvl2pPr>
              <a:defRPr sz="2200">
                <a:latin typeface="+mn-lt"/>
                <a:cs typeface="Arial" panose="020B0604020202020204" pitchFamily="34" charset="0"/>
              </a:defRPr>
            </a:lvl2pPr>
            <a:lvl3pPr>
              <a:defRPr sz="2200">
                <a:latin typeface="+mn-lt"/>
                <a:cs typeface="Arial" panose="020B0604020202020204" pitchFamily="34" charset="0"/>
              </a:defRPr>
            </a:lvl3pPr>
            <a:lvl4pPr>
              <a:defRPr sz="2200">
                <a:latin typeface="+mn-lt"/>
                <a:cs typeface="Arial" panose="020B0604020202020204" pitchFamily="34" charset="0"/>
              </a:defRPr>
            </a:lvl4pPr>
            <a:lvl5pPr>
              <a:defRPr sz="2200">
                <a:latin typeface="+mn-lt"/>
                <a:cs typeface="Arial" panose="020B0604020202020204" pitchFamily="34" charset="0"/>
              </a:defRPr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 Semibold" panose="0200050603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roxima Nova Semibold" panose="02000506030000020004" pitchFamily="2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ic_title_content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18488"/>
            <a:ext cx="10972801" cy="4754880"/>
          </a:xfrm>
        </p:spPr>
        <p:txBody>
          <a:bodyPr>
            <a:normAutofit/>
          </a:bodyPr>
          <a:lstStyle>
            <a:lvl1pPr>
              <a:buClr>
                <a:srgbClr val="273F84"/>
              </a:buClr>
              <a:defRPr sz="2200">
                <a:latin typeface="+mn-lt"/>
              </a:defRPr>
            </a:lvl1pPr>
            <a:lvl2pPr>
              <a:buClr>
                <a:srgbClr val="273F84"/>
              </a:buClr>
              <a:defRPr sz="2200">
                <a:latin typeface="+mn-lt"/>
              </a:defRPr>
            </a:lvl2pPr>
            <a:lvl3pPr>
              <a:buClr>
                <a:srgbClr val="273F84"/>
              </a:buClr>
              <a:defRPr sz="2200">
                <a:latin typeface="+mn-lt"/>
              </a:defRPr>
            </a:lvl3pPr>
            <a:lvl4pPr>
              <a:buClr>
                <a:srgbClr val="273F84"/>
              </a:buClr>
              <a:defRPr sz="2200">
                <a:latin typeface="+mn-lt"/>
              </a:defRPr>
            </a:lvl4pPr>
            <a:lvl5pPr>
              <a:buClr>
                <a:srgbClr val="273F84"/>
              </a:buClr>
              <a:defRPr sz="2200"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onduitITCStd" panose="02000606040000020004" pitchFamily="50" charset="0"/>
              </a:defRPr>
            </a:lvl1pPr>
          </a:lstStyle>
          <a:p>
            <a:fld id="{5F307F6C-8E66-4EDD-B879-F8FDEF523A1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609600" y="374260"/>
            <a:ext cx="10972800" cy="989441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6096000" cy="234176"/>
          </a:xfrm>
        </p:spPr>
        <p:txBody>
          <a:bodyPr>
            <a:noAutofit/>
          </a:bodyPr>
          <a:lstStyle>
            <a:lvl1pPr marL="45720" indent="0">
              <a:buNone/>
              <a:defRPr sz="1600" i="1"/>
            </a:lvl1pPr>
          </a:lstStyle>
          <a:p>
            <a:pPr lvl="0"/>
            <a:r>
              <a:rPr lang="en-US"/>
              <a:t>Section Header</a:t>
            </a:r>
          </a:p>
        </p:txBody>
      </p:sp>
      <p:pic>
        <p:nvPicPr>
          <p:cNvPr id="8" name="Picture 7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DDF203C4-A46A-4A4A-B517-855FC2594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141" y="33844"/>
            <a:ext cx="1833521" cy="57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2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ltGray">
          <a:xfrm>
            <a:off x="3173" y="6585758"/>
            <a:ext cx="12188827" cy="274320"/>
          </a:xfrm>
          <a:prstGeom prst="rect">
            <a:avLst/>
          </a:prstGeom>
          <a:solidFill>
            <a:srgbClr val="495A8A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10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Semibold" panose="02000506030000020004" pitchFamily="2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9" y="6585758"/>
            <a:ext cx="12188827" cy="415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latin typeface="Proxima Nova Semibold" panose="02000506030000020004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40864"/>
            <a:ext cx="9509760" cy="2383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1232" y="6620050"/>
            <a:ext cx="640080" cy="21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onduitITCStd" panose="02000606040000020004" pitchFamily="50" charset="0"/>
              </a:defRPr>
            </a:lvl1pPr>
          </a:lstStyle>
          <a:p>
            <a:fld id="{4FB9B09C-489F-BC4A-8B4A-439C7C9C5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13182"/>
            <a:ext cx="10515600" cy="1107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483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6" r:id="rId3"/>
    <p:sldLayoutId id="2147483663" r:id="rId4"/>
    <p:sldLayoutId id="2147483668" r:id="rId5"/>
    <p:sldLayoutId id="2147483667" r:id="rId6"/>
    <p:sldLayoutId id="214748366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200" b="1" kern="1200">
          <a:solidFill>
            <a:srgbClr val="72B06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400" kern="1200">
          <a:solidFill>
            <a:srgbClr val="273F8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2400" kern="1200">
          <a:solidFill>
            <a:srgbClr val="273F84"/>
          </a:solidFill>
          <a:latin typeface="ConduitITCStd" panose="02000606040000020004" pitchFamily="50" charset="0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2400" kern="1200">
          <a:solidFill>
            <a:srgbClr val="273F84"/>
          </a:solidFill>
          <a:latin typeface="ConduitITCStd" panose="02000606040000020004" pitchFamily="50" charset="0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2400" kern="1200">
          <a:solidFill>
            <a:srgbClr val="273F84"/>
          </a:solidFill>
          <a:latin typeface="ConduitITCStd" panose="02000606040000020004" pitchFamily="50" charset="0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2400" kern="1200">
          <a:solidFill>
            <a:srgbClr val="273F84"/>
          </a:solidFill>
          <a:latin typeface="ConduitITCStd" panose="02000606040000020004" pitchFamily="50" charset="0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3173" y="6585758"/>
            <a:ext cx="12188827" cy="274320"/>
          </a:xfrm>
          <a:prstGeom prst="rect">
            <a:avLst/>
          </a:prstGeom>
          <a:gradFill flip="none" rotWithShape="1">
            <a:gsLst>
              <a:gs pos="0">
                <a:srgbClr val="73AF66"/>
              </a:gs>
              <a:gs pos="100000">
                <a:srgbClr val="273F8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10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Semibold" panose="02000506030000020004" pitchFamily="2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9" y="6585758"/>
            <a:ext cx="12188827" cy="415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latin typeface="Proxima Nova Semibold" panose="02000506030000020004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40864"/>
            <a:ext cx="9509760" cy="2383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6176" y="6628155"/>
            <a:ext cx="3243072" cy="226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rgbClr val="273F84"/>
                </a:solidFill>
                <a:latin typeface="ConduitITCStd" panose="02000606040000020004" pitchFamily="50" charset="0"/>
              </a:defRPr>
            </a:lvl1pPr>
          </a:lstStyle>
          <a:p>
            <a:r>
              <a:rPr lang="en-US"/>
              <a:t>CALIFORNIA ENERGY STORAGE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1232" y="6620050"/>
            <a:ext cx="640080" cy="21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onduitITCStd" panose="02000606040000020004" pitchFamily="50" charset="0"/>
              </a:defRPr>
            </a:lvl1pPr>
          </a:lstStyle>
          <a:p>
            <a:fld id="{4FB9B09C-489F-BC4A-8B4A-439C7C9C5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13182"/>
            <a:ext cx="10515600" cy="1107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334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200" b="1" kern="1200">
          <a:solidFill>
            <a:srgbClr val="72B065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400" kern="1200">
          <a:solidFill>
            <a:srgbClr val="273F84"/>
          </a:solidFill>
          <a:latin typeface="+mn-lt"/>
          <a:ea typeface="+mn-ea"/>
          <a:cs typeface="Arial" panose="020B060402020202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2400" kern="1200">
          <a:solidFill>
            <a:srgbClr val="273F84"/>
          </a:solidFill>
          <a:latin typeface="ConduitITCStd" panose="02000606040000020004" pitchFamily="50" charset="0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2400" kern="1200">
          <a:solidFill>
            <a:srgbClr val="273F84"/>
          </a:solidFill>
          <a:latin typeface="ConduitITCStd" panose="02000606040000020004" pitchFamily="50" charset="0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2400" kern="1200">
          <a:solidFill>
            <a:srgbClr val="273F84"/>
          </a:solidFill>
          <a:latin typeface="ConduitITCStd" panose="02000606040000020004" pitchFamily="50" charset="0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2400" kern="1200">
          <a:solidFill>
            <a:srgbClr val="273F84"/>
          </a:solidFill>
          <a:latin typeface="ConduitITCStd" panose="02000606040000020004" pitchFamily="50" charset="0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2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7.jpg"/><Relationship Id="rId20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6.emf"/><Relationship Id="rId10" Type="http://schemas.openxmlformats.org/officeDocument/2006/relationships/image" Target="../media/image13.png"/><Relationship Id="rId19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ragealliance.org/" TargetMode="External"/><Relationship Id="rId2" Type="http://schemas.openxmlformats.org/officeDocument/2006/relationships/hyperlink" Target="mailto:sbusch@storagealliance.org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Semibold" panose="0200050603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Semibold" panose="02000506030000020004" pitchFamily="2" charset="0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Introduction to the ‘The Future of Energy Storage Markets &amp; Economics’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60400" y="4536455"/>
            <a:ext cx="7475827" cy="209512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2200" dirty="0"/>
          </a:p>
          <a:p>
            <a:pPr marL="45720" indent="0">
              <a:buNone/>
            </a:pPr>
            <a:r>
              <a:rPr lang="en-US" sz="2200" dirty="0"/>
              <a:t>Sarah Busch, Market Development Manager</a:t>
            </a:r>
          </a:p>
          <a:p>
            <a:pPr marL="45720" indent="0">
              <a:buNone/>
            </a:pPr>
            <a:r>
              <a:rPr lang="en-US" sz="2200" dirty="0"/>
              <a:t>April 12, 2019</a:t>
            </a:r>
          </a:p>
        </p:txBody>
      </p:sp>
      <p:pic>
        <p:nvPicPr>
          <p:cNvPr id="3" name="Picture 2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631B3B5E-907F-4201-9E5F-E092213C4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227" y="5147633"/>
            <a:ext cx="3245005" cy="102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000" dirty="0"/>
              <a:t>The</a:t>
            </a:r>
            <a:r>
              <a:rPr lang="en-US" sz="2000" b="1" dirty="0"/>
              <a:t> California Energy Storage Alliance (CESA) </a:t>
            </a:r>
            <a:r>
              <a:rPr lang="en-US" sz="2000" dirty="0"/>
              <a:t>is a 501c(6) membership-based advocacy group committed to advancing the role of energy storage in the electric power sector through policy, education, outreach, and research. CESA was founded in January 2009.</a:t>
            </a:r>
            <a:endParaRPr lang="en-US" sz="2000" b="1" dirty="0"/>
          </a:p>
          <a:p>
            <a:pPr marL="45720" indent="0">
              <a:buNone/>
            </a:pPr>
            <a:r>
              <a:rPr lang="en-US" sz="2000" dirty="0"/>
              <a:t>The </a:t>
            </a:r>
            <a:r>
              <a:rPr lang="en-US" sz="2000" b="1" dirty="0"/>
              <a:t>CESA mission </a:t>
            </a:r>
            <a:r>
              <a:rPr lang="en-US" sz="2000" dirty="0"/>
              <a:t>is to make energy storage a mainstream energy resource in helping to advance a more affordable, clean, efficient, and reliable electric power system for all Californians.</a:t>
            </a:r>
          </a:p>
          <a:p>
            <a:pPr marL="45720" indent="0">
              <a:buNone/>
            </a:pPr>
            <a:endParaRPr lang="en-US" sz="2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Semibold" panose="0200050603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Semibold" panose="02000506030000020004" pitchFamily="2" charset="0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CESA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2ABF6A-0D89-4100-BD3D-EDA96452A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572" y="4500131"/>
            <a:ext cx="1837017" cy="166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721855-4790-457B-BE04-644ACF468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51" y="4500131"/>
            <a:ext cx="1710404" cy="166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27B7F0-87EF-4A8D-B5AE-1731A65DF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578" y="4886719"/>
            <a:ext cx="3304588" cy="70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0DAE10-C365-41B8-B0B5-2D3854EC71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336" y="4500129"/>
            <a:ext cx="1626033" cy="1634993"/>
          </a:xfrm>
          <a:prstGeom prst="rect">
            <a:avLst/>
          </a:prstGeom>
        </p:spPr>
      </p:pic>
      <p:pic>
        <p:nvPicPr>
          <p:cNvPr id="13" name="Picture 12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A9008AD5-8855-49F7-A59D-530E1FE67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463" y="0"/>
            <a:ext cx="2213811" cy="70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8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Semibold" panose="0200050603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Semibold" panose="02000506030000020004" pitchFamily="2" charset="0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36280" y="233396"/>
            <a:ext cx="10972800" cy="838200"/>
          </a:xfrm>
        </p:spPr>
        <p:txBody>
          <a:bodyPr>
            <a:normAutofit/>
          </a:bodyPr>
          <a:lstStyle/>
          <a:p>
            <a:r>
              <a:rPr lang="en-US" dirty="0"/>
              <a:t>CESA Members</a:t>
            </a:r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8C7C05-068A-4AE0-B3F9-27A957169A8C}"/>
              </a:ext>
            </a:extLst>
          </p:cNvPr>
          <p:cNvSpPr txBox="1">
            <a:spLocks/>
          </p:cNvSpPr>
          <p:nvPr/>
        </p:nvSpPr>
        <p:spPr>
          <a:xfrm>
            <a:off x="1790651" y="4214559"/>
            <a:ext cx="11802457" cy="2405491"/>
          </a:xfrm>
          <a:prstGeom prst="rect">
            <a:avLst/>
          </a:prstGeom>
        </p:spPr>
        <p:txBody>
          <a:bodyPr vert="horz" lIns="91440" tIns="45720" rIns="91440" bIns="45720" numCol="4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73F84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73F84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73F84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73F84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73F84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174 Power Global 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Able Grid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Amber Kinetics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American Honda Motor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Avangrid Renewables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Axiom Exergy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Boston Energy Trading &amp; Marketing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Brenmiller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Energy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Bright Energy Storage Technologies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Brookfield Renewables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Clean Energy Associate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Consolidated Edison Battery Storage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Customized Energy Solutions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Dimension Renewable Energy 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Doosan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GridTech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Eagle Crest Energy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</a:rPr>
              <a:t>East Penn Manufacturing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E.ON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EDF Renewable Energy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eMotorWerks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Energport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</a:rPr>
              <a:t>Energy Vault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esVolta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Form Energy 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Greensmith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 Energy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 err="1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</a:rPr>
              <a:t>GridWiz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</a:rPr>
              <a:t>Hecate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Highview Power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Ingersoll Rand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Lendlease Energy Development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LS Energy Solutions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Magnum CAES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Mercedes-Benz Energy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Munich Re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NEC Energy Solutions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</a:rPr>
              <a:t>NEXTracker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NGK Insulators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 err="1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</a:rPr>
              <a:t>Nuvve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Pattern Development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Pintail Power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 err="1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</a:rPr>
              <a:t>PolyJoule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Primus Power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Quidnet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Energy 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Range Energy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Storage Systems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Recurrent Energy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Sempra Renewables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Sovereign Energy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Stem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STOREME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Sumitomo Electric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Sunrun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Swell Energy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Tenaska, Inc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Viridity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Energy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VRB Energy 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WattTime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Younicos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Slide Number Placeholder 2">
            <a:extLst>
              <a:ext uri="{FF2B5EF4-FFF2-40B4-BE49-F238E27FC236}">
                <a16:creationId xmlns:a16="http://schemas.microsoft.com/office/drawing/2014/main" id="{77E36C84-B17B-4F05-A7B0-624B9A6CB13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onduitITCStd" panose="02000606040000020004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07F6C-8E66-4EDD-B879-F8FDEF523A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duitITCStd" panose="02000606040000020004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duitITCStd" panose="02000606040000020004" pitchFamily="50" charset="0"/>
              <a:ea typeface="+mn-ea"/>
              <a:cs typeface="+mn-cs"/>
            </a:endParaRPr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4047B977-2B65-455A-B8C3-F5E016C72872}"/>
              </a:ext>
            </a:extLst>
          </p:cNvPr>
          <p:cNvSpPr txBox="1">
            <a:spLocks/>
          </p:cNvSpPr>
          <p:nvPr/>
        </p:nvSpPr>
        <p:spPr>
          <a:xfrm>
            <a:off x="127214" y="4483694"/>
            <a:ext cx="2272968" cy="119547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273F84"/>
              </a:buClr>
              <a:buSzPct val="100000"/>
              <a:buFont typeface="Arial" pitchFamily="34" charset="0"/>
              <a:buChar char="▪"/>
              <a:defRPr sz="2400" kern="1200">
                <a:solidFill>
                  <a:srgbClr val="273F84"/>
                </a:solidFill>
                <a:latin typeface="ConduitITCStd" panose="02000606040000020004" pitchFamily="50" charset="0"/>
                <a:ea typeface="+mn-ea"/>
                <a:cs typeface="Arial" panose="020B0604020202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73F84"/>
              </a:buClr>
              <a:buSzPct val="100000"/>
              <a:buFont typeface="Arial" pitchFamily="34" charset="0"/>
              <a:buChar char="▪"/>
              <a:defRPr sz="2400" kern="1200">
                <a:solidFill>
                  <a:srgbClr val="273F84"/>
                </a:solidFill>
                <a:latin typeface="ConduitITCStd" panose="02000606040000020004" pitchFamily="50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273F84"/>
              </a:buClr>
              <a:buSzPct val="100000"/>
              <a:buFont typeface="Arial" pitchFamily="34" charset="0"/>
              <a:buChar char="▪"/>
              <a:defRPr sz="2400" kern="1200">
                <a:solidFill>
                  <a:srgbClr val="273F84"/>
                </a:solidFill>
                <a:latin typeface="ConduitITCStd" panose="02000606040000020004" pitchFamily="50" charset="0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273F84"/>
              </a:buClr>
              <a:buSzPct val="100000"/>
              <a:buFont typeface="Arial" pitchFamily="34" charset="0"/>
              <a:buChar char="▪"/>
              <a:defRPr sz="2400" kern="1200">
                <a:solidFill>
                  <a:srgbClr val="273F84"/>
                </a:solidFill>
                <a:latin typeface="ConduitITCStd" panose="02000606040000020004" pitchFamily="50" charset="0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273F84"/>
              </a:buClr>
              <a:buSzPct val="100000"/>
              <a:buFont typeface="Arial" pitchFamily="34" charset="0"/>
              <a:buChar char="▪"/>
              <a:defRPr sz="2400" kern="1200">
                <a:solidFill>
                  <a:srgbClr val="273F84"/>
                </a:solidFill>
                <a:latin typeface="ConduitITCStd" panose="02000606040000020004" pitchFamily="50" charset="0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73F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</a:t>
            </a:r>
            <a:r>
              <a:rPr lang="en-US" sz="2000" b="1" dirty="0">
                <a:latin typeface="Arial" panose="020B0604020202020204" pitchFamily="34" charset="0"/>
              </a:rPr>
              <a:t>&amp;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73F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</a:rPr>
              <a:t>Startup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73F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Members</a:t>
            </a:r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A7142875-BE3D-44C2-88B6-5D614F840E42}"/>
              </a:ext>
            </a:extLst>
          </p:cNvPr>
          <p:cNvSpPr txBox="1">
            <a:spLocks/>
          </p:cNvSpPr>
          <p:nvPr/>
        </p:nvSpPr>
        <p:spPr>
          <a:xfrm>
            <a:off x="-14247" y="905979"/>
            <a:ext cx="2458585" cy="431281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273F84"/>
              </a:buClr>
              <a:buSzPct val="100000"/>
              <a:buFont typeface="Arial" pitchFamily="34" charset="0"/>
              <a:buChar char="▪"/>
              <a:defRPr sz="2400" kern="1200">
                <a:solidFill>
                  <a:srgbClr val="273F84"/>
                </a:solidFill>
                <a:latin typeface="ConduitITCStd" panose="02000606040000020004" pitchFamily="50" charset="0"/>
                <a:ea typeface="+mn-ea"/>
                <a:cs typeface="Arial" panose="020B0604020202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73F84"/>
              </a:buClr>
              <a:buSzPct val="100000"/>
              <a:buFont typeface="Arial" pitchFamily="34" charset="0"/>
              <a:buChar char="▪"/>
              <a:defRPr sz="2400" kern="1200">
                <a:solidFill>
                  <a:srgbClr val="273F84"/>
                </a:solidFill>
                <a:latin typeface="ConduitITCStd" panose="02000606040000020004" pitchFamily="50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273F84"/>
              </a:buClr>
              <a:buSzPct val="100000"/>
              <a:buFont typeface="Arial" pitchFamily="34" charset="0"/>
              <a:buChar char="▪"/>
              <a:defRPr sz="2400" kern="1200">
                <a:solidFill>
                  <a:srgbClr val="273F84"/>
                </a:solidFill>
                <a:latin typeface="ConduitITCStd" panose="02000606040000020004" pitchFamily="50" charset="0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273F84"/>
              </a:buClr>
              <a:buSzPct val="100000"/>
              <a:buFont typeface="Arial" pitchFamily="34" charset="0"/>
              <a:buChar char="▪"/>
              <a:defRPr sz="2400" kern="1200">
                <a:solidFill>
                  <a:srgbClr val="273F84"/>
                </a:solidFill>
                <a:latin typeface="ConduitITCStd" panose="02000606040000020004" pitchFamily="50" charset="0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273F84"/>
              </a:buClr>
              <a:buSzPct val="100000"/>
              <a:buFont typeface="Arial" pitchFamily="34" charset="0"/>
              <a:buChar char="▪"/>
              <a:defRPr sz="2400" kern="1200">
                <a:solidFill>
                  <a:srgbClr val="273F84"/>
                </a:solidFill>
                <a:latin typeface="ConduitITCStd" panose="02000606040000020004" pitchFamily="50" charset="0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F84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73F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Board Members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FBBA9D0-8460-4612-B3AA-1FC7FECF1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76" y="3330018"/>
            <a:ext cx="1905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4C649E7-2B25-414B-B357-423CED6FD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746" y="2233091"/>
            <a:ext cx="673868" cy="67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CB134F4-02D4-49FA-813E-0523C8599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247" y="2361937"/>
            <a:ext cx="1180874" cy="51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http://storagealliance.org/sites/default/files/member_logo/LG-logo.jpg">
            <a:extLst>
              <a:ext uri="{FF2B5EF4-FFF2-40B4-BE49-F238E27FC236}">
                <a16:creationId xmlns:a16="http://schemas.microsoft.com/office/drawing/2014/main" id="{7BA76769-BF8A-42A5-82DD-BB05C0D5A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" t="10798" r="9634" b="2997"/>
          <a:stretch/>
        </p:blipFill>
        <p:spPr bwMode="auto">
          <a:xfrm>
            <a:off x="2626832" y="2350296"/>
            <a:ext cx="1421898" cy="43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3B29248-F054-4431-9B4F-68B1FC3C3C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4" y="1378404"/>
            <a:ext cx="1130680" cy="63065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7D8F574-85A1-49EC-9EE9-1791EE4B00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5192" y="1532632"/>
            <a:ext cx="1541132" cy="315931"/>
          </a:xfrm>
          <a:prstGeom prst="rect">
            <a:avLst/>
          </a:prstGeom>
        </p:spPr>
      </p:pic>
      <p:pic>
        <p:nvPicPr>
          <p:cNvPr id="52" name="Picture 4" descr="http://www.storagealliance.org/sites/default/files/member_logo/Lockheed%20Martin.png">
            <a:extLst>
              <a:ext uri="{FF2B5EF4-FFF2-40B4-BE49-F238E27FC236}">
                <a16:creationId xmlns:a16="http://schemas.microsoft.com/office/drawing/2014/main" id="{070EBA8E-CBF7-489F-BF24-A3EF0FC0E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8" y="2367926"/>
            <a:ext cx="1684160" cy="40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http://www.storagealliance.org/sites/default/files/member_logo/Southwest%20Gen%20Logo.png">
            <a:extLst>
              <a:ext uri="{FF2B5EF4-FFF2-40B4-BE49-F238E27FC236}">
                <a16:creationId xmlns:a16="http://schemas.microsoft.com/office/drawing/2014/main" id="{53B88A67-4FB5-4249-BDC2-0C0596F2E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246" y="3145386"/>
            <a:ext cx="1905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File:SNC-Lavalin logo.svg">
            <a:extLst>
              <a:ext uri="{FF2B5EF4-FFF2-40B4-BE49-F238E27FC236}">
                <a16:creationId xmlns:a16="http://schemas.microsoft.com/office/drawing/2014/main" id="{8E635045-07F7-4458-A101-4B8A8F1B3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64" y="2953725"/>
            <a:ext cx="1267702" cy="66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A87D4EA-A748-4EDF-B48B-B4F33552DB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370" y="1378404"/>
            <a:ext cx="1735839" cy="749920"/>
          </a:xfrm>
          <a:prstGeom prst="rect">
            <a:avLst/>
          </a:prstGeom>
        </p:spPr>
      </p:pic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13D58B60-8FD6-4F7D-A9CC-DF7A63D5D1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439879"/>
              </p:ext>
            </p:extLst>
          </p:nvPr>
        </p:nvGraphicFramePr>
        <p:xfrm>
          <a:off x="6961645" y="3060559"/>
          <a:ext cx="1460467" cy="834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Acrobat Document" r:id="rId14" imgW="2743144" imgH="1567543" progId="AcroExch.Document.DC">
                  <p:embed/>
                </p:oleObj>
              </mc:Choice>
              <mc:Fallback>
                <p:oleObj name="Acrobat Document" r:id="rId14" imgW="2743144" imgH="1567543" progId="AcroExch.Document.DC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13D58B60-8FD6-4F7D-A9CC-DF7A63D5D1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961645" y="3060559"/>
                        <a:ext cx="1460467" cy="834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" name="Picture 58">
            <a:extLst>
              <a:ext uri="{FF2B5EF4-FFF2-40B4-BE49-F238E27FC236}">
                <a16:creationId xmlns:a16="http://schemas.microsoft.com/office/drawing/2014/main" id="{8BE716EF-6591-4A70-9079-9092C5928BA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t="25042" r="10638" b="24384"/>
          <a:stretch/>
        </p:blipFill>
        <p:spPr>
          <a:xfrm>
            <a:off x="6375914" y="1408035"/>
            <a:ext cx="1492201" cy="596600"/>
          </a:xfrm>
          <a:prstGeom prst="rect">
            <a:avLst/>
          </a:prstGeom>
        </p:spPr>
      </p:pic>
      <p:pic>
        <p:nvPicPr>
          <p:cNvPr id="60" name="Picture 59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810550DD-635F-426F-B003-2BA9558C06E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280" y="1477760"/>
            <a:ext cx="1804322" cy="457149"/>
          </a:xfrm>
          <a:prstGeom prst="rect">
            <a:avLst/>
          </a:prstGeom>
        </p:spPr>
      </p:pic>
      <p:pic>
        <p:nvPicPr>
          <p:cNvPr id="61" name="Picture 6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AAA3AE1-9A53-446C-91A7-E35861F5EFC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214" y="1203580"/>
            <a:ext cx="934673" cy="934673"/>
          </a:xfrm>
          <a:prstGeom prst="rect">
            <a:avLst/>
          </a:prstGeom>
        </p:spPr>
      </p:pic>
      <p:pic>
        <p:nvPicPr>
          <p:cNvPr id="62" name="Picture 4" descr="http://www.storagealliance.org/sites/default/files/member_logo/ingersollrand_corpsig_tagline_standard_red.png">
            <a:extLst>
              <a:ext uri="{FF2B5EF4-FFF2-40B4-BE49-F238E27FC236}">
                <a16:creationId xmlns:a16="http://schemas.microsoft.com/office/drawing/2014/main" id="{81EEFAA0-6A02-4FCC-BE93-4CF3F961A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95" y="2347368"/>
            <a:ext cx="1562509" cy="44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antenergy">
            <a:extLst>
              <a:ext uri="{FF2B5EF4-FFF2-40B4-BE49-F238E27FC236}">
                <a16:creationId xmlns:a16="http://schemas.microsoft.com/office/drawing/2014/main" id="{B78488C5-D7A9-4A77-B8BC-E5CE74CDF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9" b="34750"/>
          <a:stretch/>
        </p:blipFill>
        <p:spPr bwMode="auto">
          <a:xfrm>
            <a:off x="8209466" y="2047558"/>
            <a:ext cx="2135859" cy="79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esla Logo (2003-Present) 2500x2500 HD png">
            <a:extLst>
              <a:ext uri="{FF2B5EF4-FFF2-40B4-BE49-F238E27FC236}">
                <a16:creationId xmlns:a16="http://schemas.microsoft.com/office/drawing/2014/main" id="{B0F85EF9-7B0D-49B7-8050-F7DB46B36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175" y="2974819"/>
            <a:ext cx="1087619" cy="93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17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1381232" y="6657370"/>
            <a:ext cx="616696" cy="17881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Semibold" panose="0200050603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Semibold" panose="02000506030000020004" pitchFamily="2" charset="0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1" y="518996"/>
            <a:ext cx="8819014" cy="693464"/>
          </a:xfrm>
        </p:spPr>
        <p:txBody>
          <a:bodyPr>
            <a:normAutofit/>
          </a:bodyPr>
          <a:lstStyle/>
          <a:p>
            <a:r>
              <a:rPr lang="en-US" dirty="0"/>
              <a:t>Many Types of Energy Storage Technologies</a:t>
            </a: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7610A607-D30D-4D56-95F6-198A9E7AC494}"/>
              </a:ext>
            </a:extLst>
          </p:cNvPr>
          <p:cNvSpPr txBox="1">
            <a:spLocks/>
          </p:cNvSpPr>
          <p:nvPr/>
        </p:nvSpPr>
        <p:spPr>
          <a:xfrm>
            <a:off x="11381232" y="6657370"/>
            <a:ext cx="616696" cy="178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Proxima Nova Semibold" panose="020005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07F6C-8E66-4EDD-B879-F8FDEF523A18}" type="slidenum">
              <a:rPr lang="en-US" b="1" smtClean="0"/>
              <a:pPr/>
              <a:t>4</a:t>
            </a:fld>
            <a:endParaRPr lang="en-US" b="1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29C6BCA6-CFE4-4934-B393-7AC6EC11DA8C}"/>
              </a:ext>
            </a:extLst>
          </p:cNvPr>
          <p:cNvSpPr/>
          <p:nvPr/>
        </p:nvSpPr>
        <p:spPr bwMode="black">
          <a:xfrm>
            <a:off x="851041" y="1473176"/>
            <a:ext cx="1779350" cy="206594"/>
          </a:xfrm>
          <a:prstGeom prst="roundRect">
            <a:avLst/>
          </a:prstGeom>
          <a:noFill/>
          <a:ln w="254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algn="ctr" defTabSz="966723">
              <a:buClr>
                <a:srgbClr val="252B69"/>
              </a:buClr>
            </a:pPr>
            <a:r>
              <a:rPr lang="en-US" sz="1800" b="1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Electro-Chemical</a:t>
            </a:r>
          </a:p>
        </p:txBody>
      </p: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6B597B2A-08F0-4D9B-B242-B57BCBA1A0EB}"/>
              </a:ext>
            </a:extLst>
          </p:cNvPr>
          <p:cNvSpPr/>
          <p:nvPr/>
        </p:nvSpPr>
        <p:spPr bwMode="black">
          <a:xfrm>
            <a:off x="3583236" y="1447470"/>
            <a:ext cx="1779973" cy="206594"/>
          </a:xfrm>
          <a:prstGeom prst="roundRect">
            <a:avLst/>
          </a:prstGeom>
          <a:noFill/>
          <a:ln w="254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algn="ctr" defTabSz="966723">
              <a:buClr>
                <a:srgbClr val="252B69"/>
              </a:buClr>
            </a:pPr>
            <a:r>
              <a:rPr lang="en-US" sz="1800" b="1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</a:p>
        </p:txBody>
      </p:sp>
      <p:pic>
        <p:nvPicPr>
          <p:cNvPr id="29" name="Picture 2" descr="http://gigaom2.files.wordpress.com/2011/10/beaconpower1.jpg">
            <a:extLst>
              <a:ext uri="{FF2B5EF4-FFF2-40B4-BE49-F238E27FC236}">
                <a16:creationId xmlns:a16="http://schemas.microsoft.com/office/drawing/2014/main" id="{F6B50AB7-371E-4808-8E37-ED60852EA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3227" y="1955085"/>
            <a:ext cx="1975721" cy="172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3CA30017-8352-4451-85E4-A4ABD306A35F}"/>
              </a:ext>
            </a:extLst>
          </p:cNvPr>
          <p:cNvSpPr/>
          <p:nvPr/>
        </p:nvSpPr>
        <p:spPr bwMode="black">
          <a:xfrm>
            <a:off x="6392993" y="1447470"/>
            <a:ext cx="1792101" cy="206594"/>
          </a:xfrm>
          <a:prstGeom prst="roundRect">
            <a:avLst/>
          </a:prstGeom>
          <a:noFill/>
          <a:ln w="254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algn="ctr" defTabSz="966723">
              <a:buClr>
                <a:srgbClr val="252B69"/>
              </a:buClr>
            </a:pPr>
            <a:r>
              <a:rPr lang="en-US" sz="1800" b="1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Bulk Mechanical</a:t>
            </a:r>
          </a:p>
        </p:txBody>
      </p:sp>
      <p:sp>
        <p:nvSpPr>
          <p:cNvPr id="31" name="Rounded Rectangle 10">
            <a:extLst>
              <a:ext uri="{FF2B5EF4-FFF2-40B4-BE49-F238E27FC236}">
                <a16:creationId xmlns:a16="http://schemas.microsoft.com/office/drawing/2014/main" id="{B85E1F7A-7831-4E46-BAB2-111E423FBDD1}"/>
              </a:ext>
            </a:extLst>
          </p:cNvPr>
          <p:cNvSpPr/>
          <p:nvPr/>
        </p:nvSpPr>
        <p:spPr>
          <a:xfrm>
            <a:off x="6254254" y="2001941"/>
            <a:ext cx="2270652" cy="1614431"/>
          </a:xfrm>
          <a:prstGeom prst="roundRect">
            <a:avLst>
              <a:gd name="adj" fmla="val 0"/>
            </a:avLst>
          </a:prstGeom>
          <a:blipFill rotWithShape="0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Rounded Rectangle 11">
            <a:extLst>
              <a:ext uri="{FF2B5EF4-FFF2-40B4-BE49-F238E27FC236}">
                <a16:creationId xmlns:a16="http://schemas.microsoft.com/office/drawing/2014/main" id="{FE7717BE-3845-4CE1-A717-6CECCA76EA61}"/>
              </a:ext>
            </a:extLst>
          </p:cNvPr>
          <p:cNvSpPr/>
          <p:nvPr/>
        </p:nvSpPr>
        <p:spPr bwMode="black">
          <a:xfrm>
            <a:off x="2562372" y="4115531"/>
            <a:ext cx="1313812" cy="206594"/>
          </a:xfrm>
          <a:prstGeom prst="roundRect">
            <a:avLst/>
          </a:prstGeom>
          <a:noFill/>
          <a:ln w="254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algn="ctr" defTabSz="966723">
              <a:buClr>
                <a:srgbClr val="252B69"/>
              </a:buClr>
            </a:pPr>
            <a:r>
              <a:rPr lang="en-US" sz="1800" b="1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</a:p>
        </p:txBody>
      </p:sp>
      <p:sp>
        <p:nvSpPr>
          <p:cNvPr id="33" name="Rounded Rectangle 12">
            <a:extLst>
              <a:ext uri="{FF2B5EF4-FFF2-40B4-BE49-F238E27FC236}">
                <a16:creationId xmlns:a16="http://schemas.microsoft.com/office/drawing/2014/main" id="{9ED076D6-9C74-4897-AD05-508783D9A1B4}"/>
              </a:ext>
            </a:extLst>
          </p:cNvPr>
          <p:cNvSpPr/>
          <p:nvPr/>
        </p:nvSpPr>
        <p:spPr>
          <a:xfrm>
            <a:off x="2112944" y="4666970"/>
            <a:ext cx="2086962" cy="1614431"/>
          </a:xfrm>
          <a:prstGeom prst="roundRect">
            <a:avLst>
              <a:gd name="adj" fmla="val 0"/>
            </a:avLst>
          </a:prstGeom>
          <a:blipFill rotWithShape="0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Rounded Rectangle 13">
            <a:extLst>
              <a:ext uri="{FF2B5EF4-FFF2-40B4-BE49-F238E27FC236}">
                <a16:creationId xmlns:a16="http://schemas.microsoft.com/office/drawing/2014/main" id="{B4FE8E6E-BEDC-4D97-900B-8416236850E8}"/>
              </a:ext>
            </a:extLst>
          </p:cNvPr>
          <p:cNvSpPr/>
          <p:nvPr/>
        </p:nvSpPr>
        <p:spPr>
          <a:xfrm>
            <a:off x="5056148" y="4666970"/>
            <a:ext cx="2075350" cy="1614431"/>
          </a:xfrm>
          <a:prstGeom prst="roundRect">
            <a:avLst>
              <a:gd name="adj" fmla="val 0"/>
            </a:avLst>
          </a:prstGeom>
          <a:blipFill rotWithShape="0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B9ECFAC-B1C2-4ECA-BA26-5A09BF66AEB7}"/>
              </a:ext>
            </a:extLst>
          </p:cNvPr>
          <p:cNvSpPr/>
          <p:nvPr/>
        </p:nvSpPr>
        <p:spPr>
          <a:xfrm>
            <a:off x="5283619" y="4119925"/>
            <a:ext cx="1729378" cy="186730"/>
          </a:xfrm>
          <a:prstGeom prst="rect">
            <a:avLst/>
          </a:prstGeom>
          <a:noFill/>
          <a:ln w="254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algn="ctr" defTabSz="966723">
              <a:buClr>
                <a:srgbClr val="252B69"/>
              </a:buClr>
            </a:pPr>
            <a:r>
              <a:rPr lang="en-US" sz="1800" b="1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Bulk Gravitational</a:t>
            </a:r>
          </a:p>
        </p:txBody>
      </p:sp>
      <p:sp>
        <p:nvSpPr>
          <p:cNvPr id="36" name="Rounded Rectangle 15">
            <a:extLst>
              <a:ext uri="{FF2B5EF4-FFF2-40B4-BE49-F238E27FC236}">
                <a16:creationId xmlns:a16="http://schemas.microsoft.com/office/drawing/2014/main" id="{B025DCEB-1BA7-4840-A768-85E2C8426DAC}"/>
              </a:ext>
            </a:extLst>
          </p:cNvPr>
          <p:cNvSpPr/>
          <p:nvPr/>
        </p:nvSpPr>
        <p:spPr bwMode="black">
          <a:xfrm>
            <a:off x="8193226" y="4071394"/>
            <a:ext cx="1779973" cy="206594"/>
          </a:xfrm>
          <a:prstGeom prst="roundRect">
            <a:avLst/>
          </a:prstGeom>
          <a:noFill/>
          <a:ln w="254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algn="ctr" defTabSz="966723">
              <a:buClr>
                <a:srgbClr val="252B69"/>
              </a:buClr>
            </a:pPr>
            <a:r>
              <a:rPr lang="en-US" sz="1800" b="1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</a:t>
            </a:r>
          </a:p>
        </p:txBody>
      </p:sp>
      <p:pic>
        <p:nvPicPr>
          <p:cNvPr id="37" name="Picture 2" descr="http://suturi.com/wp-content/uploads/2012/08/Closeup-of-An-Electric-Car-Plug-While-Recharging.-High-Quality-3D-Rendering-785x588.jpg">
            <a:extLst>
              <a:ext uri="{FF2B5EF4-FFF2-40B4-BE49-F238E27FC236}">
                <a16:creationId xmlns:a16="http://schemas.microsoft.com/office/drawing/2014/main" id="{88DE21FE-70DD-419E-B516-EECD8AF66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r="6732"/>
          <a:stretch/>
        </p:blipFill>
        <p:spPr bwMode="auto">
          <a:xfrm>
            <a:off x="8087368" y="4555304"/>
            <a:ext cx="1991688" cy="172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1E557A78-EFB7-4CEB-B952-6170F8B45357}"/>
              </a:ext>
            </a:extLst>
          </p:cNvPr>
          <p:cNvGrpSpPr/>
          <p:nvPr/>
        </p:nvGrpSpPr>
        <p:grpSpPr>
          <a:xfrm>
            <a:off x="694022" y="2027646"/>
            <a:ext cx="2223531" cy="1588725"/>
            <a:chOff x="896692" y="2069362"/>
            <a:chExt cx="2062114" cy="1781272"/>
          </a:xfrm>
        </p:grpSpPr>
        <p:pic>
          <p:nvPicPr>
            <p:cNvPr id="39" name="Picture 4" descr="http://www.worldfutureenergysummit.com/Portal/Content/Generated/Thumbnails/332ad18f_1191xdf1wffffff.jpg">
              <a:extLst>
                <a:ext uri="{FF2B5EF4-FFF2-40B4-BE49-F238E27FC236}">
                  <a16:creationId xmlns:a16="http://schemas.microsoft.com/office/drawing/2014/main" id="{A574035F-30ED-4F72-BEE1-FE6D7BE3C7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60" b="20206"/>
            <a:stretch/>
          </p:blipFill>
          <p:spPr bwMode="auto">
            <a:xfrm>
              <a:off x="896692" y="2069362"/>
              <a:ext cx="2062113" cy="1056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PGEs 5 MW Lithium Ion Battery Array.  Click image for the largest view.  Image Credit PNNL.">
              <a:extLst>
                <a:ext uri="{FF2B5EF4-FFF2-40B4-BE49-F238E27FC236}">
                  <a16:creationId xmlns:a16="http://schemas.microsoft.com/office/drawing/2014/main" id="{3D5D45EE-F04B-480F-BB9B-1BD6D5FE39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" t="26468" b="3976"/>
            <a:stretch/>
          </p:blipFill>
          <p:spPr bwMode="auto">
            <a:xfrm>
              <a:off x="896692" y="2877993"/>
              <a:ext cx="2062114" cy="972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ounded Rectangle 15">
            <a:extLst>
              <a:ext uri="{FF2B5EF4-FFF2-40B4-BE49-F238E27FC236}">
                <a16:creationId xmlns:a16="http://schemas.microsoft.com/office/drawing/2014/main" id="{CFA6E40D-6315-4C71-9B5B-F81B92A2D88C}"/>
              </a:ext>
            </a:extLst>
          </p:cNvPr>
          <p:cNvSpPr/>
          <p:nvPr/>
        </p:nvSpPr>
        <p:spPr bwMode="black">
          <a:xfrm>
            <a:off x="9215338" y="1473176"/>
            <a:ext cx="1779973" cy="231715"/>
          </a:xfrm>
          <a:prstGeom prst="roundRect">
            <a:avLst/>
          </a:prstGeom>
          <a:noFill/>
          <a:ln w="254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algn="ctr" defTabSz="966723">
              <a:buClr>
                <a:srgbClr val="252B69"/>
              </a:buClr>
            </a:pPr>
            <a:r>
              <a:rPr lang="en-US" sz="1800" b="1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561073-707A-4807-9BE9-E2A0AF9C99B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451" b="7826"/>
          <a:stretch/>
        </p:blipFill>
        <p:spPr>
          <a:xfrm>
            <a:off x="9110579" y="1986351"/>
            <a:ext cx="2270653" cy="172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9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1B6E7F-01E8-4853-973A-3C4C39526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07F6C-8E66-4EDD-B879-F8FDEF523A18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4E25EA-E0D5-46E3-99CA-20B319D53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512" y="-279335"/>
            <a:ext cx="10972800" cy="989441"/>
          </a:xfrm>
        </p:spPr>
        <p:txBody>
          <a:bodyPr/>
          <a:lstStyle/>
          <a:p>
            <a:r>
              <a:rPr lang="en-US" dirty="0">
                <a:latin typeface="Arial  "/>
              </a:rPr>
              <a:t>Energy Storage is Arriving in California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A8B5D8-CDC3-492D-A904-B076C9E9A7E6}"/>
              </a:ext>
            </a:extLst>
          </p:cNvPr>
          <p:cNvSpPr txBox="1"/>
          <p:nvPr/>
        </p:nvSpPr>
        <p:spPr>
          <a:xfrm>
            <a:off x="507095" y="6220932"/>
            <a:ext cx="115142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  "/>
              </a:rPr>
              <a:t>CESA analysis of SGIP Statewide Report March 26, 2019 and AB2514 procurements.</a:t>
            </a:r>
            <a:br>
              <a:rPr lang="en-US" sz="1100" dirty="0">
                <a:latin typeface="Arial  "/>
              </a:rPr>
            </a:br>
            <a:r>
              <a:rPr lang="en-US" sz="1100" dirty="0">
                <a:latin typeface="Arial  "/>
              </a:rPr>
              <a:t>Some project lifespans may vary.  Projects eligible for AB2514 and SGIP were counted only once.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224F48-A29E-4334-BD2A-053665CF28C1}"/>
              </a:ext>
            </a:extLst>
          </p:cNvPr>
          <p:cNvSpPr txBox="1"/>
          <p:nvPr/>
        </p:nvSpPr>
        <p:spPr>
          <a:xfrm flipH="1">
            <a:off x="1379686" y="863493"/>
            <a:ext cx="1044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  "/>
              </a:rPr>
              <a:t>Energy Storage Projects in California, 2014-2023 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  "/>
              </a:rPr>
              <a:t>Receiving or will receive Self-Generation Incentive Program (SGIP) or AB 2514 funds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AAC16A-15E1-4D8F-9CD7-8253C77D6382}"/>
              </a:ext>
            </a:extLst>
          </p:cNvPr>
          <p:cNvGrpSpPr/>
          <p:nvPr/>
        </p:nvGrpSpPr>
        <p:grpSpPr>
          <a:xfrm>
            <a:off x="1547889" y="157294"/>
            <a:ext cx="10539533" cy="6063638"/>
            <a:chOff x="1379686" y="-17838"/>
            <a:chExt cx="10539533" cy="6063638"/>
          </a:xfrm>
        </p:grpSpPr>
        <p:graphicFrame>
          <p:nvGraphicFramePr>
            <p:cNvPr id="16" name="Chart 15">
              <a:extLst>
                <a:ext uri="{FF2B5EF4-FFF2-40B4-BE49-F238E27FC236}">
                  <a16:creationId xmlns:a16="http://schemas.microsoft.com/office/drawing/2014/main" id="{B51A0D71-A70D-45CA-B4F6-491FA0357EBE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1379686" y="1597074"/>
            <a:ext cx="9432628" cy="44487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17" name="Picture 16" descr="A picture containing clipart&#10;&#10;Description generated with very high confidence">
              <a:extLst>
                <a:ext uri="{FF2B5EF4-FFF2-40B4-BE49-F238E27FC236}">
                  <a16:creationId xmlns:a16="http://schemas.microsoft.com/office/drawing/2014/main" id="{1CEB9EB7-36F0-414A-B471-65D4CB1F9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5408" y="-17838"/>
              <a:ext cx="2213811" cy="706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983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86D3F9-2080-4E43-A9B9-A12CFCF6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B5B7-BBC4-BB49-9FC5-6FA9589B8BE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80BA8-0D40-414B-BB06-DCCEFD5945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0492" y="6314959"/>
            <a:ext cx="6096000" cy="234176"/>
          </a:xfrm>
        </p:spPr>
        <p:txBody>
          <a:bodyPr/>
          <a:lstStyle/>
          <a:p>
            <a:r>
              <a:rPr lang="en-US" sz="1400" dirty="0"/>
              <a:t>Source: International Renewable Energy Agency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5B8F25-784E-43E5-B42F-FFBCC15CB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" y="198432"/>
            <a:ext cx="10771632" cy="838200"/>
          </a:xfrm>
        </p:spPr>
        <p:txBody>
          <a:bodyPr>
            <a:noAutofit/>
          </a:bodyPr>
          <a:lstStyle/>
          <a:p>
            <a:r>
              <a:rPr lang="en-US" dirty="0"/>
              <a:t>Installed Energy Costs are Falling Across Technologies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BC0CFF-29A0-49DB-9AF7-2D2F4A210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05"/>
          <a:stretch/>
        </p:blipFill>
        <p:spPr>
          <a:xfrm>
            <a:off x="1264272" y="1684620"/>
            <a:ext cx="9401175" cy="4682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A16B02-3B3C-4CBB-B7AF-BBA0B4ED126D}"/>
              </a:ext>
            </a:extLst>
          </p:cNvPr>
          <p:cNvSpPr txBox="1"/>
          <p:nvPr/>
        </p:nvSpPr>
        <p:spPr>
          <a:xfrm flipH="1">
            <a:off x="1571672" y="1214237"/>
            <a:ext cx="1044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  "/>
              </a:rPr>
              <a:t>Energy Storage Installed Energy Costs Reduction Potential, 2016-2030 </a:t>
            </a:r>
          </a:p>
        </p:txBody>
      </p:sp>
    </p:spTree>
    <p:extLst>
      <p:ext uri="{BB962C8B-B14F-4D97-AF65-F5344CB8AC3E}">
        <p14:creationId xmlns:p14="http://schemas.microsoft.com/office/powerpoint/2010/main" val="190199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18488"/>
            <a:ext cx="10972801" cy="4865252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 lvl="1"/>
            <a:r>
              <a:rPr lang="en-US" sz="2000" b="1" dirty="0">
                <a:latin typeface="Arial" panose="020B0604020202020204" pitchFamily="34" charset="0"/>
              </a:rPr>
              <a:t>Managing the fleet transition from gas to 100% renewables</a:t>
            </a:r>
            <a:r>
              <a:rPr lang="en-US" sz="2000" dirty="0">
                <a:latin typeface="Arial" panose="020B0604020202020204" pitchFamily="34" charset="0"/>
              </a:rPr>
              <a:t>, including how to optimize our existing fleet over this ‘bridge’ period</a:t>
            </a:r>
            <a:endParaRPr lang="en-US" sz="2000" b="1" dirty="0">
              <a:latin typeface="Arial" panose="020B0604020202020204" pitchFamily="34" charset="0"/>
            </a:endParaRPr>
          </a:p>
          <a:p>
            <a:pPr lvl="1"/>
            <a:r>
              <a:rPr lang="en-US" sz="2000" b="1" dirty="0">
                <a:latin typeface="Arial" panose="020B0604020202020204" pitchFamily="34" charset="0"/>
              </a:rPr>
              <a:t>Expanding the energy storage toolkit </a:t>
            </a:r>
            <a:r>
              <a:rPr lang="en-US" sz="2000" dirty="0">
                <a:latin typeface="Arial" panose="020B0604020202020204" pitchFamily="34" charset="0"/>
              </a:rPr>
              <a:t>to look at 4-hour solutions and also longer-duration, seasonal, and other storage alternatives to meet future grid needs​</a:t>
            </a:r>
            <a:endParaRPr lang="en-US" sz="2000" dirty="0">
              <a:latin typeface="Arial" panose="020B0604020202020204" pitchFamily="34" charset="0"/>
              <a:cs typeface="Arial"/>
            </a:endParaRPr>
          </a:p>
          <a:p>
            <a:pPr lvl="1"/>
            <a:r>
              <a:rPr lang="en-US" sz="2000" b="1" dirty="0">
                <a:latin typeface="Arial" panose="020B0604020202020204" pitchFamily="34" charset="0"/>
              </a:rPr>
              <a:t>Expanding buyer class of load-serving entities (LSEs)</a:t>
            </a:r>
            <a:r>
              <a:rPr lang="en-US" sz="2000" dirty="0">
                <a:latin typeface="Arial" panose="020B0604020202020204" pitchFamily="34" charset="0"/>
              </a:rPr>
              <a:t>, including community choice aggregators and municipal utilities</a:t>
            </a:r>
            <a:endParaRPr lang="en-US" sz="2000" dirty="0">
              <a:latin typeface="Arial" panose="020B0604020202020204" pitchFamily="34" charset="0"/>
              <a:cs typeface="Arial"/>
            </a:endParaRPr>
          </a:p>
          <a:p>
            <a:pPr lvl="1"/>
            <a:r>
              <a:rPr lang="en-US" sz="2000" b="1" dirty="0">
                <a:latin typeface="Arial" panose="020B0604020202020204" pitchFamily="34" charset="0"/>
              </a:rPr>
              <a:t>Modeling and interconnection study process enhancements </a:t>
            </a:r>
            <a:r>
              <a:rPr lang="en-US" sz="2000" dirty="0">
                <a:latin typeface="Arial" panose="020B0604020202020204" pitchFamily="34" charset="0"/>
              </a:rPr>
              <a:t>for energy storage, V2G, and hybrid storage (</a:t>
            </a:r>
            <a:r>
              <a:rPr lang="en-US" sz="2000" dirty="0" err="1">
                <a:latin typeface="Arial" panose="020B0604020202020204" pitchFamily="34" charset="0"/>
              </a:rPr>
              <a:t>gas+storage</a:t>
            </a:r>
            <a:r>
              <a:rPr lang="en-US" sz="2000" dirty="0">
                <a:latin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</a:rPr>
              <a:t>solar+storage</a:t>
            </a:r>
            <a:r>
              <a:rPr lang="en-US" sz="2000" dirty="0">
                <a:latin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cs typeface="Arial"/>
            </a:endParaRPr>
          </a:p>
          <a:p>
            <a:pPr lvl="1"/>
            <a:r>
              <a:rPr lang="en-US" sz="2000" b="1" dirty="0">
                <a:latin typeface="Arial" panose="020B0604020202020204" pitchFamily="34" charset="0"/>
              </a:rPr>
              <a:t>Refining multiple-use applications </a:t>
            </a:r>
            <a:r>
              <a:rPr lang="en-US" sz="2000" dirty="0">
                <a:latin typeface="Arial" panose="020B0604020202020204" pitchFamily="34" charset="0"/>
              </a:rPr>
              <a:t>at a wide scale, including for BTM storage​</a:t>
            </a:r>
            <a:endParaRPr lang="en-US" sz="2000" dirty="0">
              <a:latin typeface="Arial" panose="020B0604020202020204" pitchFamily="34" charset="0"/>
              <a:cs typeface="Arial"/>
            </a:endParaRPr>
          </a:p>
          <a:p>
            <a:pPr lvl="1"/>
            <a:r>
              <a:rPr lang="en-US" sz="2000" b="1" dirty="0">
                <a:latin typeface="Arial" panose="020B0604020202020204" pitchFamily="34" charset="0"/>
              </a:rPr>
              <a:t>New grid services and market products </a:t>
            </a:r>
            <a:r>
              <a:rPr lang="en-US" sz="2000" dirty="0">
                <a:latin typeface="Arial" panose="020B0604020202020204" pitchFamily="34" charset="0"/>
              </a:rPr>
              <a:t>such as T&amp;D deferral, Flex RA, RA for </a:t>
            </a:r>
            <a:r>
              <a:rPr lang="en-US" sz="2000" dirty="0" err="1">
                <a:latin typeface="Arial" panose="020B0604020202020204" pitchFamily="34" charset="0"/>
              </a:rPr>
              <a:t>solar+storage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07F6C-8E66-4EDD-B879-F8FDEF523A18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Key Themes in 2019</a:t>
            </a:r>
          </a:p>
        </p:txBody>
      </p:sp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BDF89AB8-0496-476F-8E2F-00F03A136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189" y="21160"/>
            <a:ext cx="2213811" cy="70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1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45720" indent="0">
              <a:buNone/>
            </a:pPr>
            <a:endParaRPr lang="en-US" sz="1800" b="1" dirty="0">
              <a:latin typeface="Arial" panose="020B0604020202020204" pitchFamily="34" charset="0"/>
            </a:endParaRPr>
          </a:p>
          <a:p>
            <a:pPr marL="45720" indent="0">
              <a:buNone/>
            </a:pPr>
            <a:r>
              <a:rPr lang="en-US" sz="1800" b="1" dirty="0">
                <a:latin typeface="Arial" panose="020B0604020202020204" pitchFamily="34" charset="0"/>
              </a:rPr>
              <a:t>Sarah Busch</a:t>
            </a:r>
          </a:p>
          <a:p>
            <a:pPr marL="45720" indent="0">
              <a:buNone/>
            </a:pPr>
            <a:r>
              <a:rPr lang="en-US" sz="1800" b="1" dirty="0">
                <a:latin typeface="Arial" panose="020B0604020202020204" pitchFamily="34" charset="0"/>
              </a:rPr>
              <a:t>Market Development Manager </a:t>
            </a:r>
          </a:p>
          <a:p>
            <a:pPr marL="45720" indent="0">
              <a:buNone/>
            </a:pPr>
            <a:r>
              <a:rPr lang="en-US" sz="1800" b="1" dirty="0">
                <a:latin typeface="Arial" panose="020B0604020202020204" pitchFamily="34" charset="0"/>
              </a:rPr>
              <a:t>California Energy Storage Alliance</a:t>
            </a:r>
          </a:p>
          <a:p>
            <a:pPr marL="45720" indent="0">
              <a:buNone/>
            </a:pPr>
            <a:r>
              <a:rPr lang="en-US" sz="1800" dirty="0">
                <a:latin typeface="Arial" panose="020B0604020202020204" pitchFamily="34" charset="0"/>
                <a:hlinkClick r:id="rId2"/>
              </a:rPr>
              <a:t>sbusch@storagealliance.org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</a:p>
          <a:p>
            <a:pPr marL="45720" indent="0">
              <a:buNone/>
            </a:pPr>
            <a:r>
              <a:rPr lang="en-US" sz="1800" dirty="0">
                <a:latin typeface="Arial" panose="020B0604020202020204" pitchFamily="34" charset="0"/>
                <a:hlinkClick r:id="rId3"/>
              </a:rPr>
              <a:t>www.storagealliance.org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</a:p>
          <a:p>
            <a:pPr marL="45720" indent="0">
              <a:buNone/>
            </a:pP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07F6C-8E66-4EDD-B879-F8FDEF523A18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1" y="382365"/>
            <a:ext cx="10972800" cy="98944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Contact Us</a:t>
            </a:r>
          </a:p>
        </p:txBody>
      </p:sp>
      <p:pic>
        <p:nvPicPr>
          <p:cNvPr id="6" name="Picture 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C600ECAF-3C26-41B6-B688-021F31B56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189" y="0"/>
            <a:ext cx="2213811" cy="70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9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ESA 2019 Template">
  <a:themeElements>
    <a:clrScheme name="Custom 1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2B164"/>
      </a:accent1>
      <a:accent2>
        <a:srgbClr val="274183"/>
      </a:accent2>
      <a:accent3>
        <a:srgbClr val="1B2A31"/>
      </a:accent3>
      <a:accent4>
        <a:srgbClr val="B1BDC4"/>
      </a:accent4>
      <a:accent5>
        <a:srgbClr val="E3EAEE"/>
      </a:accent5>
      <a:accent6>
        <a:srgbClr val="F0534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ategen Template Deck" id="{24F27002-C6D0-4E5C-AC58-17E67EBBBECC}" vid="{CF3462D4-5E9F-40EF-BFDA-5247487578FD}"/>
    </a:ext>
  </a:extLst>
</a:theme>
</file>

<file path=ppt/theme/theme2.xml><?xml version="1.0" encoding="utf-8"?>
<a:theme xmlns:a="http://schemas.openxmlformats.org/drawingml/2006/main" name="Strategen Template Deck">
  <a:themeElements>
    <a:clrScheme name="Custom 3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A7E1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ategen Template Deck" id="{24F27002-C6D0-4E5C-AC58-17E67EBBBECC}" vid="{CF3462D4-5E9F-40EF-BFDA-5247487578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F220E59D99E74FB5342A681A76AE7E" ma:contentTypeVersion="10" ma:contentTypeDescription="Create a new document." ma:contentTypeScope="" ma:versionID="24e2f7268235e8f491b02751f63473cd">
  <xsd:schema xmlns:xsd="http://www.w3.org/2001/XMLSchema" xmlns:xs="http://www.w3.org/2001/XMLSchema" xmlns:p="http://schemas.microsoft.com/office/2006/metadata/properties" xmlns:ns2="eb022f0e-ebd1-4e7e-aa58-c3116f3aac43" xmlns:ns3="7a4c1e6a-387f-47de-ae7e-907a344f53a1" targetNamespace="http://schemas.microsoft.com/office/2006/metadata/properties" ma:root="true" ma:fieldsID="5e19f9c7afe3927467e2265dc96ebc5b" ns2:_="" ns3:_="">
    <xsd:import namespace="eb022f0e-ebd1-4e7e-aa58-c3116f3aac43"/>
    <xsd:import namespace="7a4c1e6a-387f-47de-ae7e-907a344f53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022f0e-ebd1-4e7e-aa58-c3116f3aac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c1e6a-387f-47de-ae7e-907a344f53a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DFCAC7-FB88-4295-87AD-0C829931C1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FD9391-A01F-4168-9607-7491C0D9B93B}">
  <ds:schemaRefs>
    <ds:schemaRef ds:uri="http://purl.org/dc/terms/"/>
    <ds:schemaRef ds:uri="eb022f0e-ebd1-4e7e-aa58-c3116f3aac43"/>
    <ds:schemaRef ds:uri="7a4c1e6a-387f-47de-ae7e-907a344f53a1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3AEFB0D-D7F4-4304-A7A8-14720B179A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022f0e-ebd1-4e7e-aa58-c3116f3aac43"/>
    <ds:schemaRef ds:uri="7a4c1e6a-387f-47de-ae7e-907a344f53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454</Words>
  <Application>Microsoft Office PowerPoint</Application>
  <PresentationFormat>Widescreen</PresentationFormat>
  <Paragraphs>111</Paragraphs>
  <Slides>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 </vt:lpstr>
      <vt:lpstr>Calibri</vt:lpstr>
      <vt:lpstr>ConduitITCStd</vt:lpstr>
      <vt:lpstr>Corbel</vt:lpstr>
      <vt:lpstr>Proxima Nova Semibold</vt:lpstr>
      <vt:lpstr>CESA 2019 Template</vt:lpstr>
      <vt:lpstr>Strategen Template Deck</vt:lpstr>
      <vt:lpstr>Acrobat Document</vt:lpstr>
      <vt:lpstr>Introduction to the ‘The Future of Energy Storage Markets &amp; Economics’</vt:lpstr>
      <vt:lpstr>About CESA</vt:lpstr>
      <vt:lpstr>CESA Members</vt:lpstr>
      <vt:lpstr>Many Types of Energy Storage Technologies</vt:lpstr>
      <vt:lpstr>Energy Storage is Arriving in California</vt:lpstr>
      <vt:lpstr>Installed Energy Costs are Falling Across Technologies </vt:lpstr>
      <vt:lpstr>Key Themes in 2019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Busch</dc:creator>
  <cp:lastModifiedBy>Sarah Busch</cp:lastModifiedBy>
  <cp:revision>23</cp:revision>
  <dcterms:created xsi:type="dcterms:W3CDTF">2018-11-15T18:33:10Z</dcterms:created>
  <dcterms:modified xsi:type="dcterms:W3CDTF">2019-04-05T22:17:24Z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0x01010041F220E59D99E74FB5342A681A76AE7E</vt:lpwstr>
  </property>
</Properties>
</file>