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heme/themeOverride3.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6"/>
  </p:notesMasterIdLst>
  <p:sldIdLst>
    <p:sldId id="265" r:id="rId3"/>
    <p:sldId id="291" r:id="rId4"/>
    <p:sldId id="281" r:id="rId5"/>
    <p:sldId id="282" r:id="rId6"/>
    <p:sldId id="283" r:id="rId7"/>
    <p:sldId id="290" r:id="rId8"/>
    <p:sldId id="285" r:id="rId9"/>
    <p:sldId id="284" r:id="rId10"/>
    <p:sldId id="286" r:id="rId11"/>
    <p:sldId id="287" r:id="rId12"/>
    <p:sldId id="288" r:id="rId13"/>
    <p:sldId id="280" r:id="rId14"/>
    <p:sldId id="267" r:id="rId15"/>
    <p:sldId id="279" r:id="rId16"/>
    <p:sldId id="269" r:id="rId17"/>
    <p:sldId id="271" r:id="rId18"/>
    <p:sldId id="278" r:id="rId19"/>
    <p:sldId id="273" r:id="rId20"/>
    <p:sldId id="294" r:id="rId21"/>
    <p:sldId id="292" r:id="rId22"/>
    <p:sldId id="293" r:id="rId23"/>
    <p:sldId id="277" r:id="rId24"/>
    <p:sldId id="289" r:id="rId25"/>
  </p:sldIdLst>
  <p:sldSz cx="12192000" cy="6858000"/>
  <p:notesSz cx="6858000" cy="9144000"/>
  <p:embeddedFontLst>
    <p:embeddedFont>
      <p:font typeface="Lucida Bright" panose="02040602050505020304" pitchFamily="18" charset="0"/>
      <p:regular r:id="rId27"/>
      <p:bold r:id="rId28"/>
      <p:italic r:id="rId29"/>
      <p:boldItalic r:id="rId30"/>
    </p:embeddedFont>
    <p:embeddedFont>
      <p:font typeface="SimSun" panose="02010600030101010101" pitchFamily="2" charset="-122"/>
      <p:regular r:id="rId31"/>
    </p:embeddedFont>
    <p:embeddedFont>
      <p:font typeface="Verdana" panose="020B0604030504040204" pitchFamily="34" charset="0"/>
      <p:regular r:id="rId32"/>
      <p:bold r:id="rId33"/>
      <p:italic r:id="rId34"/>
      <p:boldItalic r:id="rId35"/>
    </p:embeddedFont>
    <p:embeddedFont>
      <p:font typeface="Candara" panose="020E0502030303020204" pitchFamily="34" charset="0"/>
      <p:regular r:id="rId36"/>
      <p:bold r:id="rId37"/>
      <p:italic r:id="rId38"/>
      <p:boldItalic r:id="rId39"/>
    </p:embeddedFont>
    <p:embeddedFont>
      <p:font typeface="Garamond" panose="02020404030301010803" pitchFamily="18" charset="0"/>
      <p:regular r:id="rId40"/>
      <p:bold r:id="rId41"/>
      <p:italic r:id="rId42"/>
    </p:embeddedFont>
    <p:embeddedFont>
      <p:font typeface="Calibri" panose="020F0502020204030204" pitchFamily="34" charset="0"/>
      <p:regular r:id="rId43"/>
      <p:bold r:id="rId44"/>
      <p:italic r:id="rId45"/>
      <p:boldItalic r:id="rId46"/>
    </p:embeddedFont>
    <p:embeddedFont>
      <p:font typeface="Cambria Math" panose="02040503050406030204" pitchFamily="18" charset="0"/>
      <p:regular r:id="rId47"/>
    </p:embeddedFont>
    <p:embeddedFont>
      <p:font typeface="Calibri Light" panose="020F0302020204030204" pitchFamily="34" charset="0"/>
      <p:regular r:id="rId48"/>
      <p:italic r:id="rId49"/>
    </p:embeddedFont>
    <p:embeddedFont>
      <p:font typeface="Microsoft JhengHei" panose="020B0604030504040204" pitchFamily="34" charset="-12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ide wang" initials="yw" lastIdx="1" clrIdx="0">
    <p:extLst>
      <p:ext uri="{19B8F6BF-5375-455C-9EA6-DF929625EA0E}">
        <p15:presenceInfo xmlns:p15="http://schemas.microsoft.com/office/powerpoint/2012/main" userId="d8e53e6a6c5013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FFFFF"/>
    <a:srgbClr val="568792"/>
    <a:srgbClr val="5B7DAA"/>
    <a:srgbClr val="AA8982"/>
    <a:srgbClr val="C9563F"/>
    <a:srgbClr val="9FAE12"/>
    <a:srgbClr val="FF6600"/>
    <a:srgbClr val="9BC2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AA3190-3EE2-4334-BC8F-D9589D8639C2}" v="35" dt="2019-02-18T00:19:29.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525" autoAdjust="0"/>
  </p:normalViewPr>
  <p:slideViewPr>
    <p:cSldViewPr snapToGrid="0">
      <p:cViewPr varScale="1">
        <p:scale>
          <a:sx n="96" d="100"/>
          <a:sy n="96" d="100"/>
        </p:scale>
        <p:origin x="84" y="12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presProps" Target="presProps.xml"/><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de wang" userId="d8e53e6a6c5013d0" providerId="LiveId" clId="{891D1141-2AE3-4901-9D37-6B55FC5AC8EB}"/>
    <pc:docChg chg="undo custSel addSld delSld modSld">
      <pc:chgData name="yide wang" userId="d8e53e6a6c5013d0" providerId="LiveId" clId="{891D1141-2AE3-4901-9D37-6B55FC5AC8EB}" dt="2019-02-18T00:21:27.836" v="560" actId="688"/>
      <pc:docMkLst>
        <pc:docMk/>
      </pc:docMkLst>
      <pc:sldChg chg="delSp modSp del">
        <pc:chgData name="yide wang" userId="d8e53e6a6c5013d0" providerId="LiveId" clId="{891D1141-2AE3-4901-9D37-6B55FC5AC8EB}" dt="2019-02-17T23:29:10.408" v="334" actId="2696"/>
        <pc:sldMkLst>
          <pc:docMk/>
          <pc:sldMk cId="3047957278" sldId="262"/>
        </pc:sldMkLst>
        <pc:spChg chg="mod topLvl">
          <ac:chgData name="yide wang" userId="d8e53e6a6c5013d0" providerId="LiveId" clId="{891D1141-2AE3-4901-9D37-6B55FC5AC8EB}" dt="2019-02-16T23:16:37.609" v="7" actId="165"/>
          <ac:spMkLst>
            <pc:docMk/>
            <pc:sldMk cId="3047957278" sldId="262"/>
            <ac:spMk id="10" creationId="{0D916EE4-9EAE-4201-972A-2193F60DB1B2}"/>
          </ac:spMkLst>
        </pc:spChg>
        <pc:spChg chg="mod topLvl">
          <ac:chgData name="yide wang" userId="d8e53e6a6c5013d0" providerId="LiveId" clId="{891D1141-2AE3-4901-9D37-6B55FC5AC8EB}" dt="2019-02-16T23:16:37.609" v="7" actId="165"/>
          <ac:spMkLst>
            <pc:docMk/>
            <pc:sldMk cId="3047957278" sldId="262"/>
            <ac:spMk id="14" creationId="{FA9855B5-3013-43BB-A4B2-14F8AAFE09D9}"/>
          </ac:spMkLst>
        </pc:spChg>
        <pc:spChg chg="mod topLvl">
          <ac:chgData name="yide wang" userId="d8e53e6a6c5013d0" providerId="LiveId" clId="{891D1141-2AE3-4901-9D37-6B55FC5AC8EB}" dt="2019-02-16T23:19:47.275" v="64" actId="14100"/>
          <ac:spMkLst>
            <pc:docMk/>
            <pc:sldMk cId="3047957278" sldId="262"/>
            <ac:spMk id="15" creationId="{F4CB9F71-F096-47B3-B624-FD12794176D9}"/>
          </ac:spMkLst>
        </pc:spChg>
        <pc:spChg chg="mod topLvl">
          <ac:chgData name="yide wang" userId="d8e53e6a6c5013d0" providerId="LiveId" clId="{891D1141-2AE3-4901-9D37-6B55FC5AC8EB}" dt="2019-02-16T23:16:37.609" v="7" actId="165"/>
          <ac:spMkLst>
            <pc:docMk/>
            <pc:sldMk cId="3047957278" sldId="262"/>
            <ac:spMk id="65" creationId="{CB170B88-2E47-452B-8D24-91AFA86EDFBC}"/>
          </ac:spMkLst>
        </pc:spChg>
        <pc:spChg chg="mod topLvl">
          <ac:chgData name="yide wang" userId="d8e53e6a6c5013d0" providerId="LiveId" clId="{891D1141-2AE3-4901-9D37-6B55FC5AC8EB}" dt="2019-02-16T23:16:37.609" v="7" actId="165"/>
          <ac:spMkLst>
            <pc:docMk/>
            <pc:sldMk cId="3047957278" sldId="262"/>
            <ac:spMk id="66" creationId="{36F3E0DC-E1A2-47CD-869C-2FCD208BC325}"/>
          </ac:spMkLst>
        </pc:spChg>
        <pc:spChg chg="mod topLvl">
          <ac:chgData name="yide wang" userId="d8e53e6a6c5013d0" providerId="LiveId" clId="{891D1141-2AE3-4901-9D37-6B55FC5AC8EB}" dt="2019-02-16T23:16:37.609" v="7" actId="165"/>
          <ac:spMkLst>
            <pc:docMk/>
            <pc:sldMk cId="3047957278" sldId="262"/>
            <ac:spMk id="67" creationId="{91B4430F-BCC3-46E3-BDA3-2CD3096F1338}"/>
          </ac:spMkLst>
        </pc:spChg>
        <pc:spChg chg="mod topLvl">
          <ac:chgData name="yide wang" userId="d8e53e6a6c5013d0" providerId="LiveId" clId="{891D1141-2AE3-4901-9D37-6B55FC5AC8EB}" dt="2019-02-16T23:16:37.609" v="7" actId="165"/>
          <ac:spMkLst>
            <pc:docMk/>
            <pc:sldMk cId="3047957278" sldId="262"/>
            <ac:spMk id="68" creationId="{CF7255D6-E6B3-45EA-94DE-BCAB0C3030F3}"/>
          </ac:spMkLst>
        </pc:spChg>
        <pc:spChg chg="mod topLvl">
          <ac:chgData name="yide wang" userId="d8e53e6a6c5013d0" providerId="LiveId" clId="{891D1141-2AE3-4901-9D37-6B55FC5AC8EB}" dt="2019-02-16T23:16:37.609" v="7" actId="165"/>
          <ac:spMkLst>
            <pc:docMk/>
            <pc:sldMk cId="3047957278" sldId="262"/>
            <ac:spMk id="69" creationId="{79077358-3EB7-4971-92B7-7CFB492DF751}"/>
          </ac:spMkLst>
        </pc:spChg>
        <pc:spChg chg="mod topLvl">
          <ac:chgData name="yide wang" userId="d8e53e6a6c5013d0" providerId="LiveId" clId="{891D1141-2AE3-4901-9D37-6B55FC5AC8EB}" dt="2019-02-16T23:16:33.664" v="6" actId="165"/>
          <ac:spMkLst>
            <pc:docMk/>
            <pc:sldMk cId="3047957278" sldId="262"/>
            <ac:spMk id="73" creationId="{44EB4EB0-F796-4B98-9604-1D5E89265C0F}"/>
          </ac:spMkLst>
        </pc:spChg>
        <pc:spChg chg="mod topLvl">
          <ac:chgData name="yide wang" userId="d8e53e6a6c5013d0" providerId="LiveId" clId="{891D1141-2AE3-4901-9D37-6B55FC5AC8EB}" dt="2019-02-16T23:16:37.609" v="7" actId="165"/>
          <ac:spMkLst>
            <pc:docMk/>
            <pc:sldMk cId="3047957278" sldId="262"/>
            <ac:spMk id="74" creationId="{7C7DB522-19EF-495D-8D82-7FC5795F04C5}"/>
          </ac:spMkLst>
        </pc:spChg>
        <pc:spChg chg="mod topLvl">
          <ac:chgData name="yide wang" userId="d8e53e6a6c5013d0" providerId="LiveId" clId="{891D1141-2AE3-4901-9D37-6B55FC5AC8EB}" dt="2019-02-16T23:23:25.525" v="78" actId="1076"/>
          <ac:spMkLst>
            <pc:docMk/>
            <pc:sldMk cId="3047957278" sldId="262"/>
            <ac:spMk id="75" creationId="{802F0675-5C7F-4A51-967F-D567A7DDC939}"/>
          </ac:spMkLst>
        </pc:spChg>
        <pc:spChg chg="del mod topLvl">
          <ac:chgData name="yide wang" userId="d8e53e6a6c5013d0" providerId="LiveId" clId="{891D1141-2AE3-4901-9D37-6B55FC5AC8EB}" dt="2019-02-16T23:23:01.284" v="66" actId="478"/>
          <ac:spMkLst>
            <pc:docMk/>
            <pc:sldMk cId="3047957278" sldId="262"/>
            <ac:spMk id="81" creationId="{E53D39EE-76B1-4A6E-8FF7-D906AA7DC921}"/>
          </ac:spMkLst>
        </pc:spChg>
        <pc:spChg chg="del mod topLvl">
          <ac:chgData name="yide wang" userId="d8e53e6a6c5013d0" providerId="LiveId" clId="{891D1141-2AE3-4901-9D37-6B55FC5AC8EB}" dt="2019-02-16T23:18:34.289" v="45" actId="478"/>
          <ac:spMkLst>
            <pc:docMk/>
            <pc:sldMk cId="3047957278" sldId="262"/>
            <ac:spMk id="82" creationId="{1973C035-52DC-42DE-9DE6-107AE670C0F9}"/>
          </ac:spMkLst>
        </pc:spChg>
        <pc:spChg chg="del mod topLvl">
          <ac:chgData name="yide wang" userId="d8e53e6a6c5013d0" providerId="LiveId" clId="{891D1141-2AE3-4901-9D37-6B55FC5AC8EB}" dt="2019-02-16T23:23:00.114" v="65" actId="478"/>
          <ac:spMkLst>
            <pc:docMk/>
            <pc:sldMk cId="3047957278" sldId="262"/>
            <ac:spMk id="83" creationId="{0CE6AD71-CAC6-4A95-8EAD-459B4E2DBB51}"/>
          </ac:spMkLst>
        </pc:spChg>
        <pc:spChg chg="mod topLvl">
          <ac:chgData name="yide wang" userId="d8e53e6a6c5013d0" providerId="LiveId" clId="{891D1141-2AE3-4901-9D37-6B55FC5AC8EB}" dt="2019-02-16T23:16:37.609" v="7" actId="165"/>
          <ac:spMkLst>
            <pc:docMk/>
            <pc:sldMk cId="3047957278" sldId="262"/>
            <ac:spMk id="85" creationId="{FE4DCD2D-E440-4802-9672-0FFEE144B665}"/>
          </ac:spMkLst>
        </pc:spChg>
        <pc:spChg chg="del mod topLvl">
          <ac:chgData name="yide wang" userId="d8e53e6a6c5013d0" providerId="LiveId" clId="{891D1141-2AE3-4901-9D37-6B55FC5AC8EB}" dt="2019-02-16T23:23:30.894" v="80" actId="478"/>
          <ac:spMkLst>
            <pc:docMk/>
            <pc:sldMk cId="3047957278" sldId="262"/>
            <ac:spMk id="86" creationId="{A2EF3AFF-A2B6-4E81-A290-AC1FF16B80C5}"/>
          </ac:spMkLst>
        </pc:spChg>
        <pc:spChg chg="mod topLvl">
          <ac:chgData name="yide wang" userId="d8e53e6a6c5013d0" providerId="LiveId" clId="{891D1141-2AE3-4901-9D37-6B55FC5AC8EB}" dt="2019-02-16T23:16:37.609" v="7" actId="165"/>
          <ac:spMkLst>
            <pc:docMk/>
            <pc:sldMk cId="3047957278" sldId="262"/>
            <ac:spMk id="87" creationId="{DCC23E75-F2AB-4DCF-AB22-B98E09000857}"/>
          </ac:spMkLst>
        </pc:spChg>
        <pc:spChg chg="mod topLvl">
          <ac:chgData name="yide wang" userId="d8e53e6a6c5013d0" providerId="LiveId" clId="{891D1141-2AE3-4901-9D37-6B55FC5AC8EB}" dt="2019-02-16T23:16:37.609" v="7" actId="165"/>
          <ac:spMkLst>
            <pc:docMk/>
            <pc:sldMk cId="3047957278" sldId="262"/>
            <ac:spMk id="89" creationId="{25FB6B69-2A8B-490B-BA6E-3267E4423B2A}"/>
          </ac:spMkLst>
        </pc:spChg>
        <pc:spChg chg="mod topLvl">
          <ac:chgData name="yide wang" userId="d8e53e6a6c5013d0" providerId="LiveId" clId="{891D1141-2AE3-4901-9D37-6B55FC5AC8EB}" dt="2019-02-16T23:16:37.609" v="7" actId="165"/>
          <ac:spMkLst>
            <pc:docMk/>
            <pc:sldMk cId="3047957278" sldId="262"/>
            <ac:spMk id="90" creationId="{55E051ED-B665-4A5A-815E-5532BDBFBC44}"/>
          </ac:spMkLst>
        </pc:spChg>
        <pc:spChg chg="mod topLvl">
          <ac:chgData name="yide wang" userId="d8e53e6a6c5013d0" providerId="LiveId" clId="{891D1141-2AE3-4901-9D37-6B55FC5AC8EB}" dt="2019-02-16T23:23:48.923" v="86" actId="1076"/>
          <ac:spMkLst>
            <pc:docMk/>
            <pc:sldMk cId="3047957278" sldId="262"/>
            <ac:spMk id="92" creationId="{C2291C92-FF98-4E96-A33C-C464153BB17B}"/>
          </ac:spMkLst>
        </pc:spChg>
        <pc:spChg chg="del mod topLvl">
          <ac:chgData name="yide wang" userId="d8e53e6a6c5013d0" providerId="LiveId" clId="{891D1141-2AE3-4901-9D37-6B55FC5AC8EB}" dt="2019-02-16T23:23:32.284" v="81" actId="478"/>
          <ac:spMkLst>
            <pc:docMk/>
            <pc:sldMk cId="3047957278" sldId="262"/>
            <ac:spMk id="95" creationId="{DD5E72EB-C2F5-4F7E-AD3B-6C5C70B4411B}"/>
          </ac:spMkLst>
        </pc:spChg>
        <pc:spChg chg="mod topLvl">
          <ac:chgData name="yide wang" userId="d8e53e6a6c5013d0" providerId="LiveId" clId="{891D1141-2AE3-4901-9D37-6B55FC5AC8EB}" dt="2019-02-16T23:16:37.609" v="7" actId="165"/>
          <ac:spMkLst>
            <pc:docMk/>
            <pc:sldMk cId="3047957278" sldId="262"/>
            <ac:spMk id="96" creationId="{A6B24FB8-15A3-44FE-8DBE-EA9339B8668E}"/>
          </ac:spMkLst>
        </pc:spChg>
        <pc:spChg chg="mod topLvl">
          <ac:chgData name="yide wang" userId="d8e53e6a6c5013d0" providerId="LiveId" clId="{891D1141-2AE3-4901-9D37-6B55FC5AC8EB}" dt="2019-02-16T23:16:37.609" v="7" actId="165"/>
          <ac:spMkLst>
            <pc:docMk/>
            <pc:sldMk cId="3047957278" sldId="262"/>
            <ac:spMk id="97" creationId="{F6B11411-EF73-4688-81DC-E0A40D71AFC3}"/>
          </ac:spMkLst>
        </pc:spChg>
        <pc:spChg chg="mod topLvl">
          <ac:chgData name="yide wang" userId="d8e53e6a6c5013d0" providerId="LiveId" clId="{891D1141-2AE3-4901-9D37-6B55FC5AC8EB}" dt="2019-02-16T23:18:36.515" v="46" actId="1076"/>
          <ac:spMkLst>
            <pc:docMk/>
            <pc:sldMk cId="3047957278" sldId="262"/>
            <ac:spMk id="98" creationId="{6BD2FA28-C296-4901-9499-5C6E21187C23}"/>
          </ac:spMkLst>
        </pc:spChg>
        <pc:spChg chg="mod topLvl">
          <ac:chgData name="yide wang" userId="d8e53e6a6c5013d0" providerId="LiveId" clId="{891D1141-2AE3-4901-9D37-6B55FC5AC8EB}" dt="2019-02-16T23:16:37.609" v="7" actId="165"/>
          <ac:spMkLst>
            <pc:docMk/>
            <pc:sldMk cId="3047957278" sldId="262"/>
            <ac:spMk id="99" creationId="{BB19EFAA-047B-4F83-9302-F0AED005A6DB}"/>
          </ac:spMkLst>
        </pc:spChg>
        <pc:spChg chg="mod topLvl">
          <ac:chgData name="yide wang" userId="d8e53e6a6c5013d0" providerId="LiveId" clId="{891D1141-2AE3-4901-9D37-6B55FC5AC8EB}" dt="2019-02-16T23:23:42.629" v="84" actId="1076"/>
          <ac:spMkLst>
            <pc:docMk/>
            <pc:sldMk cId="3047957278" sldId="262"/>
            <ac:spMk id="100" creationId="{23F191C5-B46B-4CD6-A371-60794C59EC68}"/>
          </ac:spMkLst>
        </pc:spChg>
        <pc:spChg chg="mod topLvl">
          <ac:chgData name="yide wang" userId="d8e53e6a6c5013d0" providerId="LiveId" clId="{891D1141-2AE3-4901-9D37-6B55FC5AC8EB}" dt="2019-02-16T23:16:37.609" v="7" actId="165"/>
          <ac:spMkLst>
            <pc:docMk/>
            <pc:sldMk cId="3047957278" sldId="262"/>
            <ac:spMk id="120" creationId="{333E3769-D255-44DF-BD5B-36D21753CAAE}"/>
          </ac:spMkLst>
        </pc:spChg>
        <pc:spChg chg="mod topLvl">
          <ac:chgData name="yide wang" userId="d8e53e6a6c5013d0" providerId="LiveId" clId="{891D1141-2AE3-4901-9D37-6B55FC5AC8EB}" dt="2019-02-16T23:16:37.609" v="7" actId="165"/>
          <ac:spMkLst>
            <pc:docMk/>
            <pc:sldMk cId="3047957278" sldId="262"/>
            <ac:spMk id="122" creationId="{9F565718-D004-49D8-8EB1-E044D01BFF39}"/>
          </ac:spMkLst>
        </pc:spChg>
        <pc:spChg chg="mod topLvl">
          <ac:chgData name="yide wang" userId="d8e53e6a6c5013d0" providerId="LiveId" clId="{891D1141-2AE3-4901-9D37-6B55FC5AC8EB}" dt="2019-02-16T23:16:37.609" v="7" actId="165"/>
          <ac:spMkLst>
            <pc:docMk/>
            <pc:sldMk cId="3047957278" sldId="262"/>
            <ac:spMk id="137" creationId="{5140AF20-6DCF-475C-BA60-BA973CD01ED0}"/>
          </ac:spMkLst>
        </pc:spChg>
        <pc:spChg chg="mod topLvl">
          <ac:chgData name="yide wang" userId="d8e53e6a6c5013d0" providerId="LiveId" clId="{891D1141-2AE3-4901-9D37-6B55FC5AC8EB}" dt="2019-02-16T23:16:37.609" v="7" actId="165"/>
          <ac:spMkLst>
            <pc:docMk/>
            <pc:sldMk cId="3047957278" sldId="262"/>
            <ac:spMk id="138" creationId="{4154BF64-1D5D-4580-B1F2-5DB6A3276B94}"/>
          </ac:spMkLst>
        </pc:spChg>
        <pc:spChg chg="mod topLvl">
          <ac:chgData name="yide wang" userId="d8e53e6a6c5013d0" providerId="LiveId" clId="{891D1141-2AE3-4901-9D37-6B55FC5AC8EB}" dt="2019-02-16T23:16:37.609" v="7" actId="165"/>
          <ac:spMkLst>
            <pc:docMk/>
            <pc:sldMk cId="3047957278" sldId="262"/>
            <ac:spMk id="139" creationId="{C9AAC653-8EC3-431F-A07B-F176A612C830}"/>
          </ac:spMkLst>
        </pc:spChg>
        <pc:spChg chg="mod topLvl">
          <ac:chgData name="yide wang" userId="d8e53e6a6c5013d0" providerId="LiveId" clId="{891D1141-2AE3-4901-9D37-6B55FC5AC8EB}" dt="2019-02-16T23:16:37.609" v="7" actId="165"/>
          <ac:spMkLst>
            <pc:docMk/>
            <pc:sldMk cId="3047957278" sldId="262"/>
            <ac:spMk id="140" creationId="{E68A7A22-0B11-47D7-8765-8F61A0986F27}"/>
          </ac:spMkLst>
        </pc:spChg>
        <pc:spChg chg="mod topLvl">
          <ac:chgData name="yide wang" userId="d8e53e6a6c5013d0" providerId="LiveId" clId="{891D1141-2AE3-4901-9D37-6B55FC5AC8EB}" dt="2019-02-16T23:16:37.609" v="7" actId="165"/>
          <ac:spMkLst>
            <pc:docMk/>
            <pc:sldMk cId="3047957278" sldId="262"/>
            <ac:spMk id="141" creationId="{64E0CA7C-3567-42C6-9247-AF9416A068FE}"/>
          </ac:spMkLst>
        </pc:spChg>
        <pc:spChg chg="mod topLvl">
          <ac:chgData name="yide wang" userId="d8e53e6a6c5013d0" providerId="LiveId" clId="{891D1141-2AE3-4901-9D37-6B55FC5AC8EB}" dt="2019-02-16T23:19:44.834" v="63" actId="14100"/>
          <ac:spMkLst>
            <pc:docMk/>
            <pc:sldMk cId="3047957278" sldId="262"/>
            <ac:spMk id="142" creationId="{28F4FD3E-20FD-4B69-A732-52237026CB71}"/>
          </ac:spMkLst>
        </pc:spChg>
        <pc:spChg chg="mod topLvl">
          <ac:chgData name="yide wang" userId="d8e53e6a6c5013d0" providerId="LiveId" clId="{891D1141-2AE3-4901-9D37-6B55FC5AC8EB}" dt="2019-02-16T23:19:42.308" v="62" actId="14100"/>
          <ac:spMkLst>
            <pc:docMk/>
            <pc:sldMk cId="3047957278" sldId="262"/>
            <ac:spMk id="143" creationId="{98DB6B12-CF5A-4E2B-8A14-524652B82A0A}"/>
          </ac:spMkLst>
        </pc:spChg>
        <pc:grpChg chg="del">
          <ac:chgData name="yide wang" userId="d8e53e6a6c5013d0" providerId="LiveId" clId="{891D1141-2AE3-4901-9D37-6B55FC5AC8EB}" dt="2019-02-16T23:16:33.664" v="6" actId="165"/>
          <ac:grpSpMkLst>
            <pc:docMk/>
            <pc:sldMk cId="3047957278" sldId="262"/>
            <ac:grpSpMk id="2" creationId="{2B28C9E4-69AE-40F1-BBB2-FFC9408439AB}"/>
          </ac:grpSpMkLst>
        </pc:grpChg>
        <pc:grpChg chg="del mod topLvl">
          <ac:chgData name="yide wang" userId="d8e53e6a6c5013d0" providerId="LiveId" clId="{891D1141-2AE3-4901-9D37-6B55FC5AC8EB}" dt="2019-02-16T23:16:37.609" v="7" actId="165"/>
          <ac:grpSpMkLst>
            <pc:docMk/>
            <pc:sldMk cId="3047957278" sldId="262"/>
            <ac:grpSpMk id="18" creationId="{E2084BD5-4FE4-490F-B35F-9A48917A39ED}"/>
          </ac:grpSpMkLst>
        </pc:grpChg>
        <pc:grpChg chg="mod topLvl">
          <ac:chgData name="yide wang" userId="d8e53e6a6c5013d0" providerId="LiveId" clId="{891D1141-2AE3-4901-9D37-6B55FC5AC8EB}" dt="2019-02-16T23:23:40.141" v="83" actId="1076"/>
          <ac:grpSpMkLst>
            <pc:docMk/>
            <pc:sldMk cId="3047957278" sldId="262"/>
            <ac:grpSpMk id="153" creationId="{C0400E3F-7C80-46E5-8D25-1FCFDAE8FEBE}"/>
          </ac:grpSpMkLst>
        </pc:grpChg>
        <pc:grpChg chg="mod topLvl">
          <ac:chgData name="yide wang" userId="d8e53e6a6c5013d0" providerId="LiveId" clId="{891D1141-2AE3-4901-9D37-6B55FC5AC8EB}" dt="2019-02-16T23:16:37.609" v="7" actId="165"/>
          <ac:grpSpMkLst>
            <pc:docMk/>
            <pc:sldMk cId="3047957278" sldId="262"/>
            <ac:grpSpMk id="154" creationId="{71AA6DEC-BAEC-478E-B0A7-EB6B77B2195D}"/>
          </ac:grpSpMkLst>
        </pc:grpChg>
        <pc:picChg chg="mod topLvl">
          <ac:chgData name="yide wang" userId="d8e53e6a6c5013d0" providerId="LiveId" clId="{891D1141-2AE3-4901-9D37-6B55FC5AC8EB}" dt="2019-02-16T23:16:37.609" v="7" actId="165"/>
          <ac:picMkLst>
            <pc:docMk/>
            <pc:sldMk cId="3047957278" sldId="262"/>
            <ac:picMk id="4" creationId="{6CDDB8D1-20B1-4D5A-81C7-D42D189D7263}"/>
          </ac:picMkLst>
        </pc:picChg>
        <pc:picChg chg="mod topLvl">
          <ac:chgData name="yide wang" userId="d8e53e6a6c5013d0" providerId="LiveId" clId="{891D1141-2AE3-4901-9D37-6B55FC5AC8EB}" dt="2019-02-16T23:16:37.609" v="7" actId="165"/>
          <ac:picMkLst>
            <pc:docMk/>
            <pc:sldMk cId="3047957278" sldId="262"/>
            <ac:picMk id="6" creationId="{5BC25062-9435-49F0-BEFC-7DF414403EA8}"/>
          </ac:picMkLst>
        </pc:picChg>
        <pc:picChg chg="mod topLvl">
          <ac:chgData name="yide wang" userId="d8e53e6a6c5013d0" providerId="LiveId" clId="{891D1141-2AE3-4901-9D37-6B55FC5AC8EB}" dt="2019-02-16T23:16:37.609" v="7" actId="165"/>
          <ac:picMkLst>
            <pc:docMk/>
            <pc:sldMk cId="3047957278" sldId="262"/>
            <ac:picMk id="7" creationId="{0C20ABD9-AE52-459B-ACDB-6269E4B79B13}"/>
          </ac:picMkLst>
        </pc:picChg>
        <pc:picChg chg="mod topLvl">
          <ac:chgData name="yide wang" userId="d8e53e6a6c5013d0" providerId="LiveId" clId="{891D1141-2AE3-4901-9D37-6B55FC5AC8EB}" dt="2019-02-16T23:16:37.609" v="7" actId="165"/>
          <ac:picMkLst>
            <pc:docMk/>
            <pc:sldMk cId="3047957278" sldId="262"/>
            <ac:picMk id="8" creationId="{F0C9D495-F14F-4E5A-B661-67268FE5102D}"/>
          </ac:picMkLst>
        </pc:picChg>
        <pc:picChg chg="del mod topLvl">
          <ac:chgData name="yide wang" userId="d8e53e6a6c5013d0" providerId="LiveId" clId="{891D1141-2AE3-4901-9D37-6B55FC5AC8EB}" dt="2019-02-16T23:16:47.383" v="8" actId="478"/>
          <ac:picMkLst>
            <pc:docMk/>
            <pc:sldMk cId="3047957278" sldId="262"/>
            <ac:picMk id="11" creationId="{3EBFC35E-16F5-426A-ABF9-1CB0DD0890D5}"/>
          </ac:picMkLst>
        </pc:picChg>
        <pc:picChg chg="mod topLvl">
          <ac:chgData name="yide wang" userId="d8e53e6a6c5013d0" providerId="LiveId" clId="{891D1141-2AE3-4901-9D37-6B55FC5AC8EB}" dt="2019-02-16T23:23:45.550" v="85" actId="1076"/>
          <ac:picMkLst>
            <pc:docMk/>
            <pc:sldMk cId="3047957278" sldId="262"/>
            <ac:picMk id="16" creationId="{DDEDC834-395D-4163-BA9E-1F7BA150C485}"/>
          </ac:picMkLst>
        </pc:picChg>
        <pc:picChg chg="mod topLvl">
          <ac:chgData name="yide wang" userId="d8e53e6a6c5013d0" providerId="LiveId" clId="{891D1141-2AE3-4901-9D37-6B55FC5AC8EB}" dt="2019-02-17T23:10:22.468" v="88" actId="1076"/>
          <ac:picMkLst>
            <pc:docMk/>
            <pc:sldMk cId="3047957278" sldId="262"/>
            <ac:picMk id="17" creationId="{FB3AD12A-2CF0-406C-8228-9FD918598E99}"/>
          </ac:picMkLst>
        </pc:picChg>
        <pc:picChg chg="mod topLvl">
          <ac:chgData name="yide wang" userId="d8e53e6a6c5013d0" providerId="LiveId" clId="{891D1141-2AE3-4901-9D37-6B55FC5AC8EB}" dt="2019-02-16T23:16:37.609" v="7" actId="165"/>
          <ac:picMkLst>
            <pc:docMk/>
            <pc:sldMk cId="3047957278" sldId="262"/>
            <ac:picMk id="26" creationId="{772F6B82-5EE2-4366-9347-2494488E19A1}"/>
          </ac:picMkLst>
        </pc:picChg>
        <pc:picChg chg="mod topLvl">
          <ac:chgData name="yide wang" userId="d8e53e6a6c5013d0" providerId="LiveId" clId="{891D1141-2AE3-4901-9D37-6B55FC5AC8EB}" dt="2019-02-16T23:16:37.609" v="7" actId="165"/>
          <ac:picMkLst>
            <pc:docMk/>
            <pc:sldMk cId="3047957278" sldId="262"/>
            <ac:picMk id="30" creationId="{1EBDAA71-D4D3-46E0-841C-70A8656FB0F1}"/>
          </ac:picMkLst>
        </pc:picChg>
        <pc:picChg chg="mod topLvl">
          <ac:chgData name="yide wang" userId="d8e53e6a6c5013d0" providerId="LiveId" clId="{891D1141-2AE3-4901-9D37-6B55FC5AC8EB}" dt="2019-02-16T23:16:37.609" v="7" actId="165"/>
          <ac:picMkLst>
            <pc:docMk/>
            <pc:sldMk cId="3047957278" sldId="262"/>
            <ac:picMk id="38" creationId="{76754D37-0AE1-4A86-B06E-4AA905BCA0B3}"/>
          </ac:picMkLst>
        </pc:picChg>
        <pc:picChg chg="mod topLvl">
          <ac:chgData name="yide wang" userId="d8e53e6a6c5013d0" providerId="LiveId" clId="{891D1141-2AE3-4901-9D37-6B55FC5AC8EB}" dt="2019-02-16T23:23:22.504" v="77" actId="1076"/>
          <ac:picMkLst>
            <pc:docMk/>
            <pc:sldMk cId="3047957278" sldId="262"/>
            <ac:picMk id="42" creationId="{77107E7B-A468-43EE-809D-5667D1F4A51E}"/>
          </ac:picMkLst>
        </pc:picChg>
        <pc:picChg chg="mod topLvl">
          <ac:chgData name="yide wang" userId="d8e53e6a6c5013d0" providerId="LiveId" clId="{891D1141-2AE3-4901-9D37-6B55FC5AC8EB}" dt="2019-02-16T23:16:37.609" v="7" actId="165"/>
          <ac:picMkLst>
            <pc:docMk/>
            <pc:sldMk cId="3047957278" sldId="262"/>
            <ac:picMk id="54" creationId="{8B05E4A5-3F84-44A1-85AD-729A2283D5B8}"/>
          </ac:picMkLst>
        </pc:picChg>
        <pc:picChg chg="mod topLvl">
          <ac:chgData name="yide wang" userId="d8e53e6a6c5013d0" providerId="LiveId" clId="{891D1141-2AE3-4901-9D37-6B55FC5AC8EB}" dt="2019-02-16T23:16:37.609" v="7" actId="165"/>
          <ac:picMkLst>
            <pc:docMk/>
            <pc:sldMk cId="3047957278" sldId="262"/>
            <ac:picMk id="59" creationId="{3A68D8A6-F304-4780-B081-4023C53FEA3A}"/>
          </ac:picMkLst>
        </pc:picChg>
        <pc:picChg chg="mod topLvl">
          <ac:chgData name="yide wang" userId="d8e53e6a6c5013d0" providerId="LiveId" clId="{891D1141-2AE3-4901-9D37-6B55FC5AC8EB}" dt="2019-02-16T23:19:39.643" v="61" actId="14100"/>
          <ac:picMkLst>
            <pc:docMk/>
            <pc:sldMk cId="3047957278" sldId="262"/>
            <ac:picMk id="71" creationId="{813608EF-C6BB-4C62-B1BB-117F905E2DA6}"/>
          </ac:picMkLst>
        </pc:picChg>
        <pc:picChg chg="mod topLvl">
          <ac:chgData name="yide wang" userId="d8e53e6a6c5013d0" providerId="LiveId" clId="{891D1141-2AE3-4901-9D37-6B55FC5AC8EB}" dt="2019-02-16T23:16:37.609" v="7" actId="165"/>
          <ac:picMkLst>
            <pc:docMk/>
            <pc:sldMk cId="3047957278" sldId="262"/>
            <ac:picMk id="91" creationId="{DDC631E1-54CE-47A5-B4A0-0546EB0221B5}"/>
          </ac:picMkLst>
        </pc:picChg>
        <pc:picChg chg="mod topLvl">
          <ac:chgData name="yide wang" userId="d8e53e6a6c5013d0" providerId="LiveId" clId="{891D1141-2AE3-4901-9D37-6B55FC5AC8EB}" dt="2019-02-16T23:16:37.609" v="7" actId="165"/>
          <ac:picMkLst>
            <pc:docMk/>
            <pc:sldMk cId="3047957278" sldId="262"/>
            <ac:picMk id="94" creationId="{DB0E5E23-D3F4-4C78-A57C-7823BC8B45F0}"/>
          </ac:picMkLst>
        </pc:picChg>
        <pc:picChg chg="mod topLvl">
          <ac:chgData name="yide wang" userId="d8e53e6a6c5013d0" providerId="LiveId" clId="{891D1141-2AE3-4901-9D37-6B55FC5AC8EB}" dt="2019-02-16T23:16:37.609" v="7" actId="165"/>
          <ac:picMkLst>
            <pc:docMk/>
            <pc:sldMk cId="3047957278" sldId="262"/>
            <ac:picMk id="116" creationId="{A26EC202-7116-40C6-88FC-A8F54B03E5BD}"/>
          </ac:picMkLst>
        </pc:picChg>
        <pc:picChg chg="mod topLvl">
          <ac:chgData name="yide wang" userId="d8e53e6a6c5013d0" providerId="LiveId" clId="{891D1141-2AE3-4901-9D37-6B55FC5AC8EB}" dt="2019-02-16T23:16:37.609" v="7" actId="165"/>
          <ac:picMkLst>
            <pc:docMk/>
            <pc:sldMk cId="3047957278" sldId="262"/>
            <ac:picMk id="124" creationId="{6FD53209-D5E0-4106-B8AF-32E961980263}"/>
          </ac:picMkLst>
        </pc:picChg>
        <pc:picChg chg="mod topLvl">
          <ac:chgData name="yide wang" userId="d8e53e6a6c5013d0" providerId="LiveId" clId="{891D1141-2AE3-4901-9D37-6B55FC5AC8EB}" dt="2019-02-16T23:16:37.609" v="7" actId="165"/>
          <ac:picMkLst>
            <pc:docMk/>
            <pc:sldMk cId="3047957278" sldId="262"/>
            <ac:picMk id="167" creationId="{E9447D51-DCF7-4BD4-89FD-35A8A7B4C307}"/>
          </ac:picMkLst>
        </pc:picChg>
        <pc:picChg chg="mod topLvl">
          <ac:chgData name="yide wang" userId="d8e53e6a6c5013d0" providerId="LiveId" clId="{891D1141-2AE3-4901-9D37-6B55FC5AC8EB}" dt="2019-02-16T23:16:37.609" v="7" actId="165"/>
          <ac:picMkLst>
            <pc:docMk/>
            <pc:sldMk cId="3047957278" sldId="262"/>
            <ac:picMk id="169" creationId="{44CF183C-AB4A-45CB-92D2-7FF3B6F5ED46}"/>
          </ac:picMkLst>
        </pc:picChg>
      </pc:sldChg>
      <pc:sldChg chg="addSp delSp modSp add">
        <pc:chgData name="yide wang" userId="d8e53e6a6c5013d0" providerId="LiveId" clId="{891D1141-2AE3-4901-9D37-6B55FC5AC8EB}" dt="2019-02-18T00:20:52.857" v="552" actId="1076"/>
        <pc:sldMkLst>
          <pc:docMk/>
          <pc:sldMk cId="986248573" sldId="263"/>
        </pc:sldMkLst>
        <pc:spChg chg="add del mod">
          <ac:chgData name="yide wang" userId="d8e53e6a6c5013d0" providerId="LiveId" clId="{891D1141-2AE3-4901-9D37-6B55FC5AC8EB}" dt="2019-02-17T23:14:51.275" v="129" actId="11529"/>
          <ac:spMkLst>
            <pc:docMk/>
            <pc:sldMk cId="986248573" sldId="263"/>
            <ac:spMk id="3" creationId="{4BBE9C09-6DDD-4563-820C-2D4F893F04AE}"/>
          </ac:spMkLst>
        </pc:spChg>
        <pc:spChg chg="add del mod">
          <ac:chgData name="yide wang" userId="d8e53e6a6c5013d0" providerId="LiveId" clId="{891D1141-2AE3-4901-9D37-6B55FC5AC8EB}" dt="2019-02-17T23:15:17.411" v="132" actId="478"/>
          <ac:spMkLst>
            <pc:docMk/>
            <pc:sldMk cId="986248573" sldId="263"/>
            <ac:spMk id="5" creationId="{4C482DDB-4916-437B-B5EE-9178D24DC74E}"/>
          </ac:spMkLst>
        </pc:spChg>
        <pc:spChg chg="mod">
          <ac:chgData name="yide wang" userId="d8e53e6a6c5013d0" providerId="LiveId" clId="{891D1141-2AE3-4901-9D37-6B55FC5AC8EB}" dt="2019-02-18T00:20:42.190" v="550" actId="403"/>
          <ac:spMkLst>
            <pc:docMk/>
            <pc:sldMk cId="986248573" sldId="263"/>
            <ac:spMk id="10" creationId="{0D916EE4-9EAE-4201-972A-2193F60DB1B2}"/>
          </ac:spMkLst>
        </pc:spChg>
        <pc:spChg chg="mod">
          <ac:chgData name="yide wang" userId="d8e53e6a6c5013d0" providerId="LiveId" clId="{891D1141-2AE3-4901-9D37-6B55FC5AC8EB}" dt="2019-02-17T23:28:31.423" v="329" actId="692"/>
          <ac:spMkLst>
            <pc:docMk/>
            <pc:sldMk cId="986248573" sldId="263"/>
            <ac:spMk id="14" creationId="{FA9855B5-3013-43BB-A4B2-14F8AAFE09D9}"/>
          </ac:spMkLst>
        </pc:spChg>
        <pc:spChg chg="del">
          <ac:chgData name="yide wang" userId="d8e53e6a6c5013d0" providerId="LiveId" clId="{891D1141-2AE3-4901-9D37-6B55FC5AC8EB}" dt="2019-02-17T23:11:52.334" v="119" actId="478"/>
          <ac:spMkLst>
            <pc:docMk/>
            <pc:sldMk cId="986248573" sldId="263"/>
            <ac:spMk id="15" creationId="{F4CB9F71-F096-47B3-B624-FD12794176D9}"/>
          </ac:spMkLst>
        </pc:spChg>
        <pc:spChg chg="add del mod">
          <ac:chgData name="yide wang" userId="d8e53e6a6c5013d0" providerId="LiveId" clId="{891D1141-2AE3-4901-9D37-6B55FC5AC8EB}" dt="2019-02-18T00:07:33.155" v="456" actId="478"/>
          <ac:spMkLst>
            <pc:docMk/>
            <pc:sldMk cId="986248573" sldId="263"/>
            <ac:spMk id="18" creationId="{4529A67B-6105-4ED2-97B0-00EA034B9067}"/>
          </ac:spMkLst>
        </pc:spChg>
        <pc:spChg chg="del mod">
          <ac:chgData name="yide wang" userId="d8e53e6a6c5013d0" providerId="LiveId" clId="{891D1141-2AE3-4901-9D37-6B55FC5AC8EB}" dt="2019-02-17T23:24:19.253" v="269" actId="478"/>
          <ac:spMkLst>
            <pc:docMk/>
            <pc:sldMk cId="986248573" sldId="263"/>
            <ac:spMk id="65" creationId="{CB170B88-2E47-452B-8D24-91AFA86EDFBC}"/>
          </ac:spMkLst>
        </pc:spChg>
        <pc:spChg chg="mod">
          <ac:chgData name="yide wang" userId="d8e53e6a6c5013d0" providerId="LiveId" clId="{891D1141-2AE3-4901-9D37-6B55FC5AC8EB}" dt="2019-02-17T23:28:44.017" v="331" actId="692"/>
          <ac:spMkLst>
            <pc:docMk/>
            <pc:sldMk cId="986248573" sldId="263"/>
            <ac:spMk id="66" creationId="{36F3E0DC-E1A2-47CD-869C-2FCD208BC325}"/>
          </ac:spMkLst>
        </pc:spChg>
        <pc:spChg chg="mod">
          <ac:chgData name="yide wang" userId="d8e53e6a6c5013d0" providerId="LiveId" clId="{891D1141-2AE3-4901-9D37-6B55FC5AC8EB}" dt="2019-02-17T23:28:59.943" v="333" actId="692"/>
          <ac:spMkLst>
            <pc:docMk/>
            <pc:sldMk cId="986248573" sldId="263"/>
            <ac:spMk id="67" creationId="{91B4430F-BCC3-46E3-BDA3-2CD3096F1338}"/>
          </ac:spMkLst>
        </pc:spChg>
        <pc:spChg chg="mod">
          <ac:chgData name="yide wang" userId="d8e53e6a6c5013d0" providerId="LiveId" clId="{891D1141-2AE3-4901-9D37-6B55FC5AC8EB}" dt="2019-02-17T23:28:56.174" v="332" actId="692"/>
          <ac:spMkLst>
            <pc:docMk/>
            <pc:sldMk cId="986248573" sldId="263"/>
            <ac:spMk id="68" creationId="{CF7255D6-E6B3-45EA-94DE-BCAB0C3030F3}"/>
          </ac:spMkLst>
        </pc:spChg>
        <pc:spChg chg="mod">
          <ac:chgData name="yide wang" userId="d8e53e6a6c5013d0" providerId="LiveId" clId="{891D1141-2AE3-4901-9D37-6B55FC5AC8EB}" dt="2019-02-17T23:28:40.675" v="330" actId="692"/>
          <ac:spMkLst>
            <pc:docMk/>
            <pc:sldMk cId="986248573" sldId="263"/>
            <ac:spMk id="69" creationId="{79077358-3EB7-4971-92B7-7CFB492DF751}"/>
          </ac:spMkLst>
        </pc:spChg>
        <pc:spChg chg="mod">
          <ac:chgData name="yide wang" userId="d8e53e6a6c5013d0" providerId="LiveId" clId="{891D1141-2AE3-4901-9D37-6B55FC5AC8EB}" dt="2019-02-18T00:20:06.692" v="542" actId="1076"/>
          <ac:spMkLst>
            <pc:docMk/>
            <pc:sldMk cId="986248573" sldId="263"/>
            <ac:spMk id="73" creationId="{44EB4EB0-F796-4B98-9604-1D5E89265C0F}"/>
          </ac:spMkLst>
        </pc:spChg>
        <pc:spChg chg="mod">
          <ac:chgData name="yide wang" userId="d8e53e6a6c5013d0" providerId="LiveId" clId="{891D1141-2AE3-4901-9D37-6B55FC5AC8EB}" dt="2019-02-18T00:20:10.393" v="543" actId="1076"/>
          <ac:spMkLst>
            <pc:docMk/>
            <pc:sldMk cId="986248573" sldId="263"/>
            <ac:spMk id="74" creationId="{7C7DB522-19EF-495D-8D82-7FC5795F04C5}"/>
          </ac:spMkLst>
        </pc:spChg>
        <pc:spChg chg="mod">
          <ac:chgData name="yide wang" userId="d8e53e6a6c5013d0" providerId="LiveId" clId="{891D1141-2AE3-4901-9D37-6B55FC5AC8EB}" dt="2019-02-18T00:13:22.061" v="506" actId="1076"/>
          <ac:spMkLst>
            <pc:docMk/>
            <pc:sldMk cId="986248573" sldId="263"/>
            <ac:spMk id="75" creationId="{802F0675-5C7F-4A51-967F-D567A7DDC939}"/>
          </ac:spMkLst>
        </pc:spChg>
        <pc:spChg chg="add mod">
          <ac:chgData name="yide wang" userId="d8e53e6a6c5013d0" providerId="LiveId" clId="{891D1141-2AE3-4901-9D37-6B55FC5AC8EB}" dt="2019-02-17T23:23:16.380" v="250" actId="1076"/>
          <ac:spMkLst>
            <pc:docMk/>
            <pc:sldMk cId="986248573" sldId="263"/>
            <ac:spMk id="81" creationId="{5D3F7AE9-23A9-43B3-824F-3343115753A5}"/>
          </ac:spMkLst>
        </pc:spChg>
        <pc:spChg chg="add mod">
          <ac:chgData name="yide wang" userId="d8e53e6a6c5013d0" providerId="LiveId" clId="{891D1141-2AE3-4901-9D37-6B55FC5AC8EB}" dt="2019-02-17T23:23:21.241" v="251" actId="1076"/>
          <ac:spMkLst>
            <pc:docMk/>
            <pc:sldMk cId="986248573" sldId="263"/>
            <ac:spMk id="82" creationId="{354651D8-52EB-42A1-95BC-CA420A4AA371}"/>
          </ac:spMkLst>
        </pc:spChg>
        <pc:spChg chg="add mod">
          <ac:chgData name="yide wang" userId="d8e53e6a6c5013d0" providerId="LiveId" clId="{891D1141-2AE3-4901-9D37-6B55FC5AC8EB}" dt="2019-02-17T23:23:05.768" v="248" actId="1076"/>
          <ac:spMkLst>
            <pc:docMk/>
            <pc:sldMk cId="986248573" sldId="263"/>
            <ac:spMk id="83" creationId="{10912E4E-3241-4326-A91D-50B3989137B8}"/>
          </ac:spMkLst>
        </pc:spChg>
        <pc:spChg chg="mod">
          <ac:chgData name="yide wang" userId="d8e53e6a6c5013d0" providerId="LiveId" clId="{891D1141-2AE3-4901-9D37-6B55FC5AC8EB}" dt="2019-02-18T00:07:55.088" v="461" actId="1076"/>
          <ac:spMkLst>
            <pc:docMk/>
            <pc:sldMk cId="986248573" sldId="263"/>
            <ac:spMk id="85" creationId="{FE4DCD2D-E440-4802-9672-0FFEE144B665}"/>
          </ac:spMkLst>
        </pc:spChg>
        <pc:spChg chg="del">
          <ac:chgData name="yide wang" userId="d8e53e6a6c5013d0" providerId="LiveId" clId="{891D1141-2AE3-4901-9D37-6B55FC5AC8EB}" dt="2019-02-17T23:21:49.587" v="239" actId="478"/>
          <ac:spMkLst>
            <pc:docMk/>
            <pc:sldMk cId="986248573" sldId="263"/>
            <ac:spMk id="89" creationId="{25FB6B69-2A8B-490B-BA6E-3267E4423B2A}"/>
          </ac:spMkLst>
        </pc:spChg>
        <pc:spChg chg="del">
          <ac:chgData name="yide wang" userId="d8e53e6a6c5013d0" providerId="LiveId" clId="{891D1141-2AE3-4901-9D37-6B55FC5AC8EB}" dt="2019-02-17T23:21:48.890" v="238" actId="478"/>
          <ac:spMkLst>
            <pc:docMk/>
            <pc:sldMk cId="986248573" sldId="263"/>
            <ac:spMk id="90" creationId="{55E051ED-B665-4A5A-815E-5532BDBFBC44}"/>
          </ac:spMkLst>
        </pc:spChg>
        <pc:spChg chg="mod">
          <ac:chgData name="yide wang" userId="d8e53e6a6c5013d0" providerId="LiveId" clId="{891D1141-2AE3-4901-9D37-6B55FC5AC8EB}" dt="2019-02-17T23:23:09.390" v="249" actId="1076"/>
          <ac:spMkLst>
            <pc:docMk/>
            <pc:sldMk cId="986248573" sldId="263"/>
            <ac:spMk id="92" creationId="{C2291C92-FF98-4E96-A33C-C464153BB17B}"/>
          </ac:spMkLst>
        </pc:spChg>
        <pc:spChg chg="del mod">
          <ac:chgData name="yide wang" userId="d8e53e6a6c5013d0" providerId="LiveId" clId="{891D1141-2AE3-4901-9D37-6B55FC5AC8EB}" dt="2019-02-17T23:23:37.632" v="255" actId="478"/>
          <ac:spMkLst>
            <pc:docMk/>
            <pc:sldMk cId="986248573" sldId="263"/>
            <ac:spMk id="96" creationId="{A6B24FB8-15A3-44FE-8DBE-EA9339B8668E}"/>
          </ac:spMkLst>
        </pc:spChg>
        <pc:spChg chg="del mod">
          <ac:chgData name="yide wang" userId="d8e53e6a6c5013d0" providerId="LiveId" clId="{891D1141-2AE3-4901-9D37-6B55FC5AC8EB}" dt="2019-02-17T23:23:38.665" v="256" actId="478"/>
          <ac:spMkLst>
            <pc:docMk/>
            <pc:sldMk cId="986248573" sldId="263"/>
            <ac:spMk id="97" creationId="{F6B11411-EF73-4688-81DC-E0A40D71AFC3}"/>
          </ac:spMkLst>
        </pc:spChg>
        <pc:spChg chg="mod">
          <ac:chgData name="yide wang" userId="d8e53e6a6c5013d0" providerId="LiveId" clId="{891D1141-2AE3-4901-9D37-6B55FC5AC8EB}" dt="2019-02-17T23:22:02.272" v="243" actId="1076"/>
          <ac:spMkLst>
            <pc:docMk/>
            <pc:sldMk cId="986248573" sldId="263"/>
            <ac:spMk id="98" creationId="{6BD2FA28-C296-4901-9499-5C6E21187C23}"/>
          </ac:spMkLst>
        </pc:spChg>
        <pc:spChg chg="del">
          <ac:chgData name="yide wang" userId="d8e53e6a6c5013d0" providerId="LiveId" clId="{891D1141-2AE3-4901-9D37-6B55FC5AC8EB}" dt="2019-02-17T23:21:53.672" v="241" actId="478"/>
          <ac:spMkLst>
            <pc:docMk/>
            <pc:sldMk cId="986248573" sldId="263"/>
            <ac:spMk id="99" creationId="{BB19EFAA-047B-4F83-9302-F0AED005A6DB}"/>
          </ac:spMkLst>
        </pc:spChg>
        <pc:spChg chg="mod">
          <ac:chgData name="yide wang" userId="d8e53e6a6c5013d0" providerId="LiveId" clId="{891D1141-2AE3-4901-9D37-6B55FC5AC8EB}" dt="2019-02-17T23:26:28.898" v="300" actId="1076"/>
          <ac:spMkLst>
            <pc:docMk/>
            <pc:sldMk cId="986248573" sldId="263"/>
            <ac:spMk id="100" creationId="{23F191C5-B46B-4CD6-A371-60794C59EC68}"/>
          </ac:spMkLst>
        </pc:spChg>
        <pc:spChg chg="add mod">
          <ac:chgData name="yide wang" userId="d8e53e6a6c5013d0" providerId="LiveId" clId="{891D1141-2AE3-4901-9D37-6B55FC5AC8EB}" dt="2019-02-17T23:23:47.183" v="258" actId="164"/>
          <ac:spMkLst>
            <pc:docMk/>
            <pc:sldMk cId="986248573" sldId="263"/>
            <ac:spMk id="109" creationId="{52E7E77D-A282-41E7-862C-588E145B3722}"/>
          </ac:spMkLst>
        </pc:spChg>
        <pc:spChg chg="add mod">
          <ac:chgData name="yide wang" userId="d8e53e6a6c5013d0" providerId="LiveId" clId="{891D1141-2AE3-4901-9D37-6B55FC5AC8EB}" dt="2019-02-17T23:23:47.183" v="258" actId="164"/>
          <ac:spMkLst>
            <pc:docMk/>
            <pc:sldMk cId="986248573" sldId="263"/>
            <ac:spMk id="110" creationId="{F52F3ABD-58C3-4E34-BCD8-B1F6FA1175D9}"/>
          </ac:spMkLst>
        </pc:spChg>
        <pc:spChg chg="add mod">
          <ac:chgData name="yide wang" userId="d8e53e6a6c5013d0" providerId="LiveId" clId="{891D1141-2AE3-4901-9D37-6B55FC5AC8EB}" dt="2019-02-17T23:27:35.152" v="320" actId="14100"/>
          <ac:spMkLst>
            <pc:docMk/>
            <pc:sldMk cId="986248573" sldId="263"/>
            <ac:spMk id="112" creationId="{C314F6D2-F2AB-457F-BA2E-056A5AE818DF}"/>
          </ac:spMkLst>
        </pc:spChg>
        <pc:spChg chg="add del mod">
          <ac:chgData name="yide wang" userId="d8e53e6a6c5013d0" providerId="LiveId" clId="{891D1141-2AE3-4901-9D37-6B55FC5AC8EB}" dt="2019-02-18T00:07:35.248" v="457" actId="478"/>
          <ac:spMkLst>
            <pc:docMk/>
            <pc:sldMk cId="986248573" sldId="263"/>
            <ac:spMk id="113" creationId="{620F75D1-4808-4E8F-900E-3A2A7AD60CDE}"/>
          </ac:spMkLst>
        </pc:spChg>
        <pc:spChg chg="mod">
          <ac:chgData name="yide wang" userId="d8e53e6a6c5013d0" providerId="LiveId" clId="{891D1141-2AE3-4901-9D37-6B55FC5AC8EB}" dt="2019-02-18T00:19:46.187" v="539" actId="1076"/>
          <ac:spMkLst>
            <pc:docMk/>
            <pc:sldMk cId="986248573" sldId="263"/>
            <ac:spMk id="120" creationId="{333E3769-D255-44DF-BD5B-36D21753CAAE}"/>
          </ac:spMkLst>
        </pc:spChg>
        <pc:spChg chg="mod">
          <ac:chgData name="yide wang" userId="d8e53e6a6c5013d0" providerId="LiveId" clId="{891D1141-2AE3-4901-9D37-6B55FC5AC8EB}" dt="2019-02-17T23:21:52.185" v="240" actId="1076"/>
          <ac:spMkLst>
            <pc:docMk/>
            <pc:sldMk cId="986248573" sldId="263"/>
            <ac:spMk id="122" creationId="{9F565718-D004-49D8-8EB1-E044D01BFF39}"/>
          </ac:spMkLst>
        </pc:spChg>
        <pc:spChg chg="mod">
          <ac:chgData name="yide wang" userId="d8e53e6a6c5013d0" providerId="LiveId" clId="{891D1141-2AE3-4901-9D37-6B55FC5AC8EB}" dt="2019-02-18T00:20:45.595" v="551" actId="403"/>
          <ac:spMkLst>
            <pc:docMk/>
            <pc:sldMk cId="986248573" sldId="263"/>
            <ac:spMk id="137" creationId="{5140AF20-6DCF-475C-BA60-BA973CD01ED0}"/>
          </ac:spMkLst>
        </pc:spChg>
        <pc:spChg chg="mod">
          <ac:chgData name="yide wang" userId="d8e53e6a6c5013d0" providerId="LiveId" clId="{891D1141-2AE3-4901-9D37-6B55FC5AC8EB}" dt="2019-02-17T23:28:25.142" v="327" actId="692"/>
          <ac:spMkLst>
            <pc:docMk/>
            <pc:sldMk cId="986248573" sldId="263"/>
            <ac:spMk id="139" creationId="{C9AAC653-8EC3-431F-A07B-F176A612C830}"/>
          </ac:spMkLst>
        </pc:spChg>
        <pc:spChg chg="mod">
          <ac:chgData name="yide wang" userId="d8e53e6a6c5013d0" providerId="LiveId" clId="{891D1141-2AE3-4901-9D37-6B55FC5AC8EB}" dt="2019-02-17T23:28:20.667" v="326" actId="692"/>
          <ac:spMkLst>
            <pc:docMk/>
            <pc:sldMk cId="986248573" sldId="263"/>
            <ac:spMk id="140" creationId="{E68A7A22-0B11-47D7-8765-8F61A0986F27}"/>
          </ac:spMkLst>
        </pc:spChg>
        <pc:spChg chg="mod">
          <ac:chgData name="yide wang" userId="d8e53e6a6c5013d0" providerId="LiveId" clId="{891D1141-2AE3-4901-9D37-6B55FC5AC8EB}" dt="2019-02-17T23:28:28.267" v="328" actId="692"/>
          <ac:spMkLst>
            <pc:docMk/>
            <pc:sldMk cId="986248573" sldId="263"/>
            <ac:spMk id="141" creationId="{64E0CA7C-3567-42C6-9247-AF9416A068FE}"/>
          </ac:spMkLst>
        </pc:spChg>
        <pc:spChg chg="del">
          <ac:chgData name="yide wang" userId="d8e53e6a6c5013d0" providerId="LiveId" clId="{891D1141-2AE3-4901-9D37-6B55FC5AC8EB}" dt="2019-02-17T23:11:05.734" v="99" actId="478"/>
          <ac:spMkLst>
            <pc:docMk/>
            <pc:sldMk cId="986248573" sldId="263"/>
            <ac:spMk id="142" creationId="{28F4FD3E-20FD-4B69-A732-52237026CB71}"/>
          </ac:spMkLst>
        </pc:spChg>
        <pc:spChg chg="del mod">
          <ac:chgData name="yide wang" userId="d8e53e6a6c5013d0" providerId="LiveId" clId="{891D1141-2AE3-4901-9D37-6B55FC5AC8EB}" dt="2019-02-17T23:11:03.925" v="98" actId="478"/>
          <ac:spMkLst>
            <pc:docMk/>
            <pc:sldMk cId="986248573" sldId="263"/>
            <ac:spMk id="143" creationId="{98DB6B12-CF5A-4E2B-8A14-524652B82A0A}"/>
          </ac:spMkLst>
        </pc:spChg>
        <pc:grpChg chg="add mod">
          <ac:chgData name="yide wang" userId="d8e53e6a6c5013d0" providerId="LiveId" clId="{891D1141-2AE3-4901-9D37-6B55FC5AC8EB}" dt="2019-02-18T00:20:04.173" v="541" actId="1076"/>
          <ac:grpSpMkLst>
            <pc:docMk/>
            <pc:sldMk cId="986248573" sldId="263"/>
            <ac:grpSpMk id="2" creationId="{B5933BBB-D630-48ED-8F33-0229BBA4FA90}"/>
          </ac:grpSpMkLst>
        </pc:grpChg>
        <pc:grpChg chg="add mod">
          <ac:chgData name="yide wang" userId="d8e53e6a6c5013d0" providerId="LiveId" clId="{891D1141-2AE3-4901-9D37-6B55FC5AC8EB}" dt="2019-02-17T23:24:16.204" v="268" actId="1076"/>
          <ac:grpSpMkLst>
            <pc:docMk/>
            <pc:sldMk cId="986248573" sldId="263"/>
            <ac:grpSpMk id="12" creationId="{1750348B-9A55-4235-B0F8-14C47C773D7E}"/>
          </ac:grpSpMkLst>
        </pc:grpChg>
        <pc:grpChg chg="add mod">
          <ac:chgData name="yide wang" userId="d8e53e6a6c5013d0" providerId="LiveId" clId="{891D1141-2AE3-4901-9D37-6B55FC5AC8EB}" dt="2019-02-18T00:13:19.360" v="505" actId="1076"/>
          <ac:grpSpMkLst>
            <pc:docMk/>
            <pc:sldMk cId="986248573" sldId="263"/>
            <ac:grpSpMk id="23" creationId="{EDEE8C14-F7AC-41BE-917D-C927DD1E2C06}"/>
          </ac:grpSpMkLst>
        </pc:grpChg>
        <pc:grpChg chg="add mod">
          <ac:chgData name="yide wang" userId="d8e53e6a6c5013d0" providerId="LiveId" clId="{891D1141-2AE3-4901-9D37-6B55FC5AC8EB}" dt="2019-02-17T23:23:47.183" v="258" actId="164"/>
          <ac:grpSpMkLst>
            <pc:docMk/>
            <pc:sldMk cId="986248573" sldId="263"/>
            <ac:grpSpMk id="84" creationId="{CCFB52CD-BA25-4C40-9301-A8C733C4E031}"/>
          </ac:grpSpMkLst>
        </pc:grpChg>
        <pc:grpChg chg="mod">
          <ac:chgData name="yide wang" userId="d8e53e6a6c5013d0" providerId="LiveId" clId="{891D1141-2AE3-4901-9D37-6B55FC5AC8EB}" dt="2019-02-17T23:23:32.069" v="253"/>
          <ac:grpSpMkLst>
            <pc:docMk/>
            <pc:sldMk cId="986248573" sldId="263"/>
            <ac:grpSpMk id="86" creationId="{EC275171-6030-4612-953A-BA80EE1E757C}"/>
          </ac:grpSpMkLst>
        </pc:grpChg>
        <pc:grpChg chg="mod">
          <ac:chgData name="yide wang" userId="d8e53e6a6c5013d0" providerId="LiveId" clId="{891D1141-2AE3-4901-9D37-6B55FC5AC8EB}" dt="2019-02-17T23:23:32.069" v="253"/>
          <ac:grpSpMkLst>
            <pc:docMk/>
            <pc:sldMk cId="986248573" sldId="263"/>
            <ac:grpSpMk id="104" creationId="{3734D4EE-779A-44FD-87CD-32A4769ACAAD}"/>
          </ac:grpSpMkLst>
        </pc:grpChg>
        <pc:grpChg chg="mod">
          <ac:chgData name="yide wang" userId="d8e53e6a6c5013d0" providerId="LiveId" clId="{891D1141-2AE3-4901-9D37-6B55FC5AC8EB}" dt="2019-02-17T23:21:15.098" v="223" actId="1076"/>
          <ac:grpSpMkLst>
            <pc:docMk/>
            <pc:sldMk cId="986248573" sldId="263"/>
            <ac:grpSpMk id="153" creationId="{C0400E3F-7C80-46E5-8D25-1FCFDAE8FEBE}"/>
          </ac:grpSpMkLst>
        </pc:grpChg>
        <pc:grpChg chg="del mod">
          <ac:chgData name="yide wang" userId="d8e53e6a6c5013d0" providerId="LiveId" clId="{891D1141-2AE3-4901-9D37-6B55FC5AC8EB}" dt="2019-02-17T23:23:23.448" v="252" actId="478"/>
          <ac:grpSpMkLst>
            <pc:docMk/>
            <pc:sldMk cId="986248573" sldId="263"/>
            <ac:grpSpMk id="154" creationId="{71AA6DEC-BAEC-478E-B0A7-EB6B77B2195D}"/>
          </ac:grpSpMkLst>
        </pc:grpChg>
        <pc:picChg chg="add mod">
          <ac:chgData name="yide wang" userId="d8e53e6a6c5013d0" providerId="LiveId" clId="{891D1141-2AE3-4901-9D37-6B55FC5AC8EB}" dt="2019-02-17T23:22:09.125" v="245" actId="1076"/>
          <ac:picMkLst>
            <pc:docMk/>
            <pc:sldMk cId="986248573" sldId="263"/>
            <ac:picMk id="11" creationId="{73F88837-AA42-4013-8101-6162A19C308B}"/>
          </ac:picMkLst>
        </pc:picChg>
        <pc:picChg chg="mod">
          <ac:chgData name="yide wang" userId="d8e53e6a6c5013d0" providerId="LiveId" clId="{891D1141-2AE3-4901-9D37-6B55FC5AC8EB}" dt="2019-02-18T00:13:16.885" v="504" actId="164"/>
          <ac:picMkLst>
            <pc:docMk/>
            <pc:sldMk cId="986248573" sldId="263"/>
            <ac:picMk id="16" creationId="{DDEDC834-395D-4163-BA9E-1F7BA150C485}"/>
          </ac:picMkLst>
        </pc:picChg>
        <pc:picChg chg="del mod ord">
          <ac:chgData name="yide wang" userId="d8e53e6a6c5013d0" providerId="LiveId" clId="{891D1141-2AE3-4901-9D37-6B55FC5AC8EB}" dt="2019-02-18T00:05:46.334" v="431" actId="478"/>
          <ac:picMkLst>
            <pc:docMk/>
            <pc:sldMk cId="986248573" sldId="263"/>
            <ac:picMk id="17" creationId="{FB3AD12A-2CF0-406C-8228-9FD918598E99}"/>
          </ac:picMkLst>
        </pc:picChg>
        <pc:picChg chg="add del mod">
          <ac:chgData name="yide wang" userId="d8e53e6a6c5013d0" providerId="LiveId" clId="{891D1141-2AE3-4901-9D37-6B55FC5AC8EB}" dt="2019-02-18T00:09:47.263" v="468" actId="478"/>
          <ac:picMkLst>
            <pc:docMk/>
            <pc:sldMk cId="986248573" sldId="263"/>
            <ac:picMk id="19" creationId="{29A95338-B5F9-4B55-9B0D-393822CE2D93}"/>
          </ac:picMkLst>
        </pc:picChg>
        <pc:picChg chg="add del mod">
          <ac:chgData name="yide wang" userId="d8e53e6a6c5013d0" providerId="LiveId" clId="{891D1141-2AE3-4901-9D37-6B55FC5AC8EB}" dt="2019-02-18T00:12:00.720" v="479" actId="478"/>
          <ac:picMkLst>
            <pc:docMk/>
            <pc:sldMk cId="986248573" sldId="263"/>
            <ac:picMk id="20" creationId="{C7A2128D-AF3C-42A6-AF69-14A02B08C488}"/>
          </ac:picMkLst>
        </pc:picChg>
        <pc:picChg chg="add del mod">
          <ac:chgData name="yide wang" userId="d8e53e6a6c5013d0" providerId="LiveId" clId="{891D1141-2AE3-4901-9D37-6B55FC5AC8EB}" dt="2019-02-18T00:17:25.932" v="507" actId="478"/>
          <ac:picMkLst>
            <pc:docMk/>
            <pc:sldMk cId="986248573" sldId="263"/>
            <ac:picMk id="22" creationId="{833FE561-4129-4489-A156-B640B081ED73}"/>
          </ac:picMkLst>
        </pc:picChg>
        <pc:picChg chg="add del mod">
          <ac:chgData name="yide wang" userId="d8e53e6a6c5013d0" providerId="LiveId" clId="{891D1141-2AE3-4901-9D37-6B55FC5AC8EB}" dt="2019-02-18T00:17:50.303" v="517" actId="478"/>
          <ac:picMkLst>
            <pc:docMk/>
            <pc:sldMk cId="986248573" sldId="263"/>
            <ac:picMk id="24" creationId="{FB3FD54D-B4ED-4691-B2C0-4F5C75877242}"/>
          </ac:picMkLst>
        </pc:picChg>
        <pc:picChg chg="add del">
          <ac:chgData name="yide wang" userId="d8e53e6a6c5013d0" providerId="LiveId" clId="{891D1141-2AE3-4901-9D37-6B55FC5AC8EB}" dt="2019-02-18T00:18:18.598" v="519"/>
          <ac:picMkLst>
            <pc:docMk/>
            <pc:sldMk cId="986248573" sldId="263"/>
            <ac:picMk id="25" creationId="{C024566A-E189-410C-A340-BA3C313FA01E}"/>
          </ac:picMkLst>
        </pc:picChg>
        <pc:picChg chg="mod">
          <ac:chgData name="yide wang" userId="d8e53e6a6c5013d0" providerId="LiveId" clId="{891D1141-2AE3-4901-9D37-6B55FC5AC8EB}" dt="2019-02-17T23:28:13.896" v="325" actId="14100"/>
          <ac:picMkLst>
            <pc:docMk/>
            <pc:sldMk cId="986248573" sldId="263"/>
            <ac:picMk id="26" creationId="{772F6B82-5EE2-4366-9347-2494488E19A1}"/>
          </ac:picMkLst>
        </pc:picChg>
        <pc:picChg chg="add mod">
          <ac:chgData name="yide wang" userId="d8e53e6a6c5013d0" providerId="LiveId" clId="{891D1141-2AE3-4901-9D37-6B55FC5AC8EB}" dt="2019-02-18T00:20:28.904" v="549" actId="688"/>
          <ac:picMkLst>
            <pc:docMk/>
            <pc:sldMk cId="986248573" sldId="263"/>
            <ac:picMk id="27" creationId="{1B674338-F4FF-451D-9383-FCDE132DEB25}"/>
          </ac:picMkLst>
        </pc:picChg>
        <pc:picChg chg="mod">
          <ac:chgData name="yide wang" userId="d8e53e6a6c5013d0" providerId="LiveId" clId="{891D1141-2AE3-4901-9D37-6B55FC5AC8EB}" dt="2019-02-18T00:13:16.885" v="504" actId="164"/>
          <ac:picMkLst>
            <pc:docMk/>
            <pc:sldMk cId="986248573" sldId="263"/>
            <ac:picMk id="42" creationId="{77107E7B-A468-43EE-809D-5667D1F4A51E}"/>
          </ac:picMkLst>
        </pc:picChg>
        <pc:picChg chg="add del">
          <ac:chgData name="yide wang" userId="d8e53e6a6c5013d0" providerId="LiveId" clId="{891D1141-2AE3-4901-9D37-6B55FC5AC8EB}" dt="2019-02-17T23:21:31.668" v="226" actId="478"/>
          <ac:picMkLst>
            <pc:docMk/>
            <pc:sldMk cId="986248573" sldId="263"/>
            <ac:picMk id="54" creationId="{8B05E4A5-3F84-44A1-85AD-729A2283D5B8}"/>
          </ac:picMkLst>
        </pc:picChg>
        <pc:picChg chg="mod">
          <ac:chgData name="yide wang" userId="d8e53e6a6c5013d0" providerId="LiveId" clId="{891D1141-2AE3-4901-9D37-6B55FC5AC8EB}" dt="2019-02-18T00:20:15.431" v="545" actId="1076"/>
          <ac:picMkLst>
            <pc:docMk/>
            <pc:sldMk cId="986248573" sldId="263"/>
            <ac:picMk id="59" creationId="{3A68D8A6-F304-4780-B081-4023C53FEA3A}"/>
          </ac:picMkLst>
        </pc:picChg>
        <pc:picChg chg="mod">
          <ac:chgData name="yide wang" userId="d8e53e6a6c5013d0" providerId="LiveId" clId="{891D1141-2AE3-4901-9D37-6B55FC5AC8EB}" dt="2019-02-18T00:19:48.903" v="540" actId="1076"/>
          <ac:picMkLst>
            <pc:docMk/>
            <pc:sldMk cId="986248573" sldId="263"/>
            <ac:picMk id="71" creationId="{813608EF-C6BB-4C62-B1BB-117F905E2DA6}"/>
          </ac:picMkLst>
        </pc:picChg>
        <pc:picChg chg="add mod">
          <ac:chgData name="yide wang" userId="d8e53e6a6c5013d0" providerId="LiveId" clId="{891D1141-2AE3-4901-9D37-6B55FC5AC8EB}" dt="2019-02-17T23:21:03.262" v="220" actId="1076"/>
          <ac:picMkLst>
            <pc:docMk/>
            <pc:sldMk cId="986248573" sldId="263"/>
            <ac:picMk id="80" creationId="{6F101937-20D3-441E-AE0D-7FD9FDC96CB9}"/>
          </ac:picMkLst>
        </pc:picChg>
        <pc:picChg chg="mod">
          <ac:chgData name="yide wang" userId="d8e53e6a6c5013d0" providerId="LiveId" clId="{891D1141-2AE3-4901-9D37-6B55FC5AC8EB}" dt="2019-02-18T00:20:52.857" v="552" actId="1076"/>
          <ac:picMkLst>
            <pc:docMk/>
            <pc:sldMk cId="986248573" sldId="263"/>
            <ac:picMk id="91" creationId="{DDC631E1-54CE-47A5-B4A0-0546EB0221B5}"/>
          </ac:picMkLst>
        </pc:picChg>
        <pc:picChg chg="mod">
          <ac:chgData name="yide wang" userId="d8e53e6a6c5013d0" providerId="LiveId" clId="{891D1141-2AE3-4901-9D37-6B55FC5AC8EB}" dt="2019-02-17T23:11:41.483" v="115" actId="164"/>
          <ac:picMkLst>
            <pc:docMk/>
            <pc:sldMk cId="986248573" sldId="263"/>
            <ac:picMk id="94" creationId="{DB0E5E23-D3F4-4C78-A57C-7823BC8B45F0}"/>
          </ac:picMkLst>
        </pc:picChg>
        <pc:picChg chg="add mod">
          <ac:chgData name="yide wang" userId="d8e53e6a6c5013d0" providerId="LiveId" clId="{891D1141-2AE3-4901-9D37-6B55FC5AC8EB}" dt="2019-02-17T23:24:08.880" v="266" actId="1076"/>
          <ac:picMkLst>
            <pc:docMk/>
            <pc:sldMk cId="986248573" sldId="263"/>
            <ac:picMk id="111" creationId="{5A0CB889-332A-459B-B2F3-3CA54829EF40}"/>
          </ac:picMkLst>
        </pc:picChg>
        <pc:picChg chg="mod">
          <ac:chgData name="yide wang" userId="d8e53e6a6c5013d0" providerId="LiveId" clId="{891D1141-2AE3-4901-9D37-6B55FC5AC8EB}" dt="2019-02-17T23:11:41.483" v="115" actId="164"/>
          <ac:picMkLst>
            <pc:docMk/>
            <pc:sldMk cId="986248573" sldId="263"/>
            <ac:picMk id="116" creationId="{A26EC202-7116-40C6-88FC-A8F54B03E5BD}"/>
          </ac:picMkLst>
        </pc:picChg>
        <pc:picChg chg="mod">
          <ac:chgData name="yide wang" userId="d8e53e6a6c5013d0" providerId="LiveId" clId="{891D1141-2AE3-4901-9D37-6B55FC5AC8EB}" dt="2019-02-17T23:27:40.841" v="321" actId="1076"/>
          <ac:picMkLst>
            <pc:docMk/>
            <pc:sldMk cId="986248573" sldId="263"/>
            <ac:picMk id="124" creationId="{6FD53209-D5E0-4106-B8AF-32E961980263}"/>
          </ac:picMkLst>
        </pc:picChg>
        <pc:picChg chg="mod">
          <ac:chgData name="yide wang" userId="d8e53e6a6c5013d0" providerId="LiveId" clId="{891D1141-2AE3-4901-9D37-6B55FC5AC8EB}" dt="2019-02-17T23:10:38.962" v="91" actId="1076"/>
          <ac:picMkLst>
            <pc:docMk/>
            <pc:sldMk cId="986248573" sldId="263"/>
            <ac:picMk id="169" creationId="{44CF183C-AB4A-45CB-92D2-7FF3B6F5ED46}"/>
          </ac:picMkLst>
        </pc:picChg>
        <pc:cxnChg chg="mod">
          <ac:chgData name="yide wang" userId="d8e53e6a6c5013d0" providerId="LiveId" clId="{891D1141-2AE3-4901-9D37-6B55FC5AC8EB}" dt="2019-02-17T23:23:23.448" v="252" actId="478"/>
          <ac:cxnSpMkLst>
            <pc:docMk/>
            <pc:sldMk cId="986248573" sldId="263"/>
            <ac:cxnSpMk id="163" creationId="{EF1DF078-6578-42BA-9126-ECFCDBC8CE0E}"/>
          </ac:cxnSpMkLst>
        </pc:cxnChg>
        <pc:cxnChg chg="mod">
          <ac:chgData name="yide wang" userId="d8e53e6a6c5013d0" providerId="LiveId" clId="{891D1141-2AE3-4901-9D37-6B55FC5AC8EB}" dt="2019-02-17T23:23:23.448" v="252" actId="478"/>
          <ac:cxnSpMkLst>
            <pc:docMk/>
            <pc:sldMk cId="986248573" sldId="263"/>
            <ac:cxnSpMk id="164" creationId="{00F07F85-0152-4442-B2C1-BDA4882E2360}"/>
          </ac:cxnSpMkLst>
        </pc:cxnChg>
      </pc:sldChg>
      <pc:sldChg chg="addSp delSp modSp add">
        <pc:chgData name="yide wang" userId="d8e53e6a6c5013d0" providerId="LiveId" clId="{891D1141-2AE3-4901-9D37-6B55FC5AC8EB}" dt="2019-02-18T00:21:27.836" v="560" actId="688"/>
        <pc:sldMkLst>
          <pc:docMk/>
          <pc:sldMk cId="518427287" sldId="264"/>
        </pc:sldMkLst>
        <pc:spChg chg="mod">
          <ac:chgData name="yide wang" userId="d8e53e6a6c5013d0" providerId="LiveId" clId="{891D1141-2AE3-4901-9D37-6B55FC5AC8EB}" dt="2019-02-17T23:31:21.508" v="362" actId="404"/>
          <ac:spMkLst>
            <pc:docMk/>
            <pc:sldMk cId="518427287" sldId="264"/>
            <ac:spMk id="10" creationId="{0D916EE4-9EAE-4201-972A-2193F60DB1B2}"/>
          </ac:spMkLst>
        </pc:spChg>
        <pc:spChg chg="mod">
          <ac:chgData name="yide wang" userId="d8e53e6a6c5013d0" providerId="LiveId" clId="{891D1141-2AE3-4901-9D37-6B55FC5AC8EB}" dt="2019-02-17T23:33:02.851" v="384" actId="1076"/>
          <ac:spMkLst>
            <pc:docMk/>
            <pc:sldMk cId="518427287" sldId="264"/>
            <ac:spMk id="73" creationId="{44EB4EB0-F796-4B98-9604-1D5E89265C0F}"/>
          </ac:spMkLst>
        </pc:spChg>
        <pc:spChg chg="mod">
          <ac:chgData name="yide wang" userId="d8e53e6a6c5013d0" providerId="LiveId" clId="{891D1141-2AE3-4901-9D37-6B55FC5AC8EB}" dt="2019-02-17T23:33:09.124" v="386" actId="1076"/>
          <ac:spMkLst>
            <pc:docMk/>
            <pc:sldMk cId="518427287" sldId="264"/>
            <ac:spMk id="74" creationId="{7C7DB522-19EF-495D-8D82-7FC5795F04C5}"/>
          </ac:spMkLst>
        </pc:spChg>
        <pc:spChg chg="mod">
          <ac:chgData name="yide wang" userId="d8e53e6a6c5013d0" providerId="LiveId" clId="{891D1141-2AE3-4901-9D37-6B55FC5AC8EB}" dt="2019-02-17T23:32:55.634" v="382" actId="1076"/>
          <ac:spMkLst>
            <pc:docMk/>
            <pc:sldMk cId="518427287" sldId="264"/>
            <ac:spMk id="75" creationId="{802F0675-5C7F-4A51-967F-D567A7DDC939}"/>
          </ac:spMkLst>
        </pc:spChg>
        <pc:spChg chg="mod">
          <ac:chgData name="yide wang" userId="d8e53e6a6c5013d0" providerId="LiveId" clId="{891D1141-2AE3-4901-9D37-6B55FC5AC8EB}" dt="2019-02-17T23:30:44.440" v="358" actId="1076"/>
          <ac:spMkLst>
            <pc:docMk/>
            <pc:sldMk cId="518427287" sldId="264"/>
            <ac:spMk id="85" creationId="{FE4DCD2D-E440-4802-9672-0FFEE144B665}"/>
          </ac:spMkLst>
        </pc:spChg>
        <pc:spChg chg="mod">
          <ac:chgData name="yide wang" userId="d8e53e6a6c5013d0" providerId="LiveId" clId="{891D1141-2AE3-4901-9D37-6B55FC5AC8EB}" dt="2019-02-17T23:33:18.653" v="389" actId="1076"/>
          <ac:spMkLst>
            <pc:docMk/>
            <pc:sldMk cId="518427287" sldId="264"/>
            <ac:spMk id="100" creationId="{23F191C5-B46B-4CD6-A371-60794C59EC68}"/>
          </ac:spMkLst>
        </pc:spChg>
        <pc:spChg chg="mod">
          <ac:chgData name="yide wang" userId="d8e53e6a6c5013d0" providerId="LiveId" clId="{891D1141-2AE3-4901-9D37-6B55FC5AC8EB}" dt="2019-02-17T23:31:15.226" v="360" actId="1076"/>
          <ac:spMkLst>
            <pc:docMk/>
            <pc:sldMk cId="518427287" sldId="264"/>
            <ac:spMk id="120" creationId="{333E3769-D255-44DF-BD5B-36D21753CAAE}"/>
          </ac:spMkLst>
        </pc:spChg>
        <pc:grpChg chg="mod">
          <ac:chgData name="yide wang" userId="d8e53e6a6c5013d0" providerId="LiveId" clId="{891D1141-2AE3-4901-9D37-6B55FC5AC8EB}" dt="2019-02-17T23:33:00.571" v="383" actId="1076"/>
          <ac:grpSpMkLst>
            <pc:docMk/>
            <pc:sldMk cId="518427287" sldId="264"/>
            <ac:grpSpMk id="2" creationId="{B5933BBB-D630-48ED-8F33-0229BBA4FA90}"/>
          </ac:grpSpMkLst>
        </pc:grpChg>
        <pc:grpChg chg="add mod">
          <ac:chgData name="yide wang" userId="d8e53e6a6c5013d0" providerId="LiveId" clId="{891D1141-2AE3-4901-9D37-6B55FC5AC8EB}" dt="2019-02-17T23:33:15.230" v="388" actId="164"/>
          <ac:grpSpMkLst>
            <pc:docMk/>
            <pc:sldMk cId="518427287" sldId="264"/>
            <ac:grpSpMk id="18" creationId="{C3B3D408-4D50-4930-B77A-4778A849C576}"/>
          </ac:grpSpMkLst>
        </pc:grpChg>
        <pc:picChg chg="add mod ord modCrop">
          <ac:chgData name="yide wang" userId="d8e53e6a6c5013d0" providerId="LiveId" clId="{891D1141-2AE3-4901-9D37-6B55FC5AC8EB}" dt="2019-02-17T23:30:38.100" v="357" actId="1076"/>
          <ac:picMkLst>
            <pc:docMk/>
            <pc:sldMk cId="518427287" sldId="264"/>
            <ac:picMk id="5" creationId="{3073EB08-B390-47AE-83AB-0766D56530F5}"/>
          </ac:picMkLst>
        </pc:picChg>
        <pc:picChg chg="del mod">
          <ac:chgData name="yide wang" userId="d8e53e6a6c5013d0" providerId="LiveId" clId="{891D1141-2AE3-4901-9D37-6B55FC5AC8EB}" dt="2019-02-17T23:32:42.035" v="377" actId="478"/>
          <ac:picMkLst>
            <pc:docMk/>
            <pc:sldMk cId="518427287" sldId="264"/>
            <ac:picMk id="11" creationId="{73F88837-AA42-4013-8101-6162A19C308B}"/>
          </ac:picMkLst>
        </pc:picChg>
        <pc:picChg chg="add mod ord modCrop">
          <ac:chgData name="yide wang" userId="d8e53e6a6c5013d0" providerId="LiveId" clId="{891D1141-2AE3-4901-9D37-6B55FC5AC8EB}" dt="2019-02-17T23:32:06.320" v="372" actId="1076"/>
          <ac:picMkLst>
            <pc:docMk/>
            <pc:sldMk cId="518427287" sldId="264"/>
            <ac:picMk id="15" creationId="{45A5E0D9-B126-4BF6-A0D8-AF2BCAF7A9A5}"/>
          </ac:picMkLst>
        </pc:picChg>
        <pc:picChg chg="mod">
          <ac:chgData name="yide wang" userId="d8e53e6a6c5013d0" providerId="LiveId" clId="{891D1141-2AE3-4901-9D37-6B55FC5AC8EB}" dt="2019-02-17T23:33:15.230" v="388" actId="164"/>
          <ac:picMkLst>
            <pc:docMk/>
            <pc:sldMk cId="518427287" sldId="264"/>
            <ac:picMk id="16" creationId="{DDEDC834-395D-4163-BA9E-1F7BA150C485}"/>
          </ac:picMkLst>
        </pc:picChg>
        <pc:picChg chg="del">
          <ac:chgData name="yide wang" userId="d8e53e6a6c5013d0" providerId="LiveId" clId="{891D1141-2AE3-4901-9D37-6B55FC5AC8EB}" dt="2019-02-18T00:18:58.162" v="532" actId="478"/>
          <ac:picMkLst>
            <pc:docMk/>
            <pc:sldMk cId="518427287" sldId="264"/>
            <ac:picMk id="17" creationId="{FB3AD12A-2CF0-406C-8228-9FD918598E99}"/>
          </ac:picMkLst>
        </pc:picChg>
        <pc:picChg chg="mod">
          <ac:chgData name="yide wang" userId="d8e53e6a6c5013d0" providerId="LiveId" clId="{891D1141-2AE3-4901-9D37-6B55FC5AC8EB}" dt="2019-02-17T23:29:55.254" v="346" actId="1076"/>
          <ac:picMkLst>
            <pc:docMk/>
            <pc:sldMk cId="518427287" sldId="264"/>
            <ac:picMk id="26" creationId="{772F6B82-5EE2-4366-9347-2494488E19A1}"/>
          </ac:picMkLst>
        </pc:picChg>
        <pc:picChg chg="mod">
          <ac:chgData name="yide wang" userId="d8e53e6a6c5013d0" providerId="LiveId" clId="{891D1141-2AE3-4901-9D37-6B55FC5AC8EB}" dt="2019-02-17T23:33:15.230" v="388" actId="164"/>
          <ac:picMkLst>
            <pc:docMk/>
            <pc:sldMk cId="518427287" sldId="264"/>
            <ac:picMk id="42" creationId="{77107E7B-A468-43EE-809D-5667D1F4A51E}"/>
          </ac:picMkLst>
        </pc:picChg>
        <pc:picChg chg="mod">
          <ac:chgData name="yide wang" userId="d8e53e6a6c5013d0" providerId="LiveId" clId="{891D1141-2AE3-4901-9D37-6B55FC5AC8EB}" dt="2019-02-17T23:33:05.477" v="385" actId="1076"/>
          <ac:picMkLst>
            <pc:docMk/>
            <pc:sldMk cId="518427287" sldId="264"/>
            <ac:picMk id="59" creationId="{3A68D8A6-F304-4780-B081-4023C53FEA3A}"/>
          </ac:picMkLst>
        </pc:picChg>
        <pc:picChg chg="mod">
          <ac:chgData name="yide wang" userId="d8e53e6a6c5013d0" providerId="LiveId" clId="{891D1141-2AE3-4901-9D37-6B55FC5AC8EB}" dt="2019-02-18T00:19:38.696" v="537" actId="1076"/>
          <ac:picMkLst>
            <pc:docMk/>
            <pc:sldMk cId="518427287" sldId="264"/>
            <ac:picMk id="71" creationId="{813608EF-C6BB-4C62-B1BB-117F905E2DA6}"/>
          </ac:picMkLst>
        </pc:picChg>
        <pc:picChg chg="mod">
          <ac:chgData name="yide wang" userId="d8e53e6a6c5013d0" providerId="LiveId" clId="{891D1141-2AE3-4901-9D37-6B55FC5AC8EB}" dt="2019-02-17T23:32:38.319" v="376" actId="1076"/>
          <ac:picMkLst>
            <pc:docMk/>
            <pc:sldMk cId="518427287" sldId="264"/>
            <ac:picMk id="80" creationId="{6F101937-20D3-441E-AE0D-7FD9FDC96CB9}"/>
          </ac:picMkLst>
        </pc:picChg>
        <pc:picChg chg="add mod">
          <ac:chgData name="yide wang" userId="d8e53e6a6c5013d0" providerId="LiveId" clId="{891D1141-2AE3-4901-9D37-6B55FC5AC8EB}" dt="2019-02-17T23:32:49.193" v="379" actId="1076"/>
          <ac:picMkLst>
            <pc:docMk/>
            <pc:sldMk cId="518427287" sldId="264"/>
            <ac:picMk id="89" creationId="{7BBC04C4-1DDA-4AEE-BA22-9A5505B7EE69}"/>
          </ac:picMkLst>
        </pc:picChg>
        <pc:picChg chg="add mod">
          <ac:chgData name="yide wang" userId="d8e53e6a6c5013d0" providerId="LiveId" clId="{891D1141-2AE3-4901-9D37-6B55FC5AC8EB}" dt="2019-02-18T00:21:27.836" v="560" actId="688"/>
          <ac:picMkLst>
            <pc:docMk/>
            <pc:sldMk cId="518427287" sldId="264"/>
            <ac:picMk id="90" creationId="{AAF793DC-49A0-4A35-9710-32D1018AC479}"/>
          </ac:picMkLst>
        </pc:picChg>
        <pc:picChg chg="del">
          <ac:chgData name="yide wang" userId="d8e53e6a6c5013d0" providerId="LiveId" clId="{891D1141-2AE3-4901-9D37-6B55FC5AC8EB}" dt="2019-02-17T23:31:32.698" v="363" actId="478"/>
          <ac:picMkLst>
            <pc:docMk/>
            <pc:sldMk cId="518427287" sldId="264"/>
            <ac:picMk id="167" creationId="{E9447D51-DCF7-4BD4-89FD-35A8A7B4C307}"/>
          </ac:picMkLst>
        </pc:picChg>
        <pc:picChg chg="del">
          <ac:chgData name="yide wang" userId="d8e53e6a6c5013d0" providerId="LiveId" clId="{891D1141-2AE3-4901-9D37-6B55FC5AC8EB}" dt="2019-02-17T23:29:24.374" v="336" actId="478"/>
          <ac:picMkLst>
            <pc:docMk/>
            <pc:sldMk cId="518427287" sldId="264"/>
            <ac:picMk id="169" creationId="{44CF183C-AB4A-45CB-92D2-7FF3B6F5ED46}"/>
          </ac:picMkLst>
        </pc:picChg>
      </pc:sldChg>
    </pc:docChg>
  </pc:docChgLst>
  <pc:docChgLst>
    <pc:chgData name="yide wang" userId="d8e53e6a6c5013d0" providerId="LiveId" clId="{77AA3190-3EE2-4334-BC8F-D9589D8639C2}"/>
    <pc:docChg chg="modSld">
      <pc:chgData name="yide wang" userId="d8e53e6a6c5013d0" providerId="LiveId" clId="{77AA3190-3EE2-4334-BC8F-D9589D8639C2}" dt="2019-02-18T04:44:07.287" v="11" actId="20577"/>
      <pc:docMkLst>
        <pc:docMk/>
      </pc:docMkLst>
      <pc:sldChg chg="modSp">
        <pc:chgData name="yide wang" userId="d8e53e6a6c5013d0" providerId="LiveId" clId="{77AA3190-3EE2-4334-BC8F-D9589D8639C2}" dt="2019-02-18T04:44:07.287" v="11" actId="20577"/>
        <pc:sldMkLst>
          <pc:docMk/>
          <pc:sldMk cId="986248573" sldId="263"/>
        </pc:sldMkLst>
        <pc:spChg chg="mod">
          <ac:chgData name="yide wang" userId="d8e53e6a6c5013d0" providerId="LiveId" clId="{77AA3190-3EE2-4334-BC8F-D9589D8639C2}" dt="2019-02-18T04:44:07.287" v="11" actId="20577"/>
          <ac:spMkLst>
            <pc:docMk/>
            <pc:sldMk cId="986248573" sldId="263"/>
            <ac:spMk id="137" creationId="{5140AF20-6DCF-475C-BA60-BA973CD01ED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1"/>
          <c:order val="0"/>
          <c:tx>
            <c:strRef>
              <c:f>'Sources of Power Low Demand'!$B$1</c:f>
              <c:strCache>
                <c:ptCount val="1"/>
                <c:pt idx="0">
                  <c:v>Hydro (GW)</c:v>
                </c:pt>
              </c:strCache>
            </c:strRef>
          </c:tx>
          <c:spPr>
            <a:solidFill>
              <a:schemeClr val="accent2"/>
            </a:solidFill>
            <a:ln>
              <a:noFill/>
            </a:ln>
            <a:effectLst/>
          </c:spPr>
          <c:cat>
            <c:numRef>
              <c:f>'Sources of Power Low Demand'!$A$2:$A$26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'Sources of Power Low Demand'!$B$2:$B$26</c:f>
              <c:numCache>
                <c:formatCode>General</c:formatCode>
                <c:ptCount val="25"/>
                <c:pt idx="0">
                  <c:v>0.3850456621004566</c:v>
                </c:pt>
                <c:pt idx="1">
                  <c:v>0.3850456621004566</c:v>
                </c:pt>
                <c:pt idx="2">
                  <c:v>0.3850456621004566</c:v>
                </c:pt>
                <c:pt idx="3">
                  <c:v>0.3850456621004566</c:v>
                </c:pt>
                <c:pt idx="4">
                  <c:v>0.3850456621004566</c:v>
                </c:pt>
                <c:pt idx="5">
                  <c:v>0.3850456621004566</c:v>
                </c:pt>
                <c:pt idx="6">
                  <c:v>0.3850456621004566</c:v>
                </c:pt>
                <c:pt idx="7">
                  <c:v>0.3850456621004566</c:v>
                </c:pt>
                <c:pt idx="8">
                  <c:v>0.3850456621004566</c:v>
                </c:pt>
                <c:pt idx="9">
                  <c:v>0.3850456621004566</c:v>
                </c:pt>
                <c:pt idx="10">
                  <c:v>0.3850456621004566</c:v>
                </c:pt>
                <c:pt idx="11">
                  <c:v>0.3850456621004566</c:v>
                </c:pt>
                <c:pt idx="12">
                  <c:v>0.3850456621004566</c:v>
                </c:pt>
                <c:pt idx="13">
                  <c:v>0.3850456621004566</c:v>
                </c:pt>
                <c:pt idx="14">
                  <c:v>0.3850456621004566</c:v>
                </c:pt>
                <c:pt idx="15">
                  <c:v>0.3850456621004566</c:v>
                </c:pt>
                <c:pt idx="16">
                  <c:v>0.3850456621004566</c:v>
                </c:pt>
                <c:pt idx="17">
                  <c:v>0.3850456621004566</c:v>
                </c:pt>
                <c:pt idx="18">
                  <c:v>0.3850456621004566</c:v>
                </c:pt>
                <c:pt idx="19">
                  <c:v>0.3850456621004566</c:v>
                </c:pt>
                <c:pt idx="20">
                  <c:v>0.3850456621004566</c:v>
                </c:pt>
                <c:pt idx="21">
                  <c:v>0.3850456621004566</c:v>
                </c:pt>
                <c:pt idx="22">
                  <c:v>0.3850456621004566</c:v>
                </c:pt>
                <c:pt idx="23">
                  <c:v>0.3850456621004566</c:v>
                </c:pt>
                <c:pt idx="24">
                  <c:v>0.3850456621004566</c:v>
                </c:pt>
              </c:numCache>
            </c:numRef>
          </c:val>
          <c:extLst>
            <c:ext xmlns:c16="http://schemas.microsoft.com/office/drawing/2014/chart" uri="{C3380CC4-5D6E-409C-BE32-E72D297353CC}">
              <c16:uniqueId val="{00000000-2DDA-4E05-9BBE-956E6ACDB29B}"/>
            </c:ext>
          </c:extLst>
        </c:ser>
        <c:ser>
          <c:idx val="2"/>
          <c:order val="1"/>
          <c:tx>
            <c:strRef>
              <c:f>'Sources of Power Low Demand'!$C$1</c:f>
              <c:strCache>
                <c:ptCount val="1"/>
                <c:pt idx="0">
                  <c:v>Geothermal (GW)</c:v>
                </c:pt>
              </c:strCache>
            </c:strRef>
          </c:tx>
          <c:spPr>
            <a:solidFill>
              <a:schemeClr val="accent3"/>
            </a:solidFill>
            <a:ln>
              <a:noFill/>
            </a:ln>
            <a:effectLst/>
          </c:spPr>
          <c:cat>
            <c:numRef>
              <c:f>'Sources of Power Low Demand'!$A$2:$A$26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'Sources of Power Low Demand'!$C$2:$C$26</c:f>
              <c:numCache>
                <c:formatCode>General</c:formatCode>
                <c:ptCount val="25"/>
                <c:pt idx="0">
                  <c:v>0.77945205479452051</c:v>
                </c:pt>
                <c:pt idx="1">
                  <c:v>0.77945205479452051</c:v>
                </c:pt>
                <c:pt idx="2">
                  <c:v>0.77945205479452051</c:v>
                </c:pt>
                <c:pt idx="3">
                  <c:v>0.77945205479452051</c:v>
                </c:pt>
                <c:pt idx="4">
                  <c:v>0.77945205479452051</c:v>
                </c:pt>
                <c:pt idx="5">
                  <c:v>0.77945205479452051</c:v>
                </c:pt>
                <c:pt idx="6">
                  <c:v>0.77945205479452051</c:v>
                </c:pt>
                <c:pt idx="7">
                  <c:v>0.77945205479452051</c:v>
                </c:pt>
                <c:pt idx="8">
                  <c:v>0.77945205479452051</c:v>
                </c:pt>
                <c:pt idx="9">
                  <c:v>0.77945205479452051</c:v>
                </c:pt>
                <c:pt idx="10">
                  <c:v>0.77945205479452051</c:v>
                </c:pt>
                <c:pt idx="11">
                  <c:v>0.77945205479452051</c:v>
                </c:pt>
                <c:pt idx="12">
                  <c:v>0.77945205479452051</c:v>
                </c:pt>
                <c:pt idx="13">
                  <c:v>0.77945205479452051</c:v>
                </c:pt>
                <c:pt idx="14">
                  <c:v>0.77945205479452051</c:v>
                </c:pt>
                <c:pt idx="15">
                  <c:v>0.77945205479452051</c:v>
                </c:pt>
                <c:pt idx="16">
                  <c:v>0.77945205479452051</c:v>
                </c:pt>
                <c:pt idx="17">
                  <c:v>0.77945205479452051</c:v>
                </c:pt>
                <c:pt idx="18">
                  <c:v>0.77945205479452051</c:v>
                </c:pt>
                <c:pt idx="19">
                  <c:v>0.77945205479452051</c:v>
                </c:pt>
                <c:pt idx="20">
                  <c:v>0.77945205479452051</c:v>
                </c:pt>
                <c:pt idx="21">
                  <c:v>0.77945205479452051</c:v>
                </c:pt>
                <c:pt idx="22">
                  <c:v>0.77945205479452051</c:v>
                </c:pt>
                <c:pt idx="23">
                  <c:v>0.77945205479452051</c:v>
                </c:pt>
                <c:pt idx="24">
                  <c:v>0.77945205479452051</c:v>
                </c:pt>
              </c:numCache>
            </c:numRef>
          </c:val>
          <c:extLst>
            <c:ext xmlns:c16="http://schemas.microsoft.com/office/drawing/2014/chart" uri="{C3380CC4-5D6E-409C-BE32-E72D297353CC}">
              <c16:uniqueId val="{00000001-2DDA-4E05-9BBE-956E6ACDB29B}"/>
            </c:ext>
          </c:extLst>
        </c:ser>
        <c:ser>
          <c:idx val="3"/>
          <c:order val="2"/>
          <c:tx>
            <c:strRef>
              <c:f>'Sources of Power Low Demand'!$E$1</c:f>
              <c:strCache>
                <c:ptCount val="1"/>
                <c:pt idx="0">
                  <c:v>Wind (GW)</c:v>
                </c:pt>
              </c:strCache>
            </c:strRef>
          </c:tx>
          <c:spPr>
            <a:solidFill>
              <a:schemeClr val="accent4"/>
            </a:solidFill>
            <a:ln>
              <a:noFill/>
            </a:ln>
            <a:effectLst/>
          </c:spPr>
          <c:cat>
            <c:numRef>
              <c:f>'Sources of Power Low Demand'!$A$2:$A$26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'Sources of Power Low Demand'!$E$2:$E$26</c:f>
              <c:numCache>
                <c:formatCode>General</c:formatCode>
                <c:ptCount val="25"/>
                <c:pt idx="0">
                  <c:v>1.2989763138421058</c:v>
                </c:pt>
                <c:pt idx="1">
                  <c:v>1.3320923489746885</c:v>
                </c:pt>
                <c:pt idx="2">
                  <c:v>1.2928234714486961</c:v>
                </c:pt>
                <c:pt idx="3">
                  <c:v>1.1597602072516133</c:v>
                </c:pt>
                <c:pt idx="4">
                  <c:v>1.1532854672740942</c:v>
                </c:pt>
                <c:pt idx="5">
                  <c:v>1.1118618467361028</c:v>
                </c:pt>
                <c:pt idx="6">
                  <c:v>1.1681413692476756</c:v>
                </c:pt>
                <c:pt idx="7">
                  <c:v>1.2462350370203583</c:v>
                </c:pt>
                <c:pt idx="8">
                  <c:v>1.1781399023704271</c:v>
                </c:pt>
                <c:pt idx="9">
                  <c:v>1.1612409361385174</c:v>
                </c:pt>
                <c:pt idx="10">
                  <c:v>1.0974079882757362</c:v>
                </c:pt>
                <c:pt idx="11">
                  <c:v>1.0825678527144376</c:v>
                </c:pt>
                <c:pt idx="12">
                  <c:v>1.078806249517271</c:v>
                </c:pt>
                <c:pt idx="13">
                  <c:v>0.99202397470900927</c:v>
                </c:pt>
                <c:pt idx="14">
                  <c:v>0.94677174372164852</c:v>
                </c:pt>
                <c:pt idx="15">
                  <c:v>0.83350846561653269</c:v>
                </c:pt>
                <c:pt idx="16">
                  <c:v>0.74141120184092979</c:v>
                </c:pt>
                <c:pt idx="17">
                  <c:v>0.65909476331180483</c:v>
                </c:pt>
                <c:pt idx="18">
                  <c:v>0.62752239132848886</c:v>
                </c:pt>
                <c:pt idx="19">
                  <c:v>0.6768633785678867</c:v>
                </c:pt>
                <c:pt idx="20">
                  <c:v>0.78717360765241162</c:v>
                </c:pt>
                <c:pt idx="21">
                  <c:v>0.86671213572405492</c:v>
                </c:pt>
                <c:pt idx="22">
                  <c:v>0.97624337265503469</c:v>
                </c:pt>
                <c:pt idx="23">
                  <c:v>1.0738017274851339</c:v>
                </c:pt>
                <c:pt idx="24">
                  <c:v>1.2989763138421058</c:v>
                </c:pt>
              </c:numCache>
            </c:numRef>
          </c:val>
          <c:extLst>
            <c:ext xmlns:c16="http://schemas.microsoft.com/office/drawing/2014/chart" uri="{C3380CC4-5D6E-409C-BE32-E72D297353CC}">
              <c16:uniqueId val="{00000002-2DDA-4E05-9BBE-956E6ACDB29B}"/>
            </c:ext>
          </c:extLst>
        </c:ser>
        <c:ser>
          <c:idx val="4"/>
          <c:order val="3"/>
          <c:tx>
            <c:strRef>
              <c:f>'Sources of Power Low Demand'!$I$1</c:f>
              <c:strCache>
                <c:ptCount val="1"/>
                <c:pt idx="0">
                  <c:v>Solar Electricty (GW)</c:v>
                </c:pt>
              </c:strCache>
            </c:strRef>
          </c:tx>
          <c:spPr>
            <a:solidFill>
              <a:schemeClr val="accent5"/>
            </a:solidFill>
            <a:ln>
              <a:noFill/>
            </a:ln>
            <a:effectLst/>
          </c:spPr>
          <c:cat>
            <c:numRef>
              <c:f>'Sources of Power Low Demand'!$A$2:$A$26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'Sources of Power Low Demand'!$I$2:$I$26</c:f>
              <c:numCache>
                <c:formatCode>General</c:formatCode>
                <c:ptCount val="25"/>
                <c:pt idx="0">
                  <c:v>0</c:v>
                </c:pt>
                <c:pt idx="1">
                  <c:v>0</c:v>
                </c:pt>
                <c:pt idx="2">
                  <c:v>0</c:v>
                </c:pt>
                <c:pt idx="3">
                  <c:v>0</c:v>
                </c:pt>
                <c:pt idx="4">
                  <c:v>0</c:v>
                </c:pt>
                <c:pt idx="5">
                  <c:v>0</c:v>
                </c:pt>
                <c:pt idx="6">
                  <c:v>0</c:v>
                </c:pt>
                <c:pt idx="7">
                  <c:v>0.94022394893932959</c:v>
                </c:pt>
                <c:pt idx="8">
                  <c:v>12.047362380734597</c:v>
                </c:pt>
                <c:pt idx="9">
                  <c:v>12.064261346966507</c:v>
                </c:pt>
                <c:pt idx="10">
                  <c:v>12.128094294829289</c:v>
                </c:pt>
                <c:pt idx="11">
                  <c:v>12.142934430390586</c:v>
                </c:pt>
                <c:pt idx="12">
                  <c:v>12.146696033587752</c:v>
                </c:pt>
                <c:pt idx="13">
                  <c:v>12.233478308396013</c:v>
                </c:pt>
                <c:pt idx="14">
                  <c:v>12.278730539383375</c:v>
                </c:pt>
                <c:pt idx="15">
                  <c:v>12.39199381748849</c:v>
                </c:pt>
                <c:pt idx="16">
                  <c:v>12.484091081264094</c:v>
                </c:pt>
                <c:pt idx="17">
                  <c:v>12.566407519793218</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3-2DDA-4E05-9BBE-956E6ACDB29B}"/>
            </c:ext>
          </c:extLst>
        </c:ser>
        <c:ser>
          <c:idx val="5"/>
          <c:order val="4"/>
          <c:tx>
            <c:strRef>
              <c:f>'Sources of Power Low Demand'!$J$1</c:f>
              <c:strCache>
                <c:ptCount val="1"/>
                <c:pt idx="0">
                  <c:v>Storage (GW)</c:v>
                </c:pt>
              </c:strCache>
            </c:strRef>
          </c:tx>
          <c:spPr>
            <a:solidFill>
              <a:schemeClr val="accent6"/>
            </a:solidFill>
            <a:ln>
              <a:noFill/>
            </a:ln>
            <a:effectLst/>
          </c:spPr>
          <c:cat>
            <c:numRef>
              <c:f>'Sources of Power Low Demand'!$A$2:$A$26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'Sources of Power Low Demand'!$J$2:$J$26</c:f>
              <c:numCache>
                <c:formatCode>General</c:formatCode>
                <c:ptCount val="25"/>
                <c:pt idx="0">
                  <c:v>0</c:v>
                </c:pt>
                <c:pt idx="1">
                  <c:v>0</c:v>
                </c:pt>
                <c:pt idx="2">
                  <c:v>0</c:v>
                </c:pt>
                <c:pt idx="3">
                  <c:v>0</c:v>
                </c:pt>
                <c:pt idx="4">
                  <c:v>0</c:v>
                </c:pt>
                <c:pt idx="5">
                  <c:v>0</c:v>
                </c:pt>
                <c:pt idx="6">
                  <c:v>0</c:v>
                </c:pt>
                <c:pt idx="7">
                  <c:v>0</c:v>
                </c:pt>
                <c:pt idx="8">
                  <c:v>3.9570464154671505</c:v>
                </c:pt>
                <c:pt idx="9">
                  <c:v>16.918892178942734</c:v>
                </c:pt>
                <c:pt idx="10">
                  <c:v>20.122995113660039</c:v>
                </c:pt>
                <c:pt idx="11">
                  <c:v>20.684427237240666</c:v>
                </c:pt>
                <c:pt idx="12">
                  <c:v>20.0425414410023</c:v>
                </c:pt>
                <c:pt idx="13">
                  <c:v>19.258268161597734</c:v>
                </c:pt>
                <c:pt idx="14">
                  <c:v>20.709611831208932</c:v>
                </c:pt>
                <c:pt idx="15">
                  <c:v>17.690964408067266</c:v>
                </c:pt>
                <c:pt idx="16">
                  <c:v>14.771791965566869</c:v>
                </c:pt>
                <c:pt idx="17">
                  <c:v>15.288776586568948</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4-2DDA-4E05-9BBE-956E6ACDB29B}"/>
            </c:ext>
          </c:extLst>
        </c:ser>
        <c:dLbls>
          <c:showLegendKey val="0"/>
          <c:showVal val="0"/>
          <c:showCatName val="0"/>
          <c:showSerName val="0"/>
          <c:showPercent val="0"/>
          <c:showBubbleSize val="0"/>
        </c:dLbls>
        <c:axId val="365997920"/>
        <c:axId val="365998480"/>
      </c:areaChart>
      <c:catAx>
        <c:axId val="365997920"/>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b="0">
                    <a:solidFill>
                      <a:sysClr val="windowText" lastClr="000000"/>
                    </a:solidFill>
                    <a:latin typeface="Arial" panose="020B0604020202020204" pitchFamily="34" charset="0"/>
                    <a:cs typeface="Arial" panose="020B0604020202020204" pitchFamily="34" charset="0"/>
                  </a:rPr>
                  <a:t>Hour</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65998480"/>
        <c:crosses val="autoZero"/>
        <c:auto val="1"/>
        <c:lblAlgn val="ctr"/>
        <c:lblOffset val="100"/>
        <c:noMultiLvlLbl val="0"/>
      </c:catAx>
      <c:valAx>
        <c:axId val="365998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b="0" dirty="0" smtClean="0">
                    <a:solidFill>
                      <a:sysClr val="windowText" lastClr="000000"/>
                    </a:solidFill>
                    <a:latin typeface="Arial" panose="020B0604020202020204" pitchFamily="34" charset="0"/>
                    <a:cs typeface="Arial" panose="020B0604020202020204" pitchFamily="34" charset="0"/>
                  </a:rPr>
                  <a:t>Energy Demand/Supply </a:t>
                </a:r>
                <a:r>
                  <a:rPr lang="en-US" sz="1400" b="0" dirty="0">
                    <a:solidFill>
                      <a:sysClr val="windowText" lastClr="000000"/>
                    </a:solidFill>
                    <a:latin typeface="Arial" panose="020B0604020202020204" pitchFamily="34" charset="0"/>
                    <a:cs typeface="Arial" panose="020B0604020202020204" pitchFamily="34" charset="0"/>
                  </a:rPr>
                  <a:t>[GW]</a:t>
                </a:r>
              </a:p>
            </c:rich>
          </c:tx>
          <c:layout>
            <c:manualLayout>
              <c:xMode val="edge"/>
              <c:yMode val="edge"/>
              <c:x val="5.0074840341998187E-3"/>
              <c:y val="0.1649447442943428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6599792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8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59D-4B99-89E8-73909599047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59D-4B99-89E8-73909599047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59D-4B99-89E8-73909599047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59D-4B99-89E8-73909599047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59D-4B99-89E8-73909599047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059D-4B99-89E8-739095990470}"/>
              </c:ext>
            </c:extLst>
          </c:dPt>
          <c:dLbls>
            <c:dLbl>
              <c:idx val="0"/>
              <c:layout>
                <c:manualLayout>
                  <c:x val="-1.5482747696603995E-16"/>
                  <c:y val="-8.254891281178944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2">
                            <a:lumMod val="25000"/>
                          </a:schemeClr>
                        </a:solidFill>
                        <a:latin typeface="+mn-lt"/>
                        <a:ea typeface="+mn-ea"/>
                        <a:cs typeface="+mn-cs"/>
                      </a:defRPr>
                    </a:pPr>
                    <a:fld id="{C130A520-5B52-4EE9-862C-F94253CE7527}" type="CATEGORYNAME">
                      <a:rPr lang="en-US" sz="1400"/>
                      <a:pPr>
                        <a:defRPr sz="1400" b="1">
                          <a:solidFill>
                            <a:schemeClr val="bg2">
                              <a:lumMod val="25000"/>
                            </a:schemeClr>
                          </a:solidFill>
                        </a:defRPr>
                      </a:pPr>
                      <a:t>[CATEGORY NAME]</a:t>
                    </a:fld>
                    <a:r>
                      <a:rPr lang="en-US" sz="1400" baseline="0" dirty="0"/>
                      <a:t>
</a:t>
                    </a:r>
                    <a:fld id="{446F350C-7E38-4647-A8F3-DAE5A2B700DC}" type="PERCENTAGE">
                      <a:rPr lang="en-US" sz="1400" baseline="0"/>
                      <a:pPr>
                        <a:defRPr sz="1400" b="1">
                          <a:solidFill>
                            <a:schemeClr val="bg2">
                              <a:lumMod val="25000"/>
                            </a:schemeClr>
                          </a:solidFill>
                        </a:defRPr>
                      </a:pPr>
                      <a:t>[PERCENTAGE]</a:t>
                    </a:fld>
                    <a:endParaRPr lang="en-US" sz="1400" baseline="0" dirty="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2">
                          <a:lumMod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2818799220910662"/>
                      <c:h val="7.1670621189504971E-2"/>
                    </c:manualLayout>
                  </c15:layout>
                  <c15:dlblFieldTable/>
                  <c15:showDataLabelsRange val="0"/>
                </c:ext>
                <c:ext xmlns:c16="http://schemas.microsoft.com/office/drawing/2014/chart" uri="{C3380CC4-5D6E-409C-BE32-E72D297353CC}">
                  <c16:uniqueId val="{00000001-059D-4B99-89E8-739095990470}"/>
                </c:ext>
              </c:extLst>
            </c:dLbl>
            <c:dLbl>
              <c:idx val="1"/>
              <c:layout>
                <c:manualLayout>
                  <c:x val="5.9917928297979726E-3"/>
                  <c:y val="-6.601325368837883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59D-4B99-89E8-739095990470}"/>
                </c:ext>
              </c:extLst>
            </c:dLbl>
            <c:dLbl>
              <c:idx val="4"/>
              <c:layout>
                <c:manualLayout>
                  <c:x val="0.173677041003267"/>
                  <c:y val="-0.1944461089313785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59D-4B99-89E8-739095990470}"/>
                </c:ext>
              </c:extLst>
            </c:dLbl>
            <c:dLbl>
              <c:idx val="5"/>
              <c:layout>
                <c:manualLayout>
                  <c:x val="1.032886866466242E-2"/>
                  <c:y val="0.1218031789414876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59D-4B99-89E8-73909599047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Hydro</c:v>
                </c:pt>
                <c:pt idx="1">
                  <c:v>Geo</c:v>
                </c:pt>
                <c:pt idx="2">
                  <c:v>Wind</c:v>
                </c:pt>
                <c:pt idx="3">
                  <c:v>Rooftop PV</c:v>
                </c:pt>
                <c:pt idx="4">
                  <c:v>PV Plants</c:v>
                </c:pt>
                <c:pt idx="5">
                  <c:v>CSP Plants</c:v>
                </c:pt>
              </c:strCache>
            </c:strRef>
          </c:cat>
          <c:val>
            <c:numRef>
              <c:f>Sheet1!$B$2:$B$7</c:f>
              <c:numCache>
                <c:formatCode>0%</c:formatCode>
                <c:ptCount val="6"/>
                <c:pt idx="0">
                  <c:v>0.03</c:v>
                </c:pt>
                <c:pt idx="1">
                  <c:v>0.04</c:v>
                </c:pt>
                <c:pt idx="2">
                  <c:v>7.0000000000000007E-2</c:v>
                </c:pt>
                <c:pt idx="3">
                  <c:v>0.1</c:v>
                </c:pt>
                <c:pt idx="4">
                  <c:v>0.2</c:v>
                </c:pt>
                <c:pt idx="5">
                  <c:v>0.56000000000000005</c:v>
                </c:pt>
              </c:numCache>
            </c:numRef>
          </c:val>
          <c:extLst>
            <c:ext xmlns:c16="http://schemas.microsoft.com/office/drawing/2014/chart" uri="{C3380CC4-5D6E-409C-BE32-E72D297353CC}">
              <c16:uniqueId val="{00000000-178C-40C7-9464-5A9550ABADDC}"/>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7CB13-8D14-4A0F-836B-3BA8410F46D0}" type="datetimeFigureOut">
              <a:rPr lang="en-US" smtClean="0"/>
              <a:t>4/12/2019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7C63F-798B-43EA-AB03-D60E78AB2506}" type="slidenum">
              <a:rPr lang="en-US" smtClean="0"/>
              <a:t>‹#›</a:t>
            </a:fld>
            <a:endParaRPr lang="en-US"/>
          </a:p>
        </p:txBody>
      </p:sp>
    </p:spTree>
    <p:extLst>
      <p:ext uri="{BB962C8B-B14F-4D97-AF65-F5344CB8AC3E}">
        <p14:creationId xmlns:p14="http://schemas.microsoft.com/office/powerpoint/2010/main" val="2953515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As</a:t>
            </a:r>
            <a:r>
              <a:rPr lang="en-US" baseline="0" dirty="0" smtClean="0"/>
              <a:t> wind turbine blades grow longer, inboard airfoils are approaching unsustainable thickness-to-chord ratios (~45%) that limit rotor power.</a:t>
            </a:r>
            <a:endParaRPr lang="en-US" dirty="0" smtClean="0"/>
          </a:p>
          <a:p>
            <a:pPr marL="171450" indent="-171450">
              <a:buFont typeface="Arial" pitchFamily="34" charset="0"/>
              <a:buChar char="•"/>
            </a:pPr>
            <a:r>
              <a:rPr lang="en-US" dirty="0" smtClean="0"/>
              <a:t>A</a:t>
            </a:r>
            <a:r>
              <a:rPr lang="en-US" baseline="0" dirty="0" smtClean="0"/>
              <a:t> new biplane blade design uses a biplane inboard region to improve the aero-structural performance of wind turbine blades.</a:t>
            </a:r>
            <a:endParaRPr lang="en-US" dirty="0" smtClean="0"/>
          </a:p>
          <a:p>
            <a:pPr marL="171450" indent="-171450">
              <a:buFont typeface="Arial" pitchFamily="34" charset="0"/>
              <a:buChar char="•"/>
            </a:pPr>
            <a:r>
              <a:rPr lang="en-US" dirty="0" smtClean="0"/>
              <a:t>The</a:t>
            </a:r>
            <a:r>
              <a:rPr lang="en-US" baseline="0" dirty="0" smtClean="0"/>
              <a:t> biplane blade is an attractive design for large wind turbines, which are needed to provide more wind power to the grid (e.g. DOE 20% wind by 2030).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1BD63-86C4-4FC5-BE0D-982B2124CCC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67672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2E2F96-B44E-4BD5-83FA-EBE8488A34EC}" type="slidenum">
              <a:rPr lang="en-US" smtClean="0"/>
              <a:pPr>
                <a:defRPr/>
              </a:pPr>
              <a:t>20</a:t>
            </a:fld>
            <a:endParaRPr lang="en-US" dirty="0"/>
          </a:p>
        </p:txBody>
      </p:sp>
    </p:spTree>
    <p:extLst>
      <p:ext uri="{BB962C8B-B14F-4D97-AF65-F5344CB8AC3E}">
        <p14:creationId xmlns:p14="http://schemas.microsoft.com/office/powerpoint/2010/main" val="64920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LAGC Mission: </a:t>
            </a:r>
            <a:r>
              <a:rPr lang="en-US" sz="1200" kern="1200" dirty="0" smtClean="0">
                <a:solidFill>
                  <a:schemeClr val="tx1"/>
                </a:solidFill>
                <a:effectLst/>
                <a:latin typeface="+mn-lt"/>
                <a:ea typeface="+mn-ea"/>
                <a:cs typeface="+mn-cs"/>
              </a:rPr>
              <a:t>To make the Los Angeles region 100% sustainable in water and energy without harming biodiversity by the year 2050. Our piece of the puzzle is energy sustainability portion of Grand Challenge</a:t>
            </a:r>
          </a:p>
          <a:p>
            <a:endParaRPr lang="en-US" dirty="0" smtClean="0"/>
          </a:p>
        </p:txBody>
      </p:sp>
      <p:sp>
        <p:nvSpPr>
          <p:cNvPr id="4" name="Slide Number Placeholder 3"/>
          <p:cNvSpPr>
            <a:spLocks noGrp="1"/>
          </p:cNvSpPr>
          <p:nvPr>
            <p:ph type="sldNum" sz="quarter" idx="10"/>
          </p:nvPr>
        </p:nvSpPr>
        <p:spPr/>
        <p:txBody>
          <a:bodyPr/>
          <a:lstStyle/>
          <a:p>
            <a:fld id="{D942222F-F0AC-44CE-9B30-50390A89519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7968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A62E2F96-B44E-4BD5-83FA-EBE8488A34EC}" type="slidenum">
              <a:rPr lang="en-US" smtClean="0"/>
              <a:pPr>
                <a:defRPr/>
              </a:pPr>
              <a:t>5</a:t>
            </a:fld>
            <a:endParaRPr lang="en-US" dirty="0"/>
          </a:p>
        </p:txBody>
      </p:sp>
    </p:spTree>
    <p:extLst>
      <p:ext uri="{BB962C8B-B14F-4D97-AF65-F5344CB8AC3E}">
        <p14:creationId xmlns:p14="http://schemas.microsoft.com/office/powerpoint/2010/main" val="3410809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Note this is a 2050 goal. So we calculated the energy forecast in 2050 for two scenarios based on the growth rate projections from CEC which will look like this. The high demand scenario assumes relatively high economic demographic growth and low efficiency programs. The low demand case is representative of a scenario when we do a decent job with energy conservation efforts.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looked at both the scenarios here.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that we have looked at electricity demand, we also have to meet transportation energy needs because we want to move away from fossil fuels and also look at water. So on top of this, we have to add transportation and water.  The next couple of slides will cover this.  </a:t>
            </a:r>
          </a:p>
          <a:p>
            <a:endParaRPr lang="en-US" dirty="0"/>
          </a:p>
        </p:txBody>
      </p:sp>
      <p:sp>
        <p:nvSpPr>
          <p:cNvPr id="4" name="Slide Number Placeholder 3"/>
          <p:cNvSpPr>
            <a:spLocks noGrp="1"/>
          </p:cNvSpPr>
          <p:nvPr>
            <p:ph type="sldNum" sz="quarter" idx="10"/>
          </p:nvPr>
        </p:nvSpPr>
        <p:spPr/>
        <p:txBody>
          <a:bodyPr/>
          <a:lstStyle/>
          <a:p>
            <a:pPr>
              <a:defRPr/>
            </a:pPr>
            <a:fld id="{A62E2F96-B44E-4BD5-83FA-EBE8488A34EC}" type="slidenum">
              <a:rPr lang="en-US" smtClean="0"/>
              <a:pPr>
                <a:defRPr/>
              </a:pPr>
              <a:t>6</a:t>
            </a:fld>
            <a:endParaRPr lang="en-US" dirty="0"/>
          </a:p>
        </p:txBody>
      </p:sp>
    </p:spTree>
    <p:extLst>
      <p:ext uri="{BB962C8B-B14F-4D97-AF65-F5344CB8AC3E}">
        <p14:creationId xmlns:p14="http://schemas.microsoft.com/office/powerpoint/2010/main" val="3164232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Wind, geothermal and hydro is only 15%. Solar is the main contributor</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85% of all the energy we need. But we need it to be dispatchable,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available when it is needed not just when it is most easily produced. Key is storage so that energy can be moved to morning and evening.</a:t>
            </a: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If we flatten demand, we still have extremely high storage needs.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62E2F96-B44E-4BD5-83FA-EBE8488A34EC}" type="slidenum">
              <a:rPr lang="en-US" smtClean="0"/>
              <a:pPr>
                <a:defRPr/>
              </a:pPr>
              <a:t>7</a:t>
            </a:fld>
            <a:endParaRPr lang="en-US" dirty="0"/>
          </a:p>
        </p:txBody>
      </p:sp>
    </p:spTree>
    <p:extLst>
      <p:ext uri="{BB962C8B-B14F-4D97-AF65-F5344CB8AC3E}">
        <p14:creationId xmlns:p14="http://schemas.microsoft.com/office/powerpoint/2010/main" val="1861406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We have to understand not only the needs of LA County but also the available renewable resources in the region. By LA region (Greater Los Angeles Metropolitan area) we mean the counties surrounding and the most important is San Bernardino, which has abundance of solar resources. In fact SEGS facility in San Bernardino was the largest solar installation in the world for a very long time.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We will first look into the needs of LA County.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Just for comparison, if we look at the state of CA, the energy consumption of LA county alone is almost a quarter of CA; while LA region is in fact over 50% of the California’s total consumption. So we are a major energy sink.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LA region encompasses five counties, extending from Ventura County in the west to San Bernardino County and Riverside County on the east, with Los Angeles County in the center and Orange County to the southeast.)</a:t>
            </a: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62E2F96-B44E-4BD5-83FA-EBE8488A34EC}" type="slidenum">
              <a:rPr lang="en-US" smtClean="0"/>
              <a:pPr>
                <a:defRPr/>
              </a:pPr>
              <a:t>8</a:t>
            </a:fld>
            <a:endParaRPr lang="en-US" dirty="0"/>
          </a:p>
        </p:txBody>
      </p:sp>
    </p:spTree>
    <p:extLst>
      <p:ext uri="{BB962C8B-B14F-4D97-AF65-F5344CB8AC3E}">
        <p14:creationId xmlns:p14="http://schemas.microsoft.com/office/powerpoint/2010/main" val="3804046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For this study, we assume transportation and water follow the electricity demand. But it can be reallocated to establish different supply strategies. One of the things we looked at was minimizing the grid infrastructure by making the transportation fuel in the early morning or late evening. </a:t>
            </a:r>
          </a:p>
        </p:txBody>
      </p:sp>
      <p:sp>
        <p:nvSpPr>
          <p:cNvPr id="4" name="Slide Number Placeholder 3"/>
          <p:cNvSpPr>
            <a:spLocks noGrp="1"/>
          </p:cNvSpPr>
          <p:nvPr>
            <p:ph type="sldNum" sz="quarter" idx="10"/>
          </p:nvPr>
        </p:nvSpPr>
        <p:spPr/>
        <p:txBody>
          <a:bodyPr/>
          <a:lstStyle/>
          <a:p>
            <a:pPr>
              <a:defRPr/>
            </a:pPr>
            <a:fld id="{A62E2F96-B44E-4BD5-83FA-EBE8488A34EC}" type="slidenum">
              <a:rPr lang="en-US" smtClean="0"/>
              <a:pPr>
                <a:defRPr/>
              </a:pPr>
              <a:t>9</a:t>
            </a:fld>
            <a:endParaRPr lang="en-US" dirty="0"/>
          </a:p>
        </p:txBody>
      </p:sp>
    </p:spTree>
    <p:extLst>
      <p:ext uri="{BB962C8B-B14F-4D97-AF65-F5344CB8AC3E}">
        <p14:creationId xmlns:p14="http://schemas.microsoft.com/office/powerpoint/2010/main" val="3333072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62E2F96-B44E-4BD5-83FA-EBE8488A34EC}" type="slidenum">
              <a:rPr lang="en-US" smtClean="0"/>
              <a:pPr>
                <a:defRPr/>
              </a:pPr>
              <a:t>10</a:t>
            </a:fld>
            <a:endParaRPr lang="en-US" dirty="0"/>
          </a:p>
        </p:txBody>
      </p:sp>
    </p:spTree>
    <p:extLst>
      <p:ext uri="{BB962C8B-B14F-4D97-AF65-F5344CB8AC3E}">
        <p14:creationId xmlns:p14="http://schemas.microsoft.com/office/powerpoint/2010/main" val="6847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2E2F96-B44E-4BD5-83FA-EBE8488A34EC}" type="slidenum">
              <a:rPr lang="en-US" smtClean="0"/>
              <a:pPr>
                <a:defRPr/>
              </a:pPr>
              <a:t>11</a:t>
            </a:fld>
            <a:endParaRPr lang="en-US" dirty="0"/>
          </a:p>
        </p:txBody>
      </p:sp>
    </p:spTree>
    <p:extLst>
      <p:ext uri="{BB962C8B-B14F-4D97-AF65-F5344CB8AC3E}">
        <p14:creationId xmlns:p14="http://schemas.microsoft.com/office/powerpoint/2010/main" val="419319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DE11-EE0F-49A5-A9C6-0091A8FE9A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49456B-46AA-4A2A-9D94-45721B126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95A144-99EE-4D7C-B6D9-2FE3CC2C369B}"/>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5" name="Footer Placeholder 4">
            <a:extLst>
              <a:ext uri="{FF2B5EF4-FFF2-40B4-BE49-F238E27FC236}">
                <a16:creationId xmlns:a16="http://schemas.microsoft.com/office/drawing/2014/main" id="{9160C0B3-C451-4CF3-8B62-C3E740594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2D7D9-9AAA-4471-8665-8102595C5792}"/>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5132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065-EC56-443E-B542-765D9DAE4A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7AC811-3DC1-408C-A56C-2F034A21D6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8C5B5-0D30-4A00-BB7A-846F519BADB4}"/>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5" name="Footer Placeholder 4">
            <a:extLst>
              <a:ext uri="{FF2B5EF4-FFF2-40B4-BE49-F238E27FC236}">
                <a16:creationId xmlns:a16="http://schemas.microsoft.com/office/drawing/2014/main" id="{572C7640-26D2-40B0-8C98-9A3906400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EA499-BA8B-47D3-9EF0-5614844B46A0}"/>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2338982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981FC-B4E8-418A-BE09-78E86D31D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17FCB-F0DE-4E93-958F-5F8FA53BCC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8E593-3EB3-456C-9D90-79190C3FE8AD}"/>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5" name="Footer Placeholder 4">
            <a:extLst>
              <a:ext uri="{FF2B5EF4-FFF2-40B4-BE49-F238E27FC236}">
                <a16:creationId xmlns:a16="http://schemas.microsoft.com/office/drawing/2014/main" id="{0889A5B2-9BC7-4D3C-9F71-EB30CD723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9B998-3F58-4668-9BAA-D7EBA56053B5}"/>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103288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349251" y="1087439"/>
            <a:ext cx="11501967" cy="25479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ctrTitle"/>
          </p:nvPr>
        </p:nvSpPr>
        <p:spPr>
          <a:xfrm>
            <a:off x="814467" y="1305966"/>
            <a:ext cx="10363200" cy="1470025"/>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0032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85750" indent="-285750">
              <a:spcBef>
                <a:spcPts val="0"/>
              </a:spcBef>
              <a:spcAft>
                <a:spcPts val="600"/>
              </a:spcAft>
              <a:defRPr/>
            </a:lvl1pPr>
            <a:lvl2pPr marL="511175" indent="-285750">
              <a:spcBef>
                <a:spcPts val="0"/>
              </a:spcBef>
              <a:spcAft>
                <a:spcPts val="600"/>
              </a:spcAft>
              <a:buClr>
                <a:schemeClr val="tx1"/>
              </a:buClr>
              <a:defRPr/>
            </a:lvl2pPr>
            <a:lvl3pPr marL="742950" indent="-228600">
              <a:spcBef>
                <a:spcPts val="0"/>
              </a:spcBef>
              <a:spcAft>
                <a:spcPts val="600"/>
              </a:spcAft>
              <a:defRPr>
                <a:solidFill>
                  <a:srgbClr val="536895"/>
                </a:solidFill>
              </a:defRPr>
            </a:lvl3pPr>
            <a:lvl4pPr marL="1025525" indent="-228600">
              <a:spcBef>
                <a:spcPts val="0"/>
              </a:spcBef>
              <a:spcAft>
                <a:spcPts val="600"/>
              </a:spcAft>
              <a:buClr>
                <a:schemeClr val="tx1"/>
              </a:buClr>
              <a:defRPr>
                <a:solidFill>
                  <a:schemeClr val="tx1"/>
                </a:solidFill>
              </a:defRPr>
            </a:lvl4pPr>
            <a:lvl5pPr marL="1196975" indent="-228600">
              <a:spcBef>
                <a:spcPts val="0"/>
              </a:spcBef>
              <a:spcAft>
                <a:spcPts val="6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itle 4"/>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3499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4982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95400"/>
            <a:ext cx="5384800" cy="4800600"/>
          </a:xfrm>
        </p:spPr>
        <p:txBody>
          <a:bodyPr/>
          <a:lstStyle>
            <a:lvl1pPr>
              <a:defRPr sz="2800"/>
            </a:lvl1pPr>
            <a:lvl2pPr marL="463550" indent="-285750">
              <a:defRPr sz="2400"/>
            </a:lvl2pPr>
            <a:lvl3pPr marL="627063" indent="-228600">
              <a:defRPr sz="2000"/>
            </a:lvl3pPr>
            <a:lvl4pPr marL="860425" indent="-228600">
              <a:defRPr sz="1800"/>
            </a:lvl4pPr>
            <a:lvl5pPr marL="1023938" indent="-22860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295400"/>
            <a:ext cx="5384800" cy="4800600"/>
          </a:xfrm>
        </p:spPr>
        <p:txBody>
          <a:bodyPr/>
          <a:lstStyle>
            <a:lvl1pPr>
              <a:defRPr sz="2800"/>
            </a:lvl1pPr>
            <a:lvl2pPr marL="460375" indent="-285750">
              <a:defRPr sz="2400"/>
            </a:lvl2pPr>
            <a:lvl3pPr marL="627063" indent="-228600">
              <a:defRPr sz="2000"/>
            </a:lvl3pPr>
            <a:lvl4pPr marL="860425" indent="-228600">
              <a:defRPr sz="1800"/>
            </a:lvl4pPr>
            <a:lvl5pPr marL="968375" indent="-22860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3753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67388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17344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0502" y="2004278"/>
            <a:ext cx="5386917" cy="42805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17344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4269" y="2004278"/>
            <a:ext cx="5389033" cy="42805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0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13188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49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5847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6EAD-0588-4B94-8A84-9D4D8CC61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ED6E27-8FB7-4BB7-ACA1-5F20B5F7BC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32084-8759-4703-8FD6-754EB08042B9}"/>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5" name="Footer Placeholder 4">
            <a:extLst>
              <a:ext uri="{FF2B5EF4-FFF2-40B4-BE49-F238E27FC236}">
                <a16:creationId xmlns:a16="http://schemas.microsoft.com/office/drawing/2014/main" id="{D2692305-3570-409B-A13D-27AA46B1A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2E41E-3580-44D6-A6B6-53CB2AA140D7}"/>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5890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5656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0" y="947738"/>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2893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0"/>
            <a:ext cx="27432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80264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3449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cxnSp>
        <p:nvCxnSpPr>
          <p:cNvPr id="5" name="Straight Connector 4"/>
          <p:cNvCxnSpPr/>
          <p:nvPr userDrawn="1"/>
        </p:nvCxnSpPr>
        <p:spPr>
          <a:xfrm>
            <a:off x="0" y="947738"/>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152401"/>
            <a:ext cx="10972800" cy="79611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95400"/>
            <a:ext cx="538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295400"/>
            <a:ext cx="5384800" cy="4800600"/>
          </a:xfrm>
        </p:spPr>
        <p:txBody>
          <a:body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433871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cxnSp>
        <p:nvCxnSpPr>
          <p:cNvPr id="5" name="Straight Connector 4"/>
          <p:cNvCxnSpPr/>
          <p:nvPr userDrawn="1"/>
        </p:nvCxnSpPr>
        <p:spPr>
          <a:xfrm>
            <a:off x="0" y="947738"/>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152401"/>
            <a:ext cx="10972800" cy="79611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95400"/>
            <a:ext cx="538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95400"/>
            <a:ext cx="538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7013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cxnSp>
        <p:nvCxnSpPr>
          <p:cNvPr id="6" name="Straight Connector 5"/>
          <p:cNvCxnSpPr/>
          <p:nvPr userDrawn="1"/>
        </p:nvCxnSpPr>
        <p:spPr>
          <a:xfrm>
            <a:off x="0" y="947738"/>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152401"/>
            <a:ext cx="10972800" cy="79611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95400"/>
            <a:ext cx="538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295400"/>
            <a:ext cx="53848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771900"/>
            <a:ext cx="53848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6227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cxnSp>
        <p:nvCxnSpPr>
          <p:cNvPr id="3" name="Straight Connector 2"/>
          <p:cNvCxnSpPr/>
          <p:nvPr userDrawn="1"/>
        </p:nvCxnSpPr>
        <p:spPr>
          <a:xfrm>
            <a:off x="0" y="947738"/>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5748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a:off x="0" y="947738"/>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spcBef>
                <a:spcPts val="0"/>
              </a:spcBef>
              <a:spcAft>
                <a:spcPts val="600"/>
              </a:spcAft>
              <a:defRPr/>
            </a:lvl1pPr>
            <a:lvl2pPr>
              <a:spcBef>
                <a:spcPts val="0"/>
              </a:spcBef>
              <a:spcAft>
                <a:spcPts val="600"/>
              </a:spcAft>
              <a:buClr>
                <a:srgbClr val="C00000"/>
              </a:buClr>
              <a:defRPr/>
            </a:lvl2pPr>
            <a:lvl3pPr>
              <a:spcBef>
                <a:spcPts val="0"/>
              </a:spcBef>
              <a:spcAft>
                <a:spcPts val="600"/>
              </a:spcAft>
              <a:defRPr/>
            </a:lvl3pPr>
            <a:lvl4pPr>
              <a:spcBef>
                <a:spcPts val="0"/>
              </a:spcBef>
              <a:spcAft>
                <a:spcPts val="600"/>
              </a:spcAft>
              <a:buClr>
                <a:srgbClr val="C00000"/>
              </a:buClr>
              <a:defRPr/>
            </a:lvl4pPr>
            <a:lvl5pPr>
              <a:spcBef>
                <a:spcPts val="0"/>
              </a:spcBef>
              <a:spcAft>
                <a:spcPts val="6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90741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sz="half" idx="1"/>
          </p:nvPr>
        </p:nvSpPr>
        <p:spPr>
          <a:xfrm>
            <a:off x="676655" y="1998134"/>
            <a:ext cx="4663443" cy="3767330"/>
          </a:xfrm>
          <a:prstGeom prst="rect">
            <a:avLst/>
          </a:prstGeom>
        </p:spPr>
        <p:txBody>
          <a:bodyPr/>
          <a:lstStyle>
            <a:lvl2pPr marL="416051" indent="-411480"/>
            <a:lvl3pPr marL="731519" indent="-731519"/>
            <a:lvl4pPr marL="1234439" indent="-1234439"/>
            <a:lvl5pPr marL="1645920" indent="-1645920"/>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97578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E467-018B-4D00-8146-6D005BD323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7AF8B4-F777-4CE5-98FC-A69C21C4A5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C39AAF-336B-4F2C-8ED2-D36871812B8E}"/>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5" name="Footer Placeholder 4">
            <a:extLst>
              <a:ext uri="{FF2B5EF4-FFF2-40B4-BE49-F238E27FC236}">
                <a16:creationId xmlns:a16="http://schemas.microsoft.com/office/drawing/2014/main" id="{5F338F1E-0F30-4CCC-B38D-75727C5C6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B8B1E-522C-4BE3-B742-6DA3C09A96CF}"/>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320409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8822-09B0-4A66-830F-8251E7A3A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DB3CAC-C3B4-4987-83F6-A7957992E3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20141-CBA6-4196-B2C2-17E5790760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49C502-6E54-4505-81E3-A002B2982243}"/>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6" name="Footer Placeholder 5">
            <a:extLst>
              <a:ext uri="{FF2B5EF4-FFF2-40B4-BE49-F238E27FC236}">
                <a16:creationId xmlns:a16="http://schemas.microsoft.com/office/drawing/2014/main" id="{B7A25BA6-3C0A-4357-AB7E-3F618BB106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EC73D-A86C-4BA9-B28D-FC8B7A34882E}"/>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1943682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96B7-9F3D-4284-93FD-558DDE68D6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42AFE6-7BBA-4793-8528-EEE65440CB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BA536C-D96F-45CF-A5B2-11855BD890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0B28E3-A74C-4A93-A08D-8CE09B14B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6A35E72-D70B-46CA-99FF-D60E88789F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F1E43E-1446-49AE-B0D0-AEC42100638D}"/>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8" name="Footer Placeholder 7">
            <a:extLst>
              <a:ext uri="{FF2B5EF4-FFF2-40B4-BE49-F238E27FC236}">
                <a16:creationId xmlns:a16="http://schemas.microsoft.com/office/drawing/2014/main" id="{A8A852CE-7FC0-4443-864B-6CAF8C4A0F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119C99-DBAE-4738-A0A2-266C6FA0F6A2}"/>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3599378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20FD-EF6D-41D8-AABB-C8B4038D12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E646D0-313B-4286-81D4-662A40EF9901}"/>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4" name="Footer Placeholder 3">
            <a:extLst>
              <a:ext uri="{FF2B5EF4-FFF2-40B4-BE49-F238E27FC236}">
                <a16:creationId xmlns:a16="http://schemas.microsoft.com/office/drawing/2014/main" id="{52ADC545-C6C7-4C56-8142-1E8D859F7E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8DED8D-B3CB-4F60-AB62-F4CCB885B5BE}"/>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265257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8BD1E1-F015-4BFC-9618-410DA897BB74}"/>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3" name="Footer Placeholder 2">
            <a:extLst>
              <a:ext uri="{FF2B5EF4-FFF2-40B4-BE49-F238E27FC236}">
                <a16:creationId xmlns:a16="http://schemas.microsoft.com/office/drawing/2014/main" id="{07BD2E11-4E54-4ECA-A589-5DD947A57B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DF8DC3-1C09-4D5C-A2B0-1BA15E8B159E}"/>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1832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215A-AD96-4CD0-8FB7-76025E144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FE7A54-027A-476E-A2A3-E72C341280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1B4EE7-E30F-46F8-B0D6-AE70123E1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F0B9E9-DFCA-4559-8FDE-C1BD68F2C03D}"/>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6" name="Footer Placeholder 5">
            <a:extLst>
              <a:ext uri="{FF2B5EF4-FFF2-40B4-BE49-F238E27FC236}">
                <a16:creationId xmlns:a16="http://schemas.microsoft.com/office/drawing/2014/main" id="{07A0E245-4FCA-4445-A828-626022188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DF10A-5951-4DBE-87BE-7F69633B33B2}"/>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52449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C2267-F414-4D70-99F2-8A2E2701B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27A011-71CF-4445-9FF4-AC66B3D5FD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388D46-7610-4D74-89D2-552A7A2FF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850ACC-53EE-4322-94DC-9775347B3FC1}"/>
              </a:ext>
            </a:extLst>
          </p:cNvPr>
          <p:cNvSpPr>
            <a:spLocks noGrp="1"/>
          </p:cNvSpPr>
          <p:nvPr>
            <p:ph type="dt" sz="half" idx="10"/>
          </p:nvPr>
        </p:nvSpPr>
        <p:spPr/>
        <p:txBody>
          <a:bodyPr/>
          <a:lstStyle/>
          <a:p>
            <a:fld id="{F501AD07-C163-4875-99A0-36E0644495EA}" type="datetimeFigureOut">
              <a:rPr lang="en-US" smtClean="0"/>
              <a:t>4/12/2019</a:t>
            </a:fld>
            <a:endParaRPr lang="en-US"/>
          </a:p>
        </p:txBody>
      </p:sp>
      <p:sp>
        <p:nvSpPr>
          <p:cNvPr id="6" name="Footer Placeholder 5">
            <a:extLst>
              <a:ext uri="{FF2B5EF4-FFF2-40B4-BE49-F238E27FC236}">
                <a16:creationId xmlns:a16="http://schemas.microsoft.com/office/drawing/2014/main" id="{CCAAD6D4-CBB5-43F7-A173-FEA237C4A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4307C-3745-4F39-A362-6B1513AD4DAD}"/>
              </a:ext>
            </a:extLst>
          </p:cNvPr>
          <p:cNvSpPr>
            <a:spLocks noGrp="1"/>
          </p:cNvSpPr>
          <p:nvPr>
            <p:ph type="sldNum" sz="quarter" idx="12"/>
          </p:nvPr>
        </p:nvSpPr>
        <p:spPr/>
        <p:txBody>
          <a:bodyPr/>
          <a:lstStyle/>
          <a:p>
            <a:fld id="{A3AD92F3-ECA9-4F43-8BAC-C92707E28B6E}" type="slidenum">
              <a:rPr lang="en-US" smtClean="0"/>
              <a:t>‹#›</a:t>
            </a:fld>
            <a:endParaRPr lang="en-US"/>
          </a:p>
        </p:txBody>
      </p:sp>
    </p:spTree>
    <p:extLst>
      <p:ext uri="{BB962C8B-B14F-4D97-AF65-F5344CB8AC3E}">
        <p14:creationId xmlns:p14="http://schemas.microsoft.com/office/powerpoint/2010/main" val="165281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D018C-2EA5-4A1C-A65A-809BBBDB61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306553-80AD-4663-949F-E5C9FFFD2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A0A4D-54B1-4581-AB86-CDEDA5EF1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1AD07-C163-4875-99A0-36E0644495EA}" type="datetimeFigureOut">
              <a:rPr lang="en-US" smtClean="0"/>
              <a:t>4/12/2019</a:t>
            </a:fld>
            <a:endParaRPr lang="en-US"/>
          </a:p>
        </p:txBody>
      </p:sp>
      <p:sp>
        <p:nvSpPr>
          <p:cNvPr id="5" name="Footer Placeholder 4">
            <a:extLst>
              <a:ext uri="{FF2B5EF4-FFF2-40B4-BE49-F238E27FC236}">
                <a16:creationId xmlns:a16="http://schemas.microsoft.com/office/drawing/2014/main" id="{63E6D5E1-BBC7-4436-9736-F002FF7D2A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EE641F-EFB9-465B-B9FD-D3147D87B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D92F3-ECA9-4F43-8BAC-C92707E28B6E}" type="slidenum">
              <a:rPr lang="en-US" smtClean="0"/>
              <a:t>‹#›</a:t>
            </a:fld>
            <a:endParaRPr lang="en-US"/>
          </a:p>
        </p:txBody>
      </p:sp>
    </p:spTree>
    <p:extLst>
      <p:ext uri="{BB962C8B-B14F-4D97-AF65-F5344CB8AC3E}">
        <p14:creationId xmlns:p14="http://schemas.microsoft.com/office/powerpoint/2010/main" val="2448515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6480313"/>
            <a:ext cx="12192000" cy="379275"/>
          </a:xfrm>
          <a:prstGeom prst="rect">
            <a:avLst/>
          </a:prstGeom>
          <a:gradFill>
            <a:gsLst>
              <a:gs pos="0">
                <a:srgbClr val="5B7DAA"/>
              </a:gs>
              <a:gs pos="50000">
                <a:srgbClr val="568792"/>
              </a:gs>
              <a:gs pos="10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27" name="Rectangle 2"/>
          <p:cNvSpPr>
            <a:spLocks noGrp="1" noChangeArrowheads="1"/>
          </p:cNvSpPr>
          <p:nvPr>
            <p:ph type="title"/>
          </p:nvPr>
        </p:nvSpPr>
        <p:spPr bwMode="auto">
          <a:xfrm>
            <a:off x="609600" y="98426"/>
            <a:ext cx="10972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577851"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1" name="TextBox 11"/>
          <p:cNvSpPr txBox="1">
            <a:spLocks noChangeArrowheads="1"/>
          </p:cNvSpPr>
          <p:nvPr/>
        </p:nvSpPr>
        <p:spPr bwMode="auto">
          <a:xfrm>
            <a:off x="3719384" y="6564897"/>
            <a:ext cx="4369646" cy="169277"/>
          </a:xfrm>
          <a:prstGeom prst="rect">
            <a:avLst/>
          </a:prstGeom>
          <a:noFill/>
          <a:ln>
            <a:noFill/>
          </a:ln>
          <a:extLst/>
        </p:spPr>
        <p:txBody>
          <a:bodyPr wrap="square"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1100" b="1" i="1" dirty="0" smtClean="0">
                <a:solidFill>
                  <a:schemeClr val="bg1"/>
                </a:solidFill>
                <a:effectLst/>
                <a:latin typeface="+mj-lt"/>
                <a:cs typeface="Times New Roman" pitchFamily="18" charset="0"/>
              </a:rPr>
              <a:t>Wirz, Sulfur-Based Thermal Energy Storage</a:t>
            </a:r>
          </a:p>
        </p:txBody>
      </p:sp>
      <p:pic>
        <p:nvPicPr>
          <p:cNvPr id="1026" name="Picture 2" descr="Image result for ucla logo"/>
          <p:cNvPicPr>
            <a:picLocks noChangeAspect="1" noChangeArrowheads="1"/>
          </p:cNvPicPr>
          <p:nvPr userDrawn="1"/>
        </p:nvPicPr>
        <p:blipFill>
          <a:blip r:embed="rId19" cstate="hqprint">
            <a:extLst>
              <a:ext uri="{28A0092B-C50C-407E-A947-70E740481C1C}">
                <a14:useLocalDpi xmlns:a14="http://schemas.microsoft.com/office/drawing/2010/main" val="0"/>
              </a:ext>
            </a:extLst>
          </a:blip>
          <a:srcRect/>
          <a:stretch>
            <a:fillRect/>
          </a:stretch>
        </p:blipFill>
        <p:spPr bwMode="auto">
          <a:xfrm>
            <a:off x="99810" y="6490253"/>
            <a:ext cx="920233" cy="354290"/>
          </a:xfrm>
          <a:prstGeom prst="rect">
            <a:avLst/>
          </a:prstGeom>
          <a:noFill/>
          <a:extLst>
            <a:ext uri="{909E8E84-426E-40DD-AFC4-6F175D3DCCD1}">
              <a14:hiddenFill xmlns:a14="http://schemas.microsoft.com/office/drawing/2010/main">
                <a:solidFill>
                  <a:srgbClr val="FFFFFF"/>
                </a:solidFill>
              </a14:hiddenFill>
            </a:ext>
          </a:extLst>
        </p:spPr>
      </p:pic>
      <p:pic>
        <p:nvPicPr>
          <p:cNvPr id="9" name="logo.png" descr="logo.png"/>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219225" y="6490253"/>
            <a:ext cx="1883744" cy="349503"/>
          </a:xfrm>
          <a:prstGeom prst="rect">
            <a:avLst/>
          </a:prstGeom>
          <a:ln w="12700">
            <a:miter lim="400000"/>
          </a:ln>
        </p:spPr>
      </p:pic>
      <p:sp>
        <p:nvSpPr>
          <p:cNvPr id="8" name="TextBox 11"/>
          <p:cNvSpPr txBox="1">
            <a:spLocks noChangeArrowheads="1"/>
          </p:cNvSpPr>
          <p:nvPr userDrawn="1"/>
        </p:nvSpPr>
        <p:spPr bwMode="auto">
          <a:xfrm>
            <a:off x="1055586" y="6580365"/>
            <a:ext cx="769372" cy="169277"/>
          </a:xfrm>
          <a:prstGeom prst="rect">
            <a:avLst/>
          </a:prstGeom>
          <a:noFill/>
          <a:ln>
            <a:noFill/>
          </a:ln>
          <a:extLst/>
        </p:spPr>
        <p:txBody>
          <a:bodyPr wrap="square"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1100" b="1" i="1" dirty="0" smtClean="0">
                <a:solidFill>
                  <a:schemeClr val="bg1"/>
                </a:solidFill>
                <a:effectLst/>
                <a:latin typeface="+mj-lt"/>
                <a:cs typeface="Times New Roman" pitchFamily="18" charset="0"/>
              </a:rPr>
              <a:t>© </a:t>
            </a:r>
            <a:r>
              <a:rPr lang="en-US" sz="1100" b="1" i="0" dirty="0" smtClean="0">
                <a:solidFill>
                  <a:schemeClr val="bg1"/>
                </a:solidFill>
                <a:effectLst/>
                <a:latin typeface="+mj-lt"/>
                <a:cs typeface="Times New Roman" pitchFamily="18" charset="0"/>
              </a:rPr>
              <a:t>Wirz</a:t>
            </a:r>
          </a:p>
        </p:txBody>
      </p:sp>
    </p:spTree>
    <p:extLst>
      <p:ext uri="{BB962C8B-B14F-4D97-AF65-F5344CB8AC3E}">
        <p14:creationId xmlns:p14="http://schemas.microsoft.com/office/powerpoint/2010/main" val="2711058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ctr" rtl="0" eaLnBrk="0" fontAlgn="base" hangingPunct="0">
        <a:spcBef>
          <a:spcPct val="0"/>
        </a:spcBef>
        <a:spcAft>
          <a:spcPct val="0"/>
        </a:spcAft>
        <a:defRPr sz="3600" b="1">
          <a:solidFill>
            <a:srgbClr val="000066"/>
          </a:solidFill>
          <a:effectLst>
            <a:outerShdw blurRad="38100" dist="38100" dir="2700000" algn="tl">
              <a:srgbClr val="000000">
                <a:alpha val="43137"/>
              </a:srgbClr>
            </a:outerShdw>
          </a:effectLst>
          <a:latin typeface="Garamond" panose="02020404030301010803" pitchFamily="18" charset="0"/>
          <a:ea typeface="+mj-ea"/>
          <a:cs typeface="+mj-cs"/>
        </a:defRPr>
      </a:lvl1pPr>
      <a:lvl2pPr algn="ctr" rtl="0" eaLnBrk="0" fontAlgn="base" hangingPunct="0">
        <a:spcBef>
          <a:spcPct val="0"/>
        </a:spcBef>
        <a:spcAft>
          <a:spcPct val="0"/>
        </a:spcAft>
        <a:defRPr sz="3600">
          <a:solidFill>
            <a:srgbClr val="000066"/>
          </a:solidFill>
          <a:latin typeface="Candara" pitchFamily="34" charset="0"/>
        </a:defRPr>
      </a:lvl2pPr>
      <a:lvl3pPr algn="ctr" rtl="0" eaLnBrk="0" fontAlgn="base" hangingPunct="0">
        <a:spcBef>
          <a:spcPct val="0"/>
        </a:spcBef>
        <a:spcAft>
          <a:spcPct val="0"/>
        </a:spcAft>
        <a:defRPr sz="3600">
          <a:solidFill>
            <a:srgbClr val="000066"/>
          </a:solidFill>
          <a:latin typeface="Candara" pitchFamily="34" charset="0"/>
        </a:defRPr>
      </a:lvl3pPr>
      <a:lvl4pPr algn="ctr" rtl="0" eaLnBrk="0" fontAlgn="base" hangingPunct="0">
        <a:spcBef>
          <a:spcPct val="0"/>
        </a:spcBef>
        <a:spcAft>
          <a:spcPct val="0"/>
        </a:spcAft>
        <a:defRPr sz="3600">
          <a:solidFill>
            <a:srgbClr val="000066"/>
          </a:solidFill>
          <a:latin typeface="Candara" pitchFamily="34" charset="0"/>
        </a:defRPr>
      </a:lvl4pPr>
      <a:lvl5pPr algn="ctr" rtl="0" eaLnBrk="0" fontAlgn="base" hangingPunct="0">
        <a:spcBef>
          <a:spcPct val="0"/>
        </a:spcBef>
        <a:spcAft>
          <a:spcPct val="0"/>
        </a:spcAft>
        <a:defRPr sz="3600">
          <a:solidFill>
            <a:srgbClr val="000066"/>
          </a:solidFill>
          <a:latin typeface="Candara" pitchFamily="34" charset="0"/>
        </a:defRPr>
      </a:lvl5pPr>
      <a:lvl6pPr marL="457200" algn="ctr" rtl="0" eaLnBrk="1" fontAlgn="base" hangingPunct="1">
        <a:spcBef>
          <a:spcPct val="0"/>
        </a:spcBef>
        <a:spcAft>
          <a:spcPct val="0"/>
        </a:spcAft>
        <a:defRPr sz="4400" b="1">
          <a:solidFill>
            <a:schemeClr val="accent2"/>
          </a:solidFill>
          <a:latin typeface="Arial" charset="0"/>
        </a:defRPr>
      </a:lvl6pPr>
      <a:lvl7pPr marL="914400" algn="ctr" rtl="0" eaLnBrk="1" fontAlgn="base" hangingPunct="1">
        <a:spcBef>
          <a:spcPct val="0"/>
        </a:spcBef>
        <a:spcAft>
          <a:spcPct val="0"/>
        </a:spcAft>
        <a:defRPr sz="4400" b="1">
          <a:solidFill>
            <a:schemeClr val="accent2"/>
          </a:solidFill>
          <a:latin typeface="Arial" charset="0"/>
        </a:defRPr>
      </a:lvl7pPr>
      <a:lvl8pPr marL="1371600" algn="ctr" rtl="0" eaLnBrk="1" fontAlgn="base" hangingPunct="1">
        <a:spcBef>
          <a:spcPct val="0"/>
        </a:spcBef>
        <a:spcAft>
          <a:spcPct val="0"/>
        </a:spcAft>
        <a:defRPr sz="4400" b="1">
          <a:solidFill>
            <a:schemeClr val="accent2"/>
          </a:solidFill>
          <a:latin typeface="Arial" charset="0"/>
        </a:defRPr>
      </a:lvl8pPr>
      <a:lvl9pPr marL="1828800" algn="ctr" rtl="0" eaLnBrk="1" fontAlgn="base" hangingPunct="1">
        <a:spcBef>
          <a:spcPct val="0"/>
        </a:spcBef>
        <a:spcAft>
          <a:spcPct val="0"/>
        </a:spcAft>
        <a:defRPr sz="4400" b="1">
          <a:solidFill>
            <a:schemeClr val="accent2"/>
          </a:solidFill>
          <a:latin typeface="Arial" charset="0"/>
        </a:defRPr>
      </a:lvl9pPr>
    </p:titleStyle>
    <p:bodyStyle>
      <a:lvl1pPr marL="342900" indent="-342900" algn="l" rtl="0" eaLnBrk="0" fontAlgn="base" hangingPunct="0">
        <a:spcBef>
          <a:spcPct val="0"/>
        </a:spcBef>
        <a:spcAft>
          <a:spcPts val="600"/>
        </a:spcAft>
        <a:buClr>
          <a:srgbClr val="000066"/>
        </a:buClr>
        <a:buChar char="•"/>
        <a:defRPr sz="3200" b="1">
          <a:solidFill>
            <a:srgbClr val="000066"/>
          </a:solidFill>
          <a:latin typeface="Garamond" panose="02020404030301010803" pitchFamily="18" charset="0"/>
          <a:ea typeface="+mn-ea"/>
          <a:cs typeface="Times New Roman" panose="02020603050405020304" pitchFamily="18" charset="0"/>
        </a:defRPr>
      </a:lvl1pPr>
      <a:lvl2pPr marL="625475" indent="-285750" algn="l" rtl="0" eaLnBrk="0" fontAlgn="base" hangingPunct="0">
        <a:spcBef>
          <a:spcPct val="0"/>
        </a:spcBef>
        <a:spcAft>
          <a:spcPts val="600"/>
        </a:spcAft>
        <a:buClr>
          <a:schemeClr val="tx1"/>
        </a:buClr>
        <a:buSzPct val="60000"/>
        <a:buFont typeface="Wingdings" pitchFamily="2" charset="2"/>
        <a:buChar char="Ø"/>
        <a:defRPr sz="2800">
          <a:solidFill>
            <a:schemeClr val="tx1"/>
          </a:solidFill>
          <a:latin typeface="Garamond" panose="02020404030301010803" pitchFamily="18" charset="0"/>
          <a:cs typeface="Times New Roman" panose="02020603050405020304" pitchFamily="18" charset="0"/>
        </a:defRPr>
      </a:lvl2pPr>
      <a:lvl3pPr marL="857250" indent="-228600" algn="l" rtl="0" eaLnBrk="0" fontAlgn="base" hangingPunct="0">
        <a:spcBef>
          <a:spcPct val="0"/>
        </a:spcBef>
        <a:spcAft>
          <a:spcPts val="600"/>
        </a:spcAft>
        <a:buClr>
          <a:srgbClr val="536895"/>
        </a:buClr>
        <a:buSzPct val="80000"/>
        <a:buFont typeface="Arial" charset="0"/>
        <a:buChar char="−"/>
        <a:defRPr sz="2400">
          <a:solidFill>
            <a:srgbClr val="536895"/>
          </a:solidFill>
          <a:latin typeface="Garamond" panose="02020404030301010803" pitchFamily="18" charset="0"/>
          <a:cs typeface="Times New Roman" panose="02020603050405020304" pitchFamily="18" charset="0"/>
        </a:defRPr>
      </a:lvl3pPr>
      <a:lvl4pPr marL="1090613" indent="-228600" algn="l" rtl="0" eaLnBrk="0" fontAlgn="base" hangingPunct="0">
        <a:spcBef>
          <a:spcPct val="0"/>
        </a:spcBef>
        <a:spcAft>
          <a:spcPts val="600"/>
        </a:spcAft>
        <a:buClr>
          <a:srgbClr val="000066"/>
        </a:buClr>
        <a:buChar char="•"/>
        <a:defRPr sz="2000">
          <a:solidFill>
            <a:schemeClr val="tx1"/>
          </a:solidFill>
          <a:latin typeface="Garamond" panose="02020404030301010803" pitchFamily="18" charset="0"/>
          <a:cs typeface="Times New Roman" panose="02020603050405020304" pitchFamily="18" charset="0"/>
        </a:defRPr>
      </a:lvl4pPr>
      <a:lvl5pPr marL="1254125" indent="-228600" algn="l" rtl="0" eaLnBrk="0" fontAlgn="base" hangingPunct="0">
        <a:spcBef>
          <a:spcPct val="0"/>
        </a:spcBef>
        <a:spcAft>
          <a:spcPts val="600"/>
        </a:spcAft>
        <a:buClr>
          <a:srgbClr val="536895"/>
        </a:buClr>
        <a:buChar char="»"/>
        <a:defRPr sz="2000">
          <a:solidFill>
            <a:schemeClr val="tx1"/>
          </a:solidFill>
          <a:latin typeface="Garamond" panose="02020404030301010803" pitchFamily="18" charset="0"/>
          <a:cs typeface="Times New Roman" panose="02020603050405020304" pitchFamily="18"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irz@ucla.edu"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3.jpeg"/><Relationship Id="rId3" Type="http://schemas.microsoft.com/office/2007/relationships/hdphoto" Target="../media/hdphoto1.wdp"/><Relationship Id="rId7" Type="http://schemas.openxmlformats.org/officeDocument/2006/relationships/image" Target="../media/image34.jpeg"/><Relationship Id="rId12" Type="http://schemas.openxmlformats.org/officeDocument/2006/relationships/image" Target="../media/image37.png"/><Relationship Id="rId2" Type="http://schemas.openxmlformats.org/officeDocument/2006/relationships/image" Target="../media/image31.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1.png"/><Relationship Id="rId5" Type="http://schemas.openxmlformats.org/officeDocument/2006/relationships/image" Target="../media/image32.png"/><Relationship Id="rId15" Type="http://schemas.openxmlformats.org/officeDocument/2006/relationships/image" Target="../media/image25.png"/><Relationship Id="rId10" Type="http://schemas.openxmlformats.org/officeDocument/2006/relationships/image" Target="../media/image36.jpeg"/><Relationship Id="rId4" Type="http://schemas.openxmlformats.org/officeDocument/2006/relationships/chart" Target="../charts/chart2.xml"/><Relationship Id="rId9" Type="http://schemas.openxmlformats.org/officeDocument/2006/relationships/image" Target="../media/image29.jpeg"/><Relationship Id="rId1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3" Type="http://schemas.openxmlformats.org/officeDocument/2006/relationships/image" Target="../media/image54.JPG"/><Relationship Id="rId3" Type="http://schemas.openxmlformats.org/officeDocument/2006/relationships/image" Target="../media/image49.gif"/><Relationship Id="rId12"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52.png"/><Relationship Id="rId11" Type="http://schemas.openxmlformats.org/officeDocument/2006/relationships/image" Target="../media/image520.png"/><Relationship Id="rId5" Type="http://schemas.openxmlformats.org/officeDocument/2006/relationships/image" Target="../media/image5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63.png"/><Relationship Id="rId3" Type="http://schemas.openxmlformats.org/officeDocument/2006/relationships/image" Target="../media/image56.jpg"/><Relationship Id="rId21" Type="http://schemas.openxmlformats.org/officeDocument/2006/relationships/image" Target="../media/image19.svg"/><Relationship Id="rId34" Type="http://schemas.openxmlformats.org/officeDocument/2006/relationships/image" Target="../media/image71.jpeg"/><Relationship Id="rId12" Type="http://schemas.openxmlformats.org/officeDocument/2006/relationships/image" Target="../media/image60.png"/><Relationship Id="rId17" Type="http://schemas.openxmlformats.org/officeDocument/2006/relationships/image" Target="../media/image15.svg"/><Relationship Id="rId33" Type="http://schemas.openxmlformats.org/officeDocument/2006/relationships/image" Target="../media/image70.png"/><Relationship Id="rId2" Type="http://schemas.openxmlformats.org/officeDocument/2006/relationships/image" Target="../media/image55.jpg"/><Relationship Id="rId16" Type="http://schemas.openxmlformats.org/officeDocument/2006/relationships/image" Target="../media/image62.png"/><Relationship Id="rId29" Type="http://schemas.openxmlformats.org/officeDocument/2006/relationships/image" Target="../media/image66.jpeg"/><Relationship Id="rId1" Type="http://schemas.openxmlformats.org/officeDocument/2006/relationships/slideLayout" Target="../slideLayouts/slideLayout17.xml"/><Relationship Id="rId11" Type="http://schemas.openxmlformats.org/officeDocument/2006/relationships/image" Target="../media/image9.svg"/><Relationship Id="rId24" Type="http://schemas.openxmlformats.org/officeDocument/2006/relationships/image" Target="../media/image64.png"/><Relationship Id="rId32" Type="http://schemas.openxmlformats.org/officeDocument/2006/relationships/image" Target="../media/image69.png"/><Relationship Id="rId37" Type="http://schemas.openxmlformats.org/officeDocument/2006/relationships/image" Target="../media/image74.png"/><Relationship Id="rId5" Type="http://schemas.openxmlformats.org/officeDocument/2006/relationships/image" Target="../media/image58.pn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65.png"/><Relationship Id="rId36" Type="http://schemas.openxmlformats.org/officeDocument/2006/relationships/image" Target="../media/image73.JPG"/><Relationship Id="rId10" Type="http://schemas.openxmlformats.org/officeDocument/2006/relationships/image" Target="../media/image59.png"/><Relationship Id="rId31" Type="http://schemas.openxmlformats.org/officeDocument/2006/relationships/image" Target="../media/image68.jpeg"/><Relationship Id="rId4" Type="http://schemas.openxmlformats.org/officeDocument/2006/relationships/image" Target="../media/image57.jpg"/><Relationship Id="rId9" Type="http://schemas.openxmlformats.org/officeDocument/2006/relationships/image" Target="../media/image7.svg"/><Relationship Id="rId14" Type="http://schemas.openxmlformats.org/officeDocument/2006/relationships/image" Target="../media/image61.png"/><Relationship Id="rId27" Type="http://schemas.openxmlformats.org/officeDocument/2006/relationships/image" Target="../media/image25.svg"/><Relationship Id="rId30" Type="http://schemas.openxmlformats.org/officeDocument/2006/relationships/image" Target="../media/image67.png"/><Relationship Id="rId35" Type="http://schemas.openxmlformats.org/officeDocument/2006/relationships/image" Target="../media/image72.png"/></Relationships>
</file>

<file path=ppt/slides/_rels/slide1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gif"/><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85.jpeg"/><Relationship Id="rId3" Type="http://schemas.microsoft.com/office/2007/relationships/hdphoto" Target="../media/hdphoto2.wdp"/><Relationship Id="rId7" Type="http://schemas.openxmlformats.org/officeDocument/2006/relationships/image" Target="../media/image84.jpeg"/><Relationship Id="rId2" Type="http://schemas.openxmlformats.org/officeDocument/2006/relationships/image" Target="../media/image80.png"/><Relationship Id="rId1" Type="http://schemas.openxmlformats.org/officeDocument/2006/relationships/slideLayout" Target="../slideLayouts/slideLayout28.xml"/><Relationship Id="rId6" Type="http://schemas.openxmlformats.org/officeDocument/2006/relationships/image" Target="../media/image83.jpeg"/><Relationship Id="rId11" Type="http://schemas.microsoft.com/office/2007/relationships/hdphoto" Target="../media/hdphoto3.wdp"/><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hyperlink" Target="http://www.element16.com/" TargetMode="External"/><Relationship Id="rId7" Type="http://schemas.openxmlformats.org/officeDocument/2006/relationships/image" Target="../media/image6.png"/><Relationship Id="rId2" Type="http://schemas.openxmlformats.org/officeDocument/2006/relationships/hyperlink" Target="http://www.uclaenergyinnovation.com/" TargetMode="External"/><Relationship Id="rId1" Type="http://schemas.openxmlformats.org/officeDocument/2006/relationships/slideLayout" Target="../slideLayouts/slideLayout18.xml"/><Relationship Id="rId6" Type="http://schemas.openxmlformats.org/officeDocument/2006/relationships/image" Target="../media/image88.jpeg"/><Relationship Id="rId5" Type="http://schemas.openxmlformats.org/officeDocument/2006/relationships/image" Target="../media/image4.png"/><Relationship Id="rId4" Type="http://schemas.openxmlformats.org/officeDocument/2006/relationships/hyperlink" Target="mailto:wirz@ucla.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19263"/>
          <a:stretch/>
        </p:blipFill>
        <p:spPr>
          <a:xfrm>
            <a:off x="-111093" y="-143778"/>
            <a:ext cx="12443461" cy="7146157"/>
          </a:xfrm>
          <a:prstGeom prst="rect">
            <a:avLst/>
          </a:prstGeom>
          <a:ln>
            <a:noFill/>
          </a:ln>
          <a:effectLst>
            <a:softEdge rad="101600"/>
          </a:effectLst>
        </p:spPr>
      </p:pic>
      <p:sp>
        <p:nvSpPr>
          <p:cNvPr id="2" name="Title 1"/>
          <p:cNvSpPr>
            <a:spLocks noGrp="1"/>
          </p:cNvSpPr>
          <p:nvPr>
            <p:ph type="ctrTitle"/>
          </p:nvPr>
        </p:nvSpPr>
        <p:spPr>
          <a:xfrm>
            <a:off x="2081463" y="360947"/>
            <a:ext cx="8029074" cy="2170794"/>
          </a:xfrm>
          <a:solidFill>
            <a:srgbClr val="DDDDDD">
              <a:alpha val="27059"/>
            </a:srgbClr>
          </a:solidFill>
        </p:spPr>
        <p:txBody>
          <a:bodyPr>
            <a:noAutofit/>
          </a:bodyPr>
          <a:lstStyle/>
          <a:p>
            <a:r>
              <a:rPr lang="en-US" b="1" dirty="0" smtClean="0">
                <a:solidFill>
                  <a:srgbClr val="C00000"/>
                </a:solidFill>
              </a:rPr>
              <a:t>Molten Sulfur</a:t>
            </a:r>
            <a:r>
              <a:rPr lang="en-US" dirty="0" smtClean="0"/>
              <a:t/>
            </a:r>
            <a:br>
              <a:rPr lang="en-US" dirty="0" smtClean="0"/>
            </a:br>
            <a:r>
              <a:rPr lang="en-US" sz="2400" dirty="0" smtClean="0"/>
              <a:t>&amp; Why The World Needs </a:t>
            </a:r>
            <a:r>
              <a:rPr lang="en-US" dirty="0" smtClean="0"/>
              <a:t/>
            </a:r>
            <a:br>
              <a:rPr lang="en-US" dirty="0" smtClean="0"/>
            </a:br>
            <a:r>
              <a:rPr lang="en-US" b="1" dirty="0" smtClean="0">
                <a:solidFill>
                  <a:srgbClr val="C00000"/>
                </a:solidFill>
              </a:rPr>
              <a:t>Thermal Energy Storage </a:t>
            </a:r>
            <a:endParaRPr lang="en-US" b="1" dirty="0">
              <a:solidFill>
                <a:srgbClr val="C00000"/>
              </a:solidFill>
            </a:endParaRPr>
          </a:p>
        </p:txBody>
      </p:sp>
      <p:sp>
        <p:nvSpPr>
          <p:cNvPr id="3" name="Subtitle 2"/>
          <p:cNvSpPr>
            <a:spLocks noGrp="1"/>
          </p:cNvSpPr>
          <p:nvPr>
            <p:ph type="subTitle" idx="1"/>
          </p:nvPr>
        </p:nvSpPr>
        <p:spPr>
          <a:xfrm>
            <a:off x="1524000" y="2723408"/>
            <a:ext cx="9144000" cy="1188082"/>
          </a:xfrm>
        </p:spPr>
        <p:txBody>
          <a:bodyPr>
            <a:normAutofit/>
          </a:bodyPr>
          <a:lstStyle/>
          <a:p>
            <a:r>
              <a:rPr lang="en-US" sz="2800" b="1" dirty="0"/>
              <a:t>Richard E. </a:t>
            </a:r>
            <a:r>
              <a:rPr lang="en-US" sz="2800" b="1" dirty="0" smtClean="0"/>
              <a:t>Wirz, Ph.D.</a:t>
            </a:r>
          </a:p>
          <a:p>
            <a:r>
              <a:rPr lang="en-US" sz="1600" dirty="0" smtClean="0">
                <a:hlinkClick r:id="rId3"/>
              </a:rPr>
              <a:t>wirz@ucla.edu</a:t>
            </a:r>
            <a:r>
              <a:rPr lang="en-US" sz="1600" dirty="0" smtClean="0"/>
              <a:t> </a:t>
            </a:r>
          </a:p>
          <a:p>
            <a:endParaRPr lang="en-US" sz="1400" dirty="0" smtClean="0"/>
          </a:p>
        </p:txBody>
      </p:sp>
      <p:grpSp>
        <p:nvGrpSpPr>
          <p:cNvPr id="4" name="Group 3"/>
          <p:cNvGrpSpPr/>
          <p:nvPr/>
        </p:nvGrpSpPr>
        <p:grpSpPr>
          <a:xfrm>
            <a:off x="216487" y="5366675"/>
            <a:ext cx="3081424" cy="1178449"/>
            <a:chOff x="2942270" y="5434954"/>
            <a:chExt cx="3081424" cy="1178449"/>
          </a:xfrm>
        </p:grpSpPr>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2270" y="5434954"/>
              <a:ext cx="3081424" cy="117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8052" t="14779" r="7583" b="14744"/>
            <a:stretch>
              <a:fillRect/>
            </a:stretch>
          </p:blipFill>
          <p:spPr>
            <a:xfrm>
              <a:off x="3640764" y="5496777"/>
              <a:ext cx="722438" cy="279124"/>
            </a:xfrm>
            <a:prstGeom prst="rect">
              <a:avLst/>
            </a:prstGeom>
            <a:effectLst>
              <a:outerShdw blurRad="50800" dist="38100" dir="2700000" algn="tl" rotWithShape="0">
                <a:prstClr val="black">
                  <a:alpha val="40000"/>
                </a:prstClr>
              </a:outerShdw>
            </a:effectLst>
          </p:spPr>
        </p:pic>
      </p:grpSp>
      <p:pic>
        <p:nvPicPr>
          <p:cNvPr id="8" name="Picture 7"/>
          <p:cNvPicPr>
            <a:picLocks noChangeAspect="1"/>
          </p:cNvPicPr>
          <p:nvPr/>
        </p:nvPicPr>
        <p:blipFill>
          <a:blip r:embed="rId6"/>
          <a:stretch>
            <a:fillRect/>
          </a:stretch>
        </p:blipFill>
        <p:spPr>
          <a:xfrm>
            <a:off x="8769682" y="5428498"/>
            <a:ext cx="3350594" cy="878629"/>
          </a:xfrm>
          <a:prstGeom prst="rect">
            <a:avLst/>
          </a:prstGeom>
        </p:spPr>
      </p:pic>
      <p:sp>
        <p:nvSpPr>
          <p:cNvPr id="7" name="TextBox 6"/>
          <p:cNvSpPr txBox="1"/>
          <p:nvPr/>
        </p:nvSpPr>
        <p:spPr>
          <a:xfrm>
            <a:off x="4240513" y="5184952"/>
            <a:ext cx="4099852" cy="1569660"/>
          </a:xfrm>
          <a:prstGeom prst="rect">
            <a:avLst/>
          </a:prstGeom>
          <a:noFill/>
        </p:spPr>
        <p:txBody>
          <a:bodyPr wrap="square" rtlCol="0">
            <a:spAutoFit/>
          </a:bodyPr>
          <a:lstStyle/>
          <a:p>
            <a:pPr algn="ctr"/>
            <a:r>
              <a:rPr lang="fr-FR" sz="2400" b="1" dirty="0" err="1"/>
              <a:t>Energy</a:t>
            </a:r>
            <a:r>
              <a:rPr lang="fr-FR" sz="2400" b="1" dirty="0"/>
              <a:t> Storage Technologies &amp; Applications </a:t>
            </a:r>
            <a:r>
              <a:rPr lang="fr-FR" sz="2400" b="1" dirty="0" err="1" smtClean="0"/>
              <a:t>Conference</a:t>
            </a:r>
            <a:endParaRPr lang="fr-FR" sz="2400" b="1" dirty="0" smtClean="0"/>
          </a:p>
          <a:p>
            <a:pPr algn="ctr"/>
            <a:r>
              <a:rPr lang="fr-FR" sz="2400" b="1" dirty="0" smtClean="0"/>
              <a:t>UC, Riverside</a:t>
            </a:r>
          </a:p>
          <a:p>
            <a:pPr algn="ctr"/>
            <a:r>
              <a:rPr lang="fr-FR" sz="2400" dirty="0" smtClean="0"/>
              <a:t>April 12, 2019</a:t>
            </a:r>
            <a:endParaRPr lang="fr-FR" sz="2400" dirty="0"/>
          </a:p>
        </p:txBody>
      </p:sp>
      <p:sp>
        <p:nvSpPr>
          <p:cNvPr id="10" name="Rectangle 9"/>
          <p:cNvSpPr/>
          <p:nvPr/>
        </p:nvSpPr>
        <p:spPr>
          <a:xfrm>
            <a:off x="216487" y="4347512"/>
            <a:ext cx="3708478" cy="923330"/>
          </a:xfrm>
          <a:prstGeom prst="rect">
            <a:avLst/>
          </a:prstGeom>
        </p:spPr>
        <p:txBody>
          <a:bodyPr wrap="square">
            <a:spAutoFit/>
          </a:bodyPr>
          <a:lstStyle/>
          <a:p>
            <a:r>
              <a:rPr lang="en-US" dirty="0">
                <a:solidFill>
                  <a:schemeClr val="accent1">
                    <a:lumMod val="50000"/>
                  </a:schemeClr>
                </a:solidFill>
              </a:rPr>
              <a:t>Director, Energy Innovation Lab</a:t>
            </a:r>
          </a:p>
          <a:p>
            <a:r>
              <a:rPr lang="en-US" dirty="0">
                <a:solidFill>
                  <a:schemeClr val="accent1">
                    <a:lumMod val="50000"/>
                  </a:schemeClr>
                </a:solidFill>
              </a:rPr>
              <a:t>UCLA, Mechanical &amp; Aerospace Engineering</a:t>
            </a:r>
          </a:p>
        </p:txBody>
      </p:sp>
      <p:sp>
        <p:nvSpPr>
          <p:cNvPr id="11" name="Rectangle 10"/>
          <p:cNvSpPr/>
          <p:nvPr/>
        </p:nvSpPr>
        <p:spPr>
          <a:xfrm>
            <a:off x="9144000" y="4298172"/>
            <a:ext cx="3048000" cy="646331"/>
          </a:xfrm>
          <a:prstGeom prst="rect">
            <a:avLst/>
          </a:prstGeom>
        </p:spPr>
        <p:txBody>
          <a:bodyPr wrap="square">
            <a:spAutoFit/>
          </a:bodyPr>
          <a:lstStyle/>
          <a:p>
            <a:r>
              <a:rPr lang="en-US" dirty="0">
                <a:solidFill>
                  <a:schemeClr val="accent6">
                    <a:lumMod val="50000"/>
                  </a:schemeClr>
                </a:solidFill>
              </a:rPr>
              <a:t>Chief Scientist / Co-Founder</a:t>
            </a:r>
          </a:p>
          <a:p>
            <a:r>
              <a:rPr lang="en-US" dirty="0">
                <a:solidFill>
                  <a:schemeClr val="accent6">
                    <a:lumMod val="50000"/>
                  </a:schemeClr>
                </a:solidFill>
              </a:rPr>
              <a:t>Element 16 Technologies, Inc.</a:t>
            </a:r>
          </a:p>
        </p:txBody>
      </p:sp>
    </p:spTree>
    <p:extLst>
      <p:ext uri="{BB962C8B-B14F-4D97-AF65-F5344CB8AC3E}">
        <p14:creationId xmlns:p14="http://schemas.microsoft.com/office/powerpoint/2010/main" val="776920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389" y="108829"/>
            <a:ext cx="8229600" cy="558800"/>
          </a:xfrm>
        </p:spPr>
        <p:txBody>
          <a:bodyPr>
            <a:normAutofit fontScale="90000"/>
          </a:bodyPr>
          <a:lstStyle/>
          <a:p>
            <a:r>
              <a:rPr lang="en-US" dirty="0" smtClean="0"/>
              <a:t>SOLAR: Demand vs. Resources</a:t>
            </a:r>
            <a:endParaRPr lang="en-US" dirty="0"/>
          </a:p>
        </p:txBody>
      </p:sp>
      <p:sp>
        <p:nvSpPr>
          <p:cNvPr id="10" name="Content Placeholder 1"/>
          <p:cNvSpPr>
            <a:spLocks noGrp="1"/>
          </p:cNvSpPr>
          <p:nvPr>
            <p:ph idx="1"/>
          </p:nvPr>
        </p:nvSpPr>
        <p:spPr>
          <a:xfrm>
            <a:off x="562138" y="988061"/>
            <a:ext cx="4854883" cy="5151842"/>
          </a:xfrm>
        </p:spPr>
        <p:txBody>
          <a:bodyPr>
            <a:normAutofit/>
          </a:bodyPr>
          <a:lstStyle/>
          <a:p>
            <a:r>
              <a:rPr lang="en-US" dirty="0"/>
              <a:t>Required Solar</a:t>
            </a:r>
          </a:p>
          <a:p>
            <a:pPr lvl="1"/>
            <a:r>
              <a:rPr lang="en-US" sz="2200" dirty="0"/>
              <a:t>293 TWh/yr </a:t>
            </a:r>
          </a:p>
          <a:p>
            <a:pPr lvl="1"/>
            <a:r>
              <a:rPr lang="en-US" sz="2200" dirty="0" smtClean="0"/>
              <a:t>Maximum </a:t>
            </a:r>
            <a:r>
              <a:rPr lang="en-US" sz="2200" dirty="0"/>
              <a:t>rooftop </a:t>
            </a:r>
            <a:r>
              <a:rPr lang="en-US" sz="2200" dirty="0" smtClean="0"/>
              <a:t>PV</a:t>
            </a:r>
            <a:r>
              <a:rPr lang="en-US" sz="2200" baseline="30000" dirty="0" smtClean="0"/>
              <a:t>1</a:t>
            </a:r>
            <a:r>
              <a:rPr lang="en-US" sz="2200" dirty="0" smtClean="0"/>
              <a:t>: </a:t>
            </a:r>
            <a:r>
              <a:rPr lang="en-US" sz="1900" dirty="0" smtClean="0"/>
              <a:t>34 </a:t>
            </a:r>
            <a:r>
              <a:rPr lang="en-US" sz="1900" dirty="0"/>
              <a:t>TWh/yr</a:t>
            </a:r>
          </a:p>
          <a:p>
            <a:endParaRPr lang="en-US" sz="2400" dirty="0"/>
          </a:p>
          <a:p>
            <a:endParaRPr lang="en-US" sz="3000" dirty="0" smtClean="0"/>
          </a:p>
          <a:p>
            <a:r>
              <a:rPr lang="en-US" sz="3000" dirty="0" smtClean="0"/>
              <a:t>LA </a:t>
            </a:r>
            <a:r>
              <a:rPr lang="en-US" sz="3000" dirty="0"/>
              <a:t>Region</a:t>
            </a:r>
          </a:p>
          <a:p>
            <a:pPr lvl="1"/>
            <a:r>
              <a:rPr lang="en-US" sz="2200" dirty="0"/>
              <a:t>Ideally suited for Concentrated Solar Power (CSP)</a:t>
            </a:r>
          </a:p>
          <a:p>
            <a:pPr lvl="1"/>
            <a:r>
              <a:rPr lang="en-US" sz="2200" dirty="0"/>
              <a:t>2% of region compatible for CSP and 5% for PV</a:t>
            </a:r>
          </a:p>
          <a:p>
            <a:pPr lvl="2"/>
            <a:r>
              <a:rPr lang="en-US" sz="1700" dirty="0"/>
              <a:t>avoids ecological sensitive, federally protected habitats, vegetation, roads, people, etc.</a:t>
            </a:r>
            <a:r>
              <a:rPr lang="en-US" sz="1700" baseline="30000" dirty="0"/>
              <a:t>2</a:t>
            </a:r>
          </a:p>
          <a:p>
            <a:pPr lvl="2"/>
            <a:endParaRPr lang="en-US" sz="2200" dirty="0"/>
          </a:p>
          <a:p>
            <a:endParaRPr lang="en-US" dirty="0"/>
          </a:p>
          <a:p>
            <a:endParaRPr lang="en-US" dirty="0"/>
          </a:p>
          <a:p>
            <a:endParaRPr lang="en-US" dirty="0"/>
          </a:p>
        </p:txBody>
      </p:sp>
      <p:sp>
        <p:nvSpPr>
          <p:cNvPr id="26" name="Rectangle 25"/>
          <p:cNvSpPr/>
          <p:nvPr/>
        </p:nvSpPr>
        <p:spPr>
          <a:xfrm>
            <a:off x="312231" y="6116890"/>
            <a:ext cx="5104789" cy="415498"/>
          </a:xfrm>
          <a:prstGeom prst="rect">
            <a:avLst/>
          </a:prstGeom>
        </p:spPr>
        <p:txBody>
          <a:bodyPr wrap="square">
            <a:spAutoFit/>
          </a:bodyPr>
          <a:lstStyle/>
          <a:p>
            <a:r>
              <a:rPr lang="en-US" sz="1050" baseline="30000" dirty="0">
                <a:latin typeface="Times New Roman" panose="02020603050405020304" pitchFamily="18" charset="0"/>
                <a:cs typeface="Times New Roman" panose="02020603050405020304" pitchFamily="18" charset="0"/>
              </a:rPr>
              <a:t>1</a:t>
            </a:r>
            <a:r>
              <a:rPr lang="en-US" sz="1050" dirty="0">
                <a:latin typeface="Times New Roman" panose="02020603050405020304" pitchFamily="18" charset="0"/>
                <a:cs typeface="Times New Roman" panose="02020603050405020304" pitchFamily="18" charset="0"/>
              </a:rPr>
              <a:t>LA Solar Atlas, Luskin School of Innovation</a:t>
            </a:r>
            <a:endParaRPr lang="en-US" sz="1050" baseline="30000" dirty="0">
              <a:latin typeface="Times New Roman" panose="02020603050405020304" pitchFamily="18" charset="0"/>
              <a:cs typeface="Times New Roman" panose="02020603050405020304" pitchFamily="18" charset="0"/>
            </a:endParaRPr>
          </a:p>
          <a:p>
            <a:r>
              <a:rPr lang="en-US" sz="1050" baseline="30000" dirty="0">
                <a:latin typeface="Times New Roman" panose="02020603050405020304" pitchFamily="18" charset="0"/>
                <a:cs typeface="Times New Roman" panose="02020603050405020304" pitchFamily="18" charset="0"/>
              </a:rPr>
              <a:t>2</a:t>
            </a:r>
            <a:r>
              <a:rPr lang="en-US" sz="1050" dirty="0">
                <a:latin typeface="Times New Roman" panose="02020603050405020304" pitchFamily="18" charset="0"/>
                <a:cs typeface="Times New Roman" panose="02020603050405020304" pitchFamily="18" charset="0"/>
              </a:rPr>
              <a:t>Hernandez et al., Efficient use of land to meet sustainable energy needs, </a:t>
            </a:r>
            <a:r>
              <a:rPr lang="en-US" sz="1050" i="1" dirty="0">
                <a:latin typeface="Times New Roman" panose="02020603050405020304" pitchFamily="18" charset="0"/>
                <a:cs typeface="Times New Roman" panose="02020603050405020304" pitchFamily="18" charset="0"/>
              </a:rPr>
              <a:t>Nature</a:t>
            </a:r>
            <a:r>
              <a:rPr lang="en-US" sz="1050" dirty="0">
                <a:latin typeface="Times New Roman" panose="02020603050405020304" pitchFamily="18" charset="0"/>
                <a:cs typeface="Times New Roman" panose="02020603050405020304" pitchFamily="18" charset="0"/>
              </a:rPr>
              <a:t>, 2015.</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7543" y="378866"/>
            <a:ext cx="1293292" cy="1395822"/>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4808" y="752624"/>
            <a:ext cx="1293292" cy="1395822"/>
          </a:xfrm>
          <a:prstGeom prst="rect">
            <a:avLst/>
          </a:prstGeom>
        </p:spPr>
      </p:pic>
      <p:sp>
        <p:nvSpPr>
          <p:cNvPr id="36" name="Rectangle 35"/>
          <p:cNvSpPr/>
          <p:nvPr/>
        </p:nvSpPr>
        <p:spPr>
          <a:xfrm>
            <a:off x="6093449" y="828296"/>
            <a:ext cx="1469539" cy="147732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en-US" b="1" u="sng" dirty="0">
                <a:solidFill>
                  <a:srgbClr val="FF0000"/>
                </a:solidFill>
                <a:latin typeface="+mj-lt"/>
              </a:rPr>
              <a:t>PV rooftop: only supplies ~12% of required energy!</a:t>
            </a: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2073" y="1139329"/>
            <a:ext cx="1293292" cy="1395822"/>
          </a:xfrm>
          <a:prstGeom prst="rect">
            <a:avLst/>
          </a:prstGeom>
        </p:spPr>
      </p:pic>
      <p:grpSp>
        <p:nvGrpSpPr>
          <p:cNvPr id="9" name="Group 8"/>
          <p:cNvGrpSpPr/>
          <p:nvPr/>
        </p:nvGrpSpPr>
        <p:grpSpPr>
          <a:xfrm>
            <a:off x="6884560" y="2966014"/>
            <a:ext cx="4915603" cy="3364094"/>
            <a:chOff x="6697958" y="3406320"/>
            <a:chExt cx="3839530" cy="2627661"/>
          </a:xfrm>
        </p:grpSpPr>
        <p:grpSp>
          <p:nvGrpSpPr>
            <p:cNvPr id="21" name="Group 20"/>
            <p:cNvGrpSpPr/>
            <p:nvPr/>
          </p:nvGrpSpPr>
          <p:grpSpPr>
            <a:xfrm>
              <a:off x="6697958" y="3406320"/>
              <a:ext cx="2642092" cy="2627661"/>
              <a:chOff x="5827525" y="4404327"/>
              <a:chExt cx="2190003" cy="2199111"/>
            </a:xfrm>
          </p:grpSpPr>
          <p:pic>
            <p:nvPicPr>
              <p:cNvPr id="16" name="Picture 15"/>
              <p:cNvPicPr>
                <a:picLocks noChangeAspect="1"/>
              </p:cNvPicPr>
              <p:nvPr/>
            </p:nvPicPr>
            <p:blipFill>
              <a:blip r:embed="rId4"/>
              <a:stretch>
                <a:fillRect/>
              </a:stretch>
            </p:blipFill>
            <p:spPr>
              <a:xfrm>
                <a:off x="5846137" y="4404327"/>
                <a:ext cx="2171391" cy="2199111"/>
              </a:xfrm>
              <a:prstGeom prst="rect">
                <a:avLst/>
              </a:prstGeom>
            </p:spPr>
          </p:pic>
          <p:sp>
            <p:nvSpPr>
              <p:cNvPr id="20" name="Rectangle 19"/>
              <p:cNvSpPr/>
              <p:nvPr/>
            </p:nvSpPr>
            <p:spPr>
              <a:xfrm>
                <a:off x="5827525" y="4470400"/>
                <a:ext cx="237386" cy="18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9221364" y="3711517"/>
              <a:ext cx="1316124" cy="554162"/>
              <a:chOff x="7501565" y="5208509"/>
              <a:chExt cx="1568345" cy="666750"/>
            </a:xfrm>
          </p:grpSpPr>
          <p:pic>
            <p:nvPicPr>
              <p:cNvPr id="22" name="Picture 21"/>
              <p:cNvPicPr>
                <a:picLocks noChangeAspect="1"/>
              </p:cNvPicPr>
              <p:nvPr/>
            </p:nvPicPr>
            <p:blipFill rotWithShape="1">
              <a:blip r:embed="rId5"/>
              <a:srcRect l="49734"/>
              <a:stretch/>
            </p:blipFill>
            <p:spPr>
              <a:xfrm>
                <a:off x="7853796" y="5208509"/>
                <a:ext cx="1216114" cy="666750"/>
              </a:xfrm>
              <a:prstGeom prst="rect">
                <a:avLst/>
              </a:prstGeom>
            </p:spPr>
          </p:pic>
          <p:pic>
            <p:nvPicPr>
              <p:cNvPr id="23" name="Picture 22"/>
              <p:cNvPicPr>
                <a:picLocks noChangeAspect="1"/>
              </p:cNvPicPr>
              <p:nvPr/>
            </p:nvPicPr>
            <p:blipFill rotWithShape="1">
              <a:blip r:embed="rId5"/>
              <a:srcRect r="89856"/>
              <a:stretch/>
            </p:blipFill>
            <p:spPr>
              <a:xfrm>
                <a:off x="7501565" y="5208509"/>
                <a:ext cx="245435" cy="666750"/>
              </a:xfrm>
              <a:prstGeom prst="rect">
                <a:avLst/>
              </a:prstGeom>
            </p:spPr>
          </p:pic>
        </p:grpSp>
        <p:sp>
          <p:nvSpPr>
            <p:cNvPr id="25" name="Oval 24"/>
            <p:cNvSpPr/>
            <p:nvPr/>
          </p:nvSpPr>
          <p:spPr>
            <a:xfrm>
              <a:off x="8453516" y="4997438"/>
              <a:ext cx="330949" cy="455247"/>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9943" y="531266"/>
            <a:ext cx="1293292" cy="1395822"/>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7208" y="905024"/>
            <a:ext cx="1293292" cy="1395822"/>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473" y="1291729"/>
            <a:ext cx="1293292" cy="1395822"/>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2343" y="683666"/>
            <a:ext cx="1293292" cy="1395822"/>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9608" y="1057424"/>
            <a:ext cx="1293292" cy="1395822"/>
          </a:xfrm>
          <a:prstGeom prst="rect">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6873" y="1444129"/>
            <a:ext cx="1293292" cy="1395822"/>
          </a:xfrm>
          <a:prstGeom prst="rect">
            <a:avLst/>
          </a:prstGeom>
        </p:spPr>
      </p:pic>
      <p:cxnSp>
        <p:nvCxnSpPr>
          <p:cNvPr id="12" name="Straight Connector 11"/>
          <p:cNvCxnSpPr/>
          <p:nvPr/>
        </p:nvCxnSpPr>
        <p:spPr>
          <a:xfrm>
            <a:off x="216568" y="3067089"/>
            <a:ext cx="1183907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32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8" end="8"/>
                                            </p:txEl>
                                          </p:spTgt>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636165666"/>
              </p:ext>
            </p:extLst>
          </p:nvPr>
        </p:nvGraphicFramePr>
        <p:xfrm>
          <a:off x="1069697" y="1389278"/>
          <a:ext cx="5202503" cy="3889341"/>
        </p:xfrm>
        <a:graphic>
          <a:graphicData uri="http://schemas.openxmlformats.org/drawingml/2006/table">
            <a:tbl>
              <a:tblPr firstRow="1" bandRow="1">
                <a:tableStyleId>{5C22544A-7EE6-4342-B048-85BDC9FD1C3A}</a:tableStyleId>
              </a:tblPr>
              <a:tblGrid>
                <a:gridCol w="2501459">
                  <a:extLst>
                    <a:ext uri="{9D8B030D-6E8A-4147-A177-3AD203B41FA5}">
                      <a16:colId xmlns:a16="http://schemas.microsoft.com/office/drawing/2014/main" val="20000"/>
                    </a:ext>
                  </a:extLst>
                </a:gridCol>
                <a:gridCol w="1354844">
                  <a:extLst>
                    <a:ext uri="{9D8B030D-6E8A-4147-A177-3AD203B41FA5}">
                      <a16:colId xmlns:a16="http://schemas.microsoft.com/office/drawing/2014/main" val="20001"/>
                    </a:ext>
                  </a:extLst>
                </a:gridCol>
                <a:gridCol w="1346200">
                  <a:extLst>
                    <a:ext uri="{9D8B030D-6E8A-4147-A177-3AD203B41FA5}">
                      <a16:colId xmlns:a16="http://schemas.microsoft.com/office/drawing/2014/main" val="20002"/>
                    </a:ext>
                  </a:extLst>
                </a:gridCol>
              </a:tblGrid>
              <a:tr h="595789">
                <a:tc>
                  <a:txBody>
                    <a:bodyPr/>
                    <a:lstStyle/>
                    <a:p>
                      <a:pPr algn="ctr"/>
                      <a:r>
                        <a:rPr lang="en-US" sz="1700" u="sng" dirty="0" smtClean="0">
                          <a:solidFill>
                            <a:schemeClr val="tx1"/>
                          </a:solidFill>
                          <a:latin typeface="Garamond" panose="02020404030301010803" pitchFamily="18" charset="0"/>
                        </a:rPr>
                        <a:t>Lowest cost scenario</a:t>
                      </a:r>
                      <a:endParaRPr lang="en-US" sz="1700" u="sng"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Low Demand</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High Demand</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579">
                <a:tc>
                  <a:txBody>
                    <a:bodyPr/>
                    <a:lstStyle/>
                    <a:p>
                      <a:pPr algn="ctr"/>
                      <a:r>
                        <a:rPr lang="en-US" sz="1700" dirty="0" smtClean="0">
                          <a:solidFill>
                            <a:schemeClr val="tx1"/>
                          </a:solidFill>
                          <a:latin typeface="Garamond" panose="02020404030301010803" pitchFamily="18" charset="0"/>
                        </a:rPr>
                        <a:t>Required Solar</a:t>
                      </a:r>
                      <a:r>
                        <a:rPr lang="en-US" sz="1700" baseline="0" dirty="0" smtClean="0">
                          <a:solidFill>
                            <a:schemeClr val="tx1"/>
                          </a:solidFill>
                          <a:latin typeface="Garamond" panose="02020404030301010803" pitchFamily="18" charset="0"/>
                        </a:rPr>
                        <a:t> </a:t>
                      </a:r>
                      <a:r>
                        <a:rPr lang="en-US" sz="1700" dirty="0" smtClean="0">
                          <a:solidFill>
                            <a:schemeClr val="tx1"/>
                          </a:solidFill>
                          <a:latin typeface="Garamond" panose="02020404030301010803" pitchFamily="18" charset="0"/>
                        </a:rPr>
                        <a:t>(</a:t>
                      </a:r>
                      <a:r>
                        <a:rPr lang="en-US" sz="1700" dirty="0" err="1" smtClean="0">
                          <a:solidFill>
                            <a:schemeClr val="tx1"/>
                          </a:solidFill>
                          <a:latin typeface="Garamond" panose="02020404030301010803" pitchFamily="18" charset="0"/>
                        </a:rPr>
                        <a:t>TWh</a:t>
                      </a:r>
                      <a:r>
                        <a:rPr lang="en-US" sz="1700" dirty="0" smtClean="0">
                          <a:solidFill>
                            <a:schemeClr val="tx1"/>
                          </a:solidFill>
                          <a:latin typeface="Garamond" panose="02020404030301010803"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293</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327</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0821">
                <a:tc>
                  <a:txBody>
                    <a:bodyPr/>
                    <a:lstStyle/>
                    <a:p>
                      <a:pPr algn="ctr"/>
                      <a:r>
                        <a:rPr lang="en-US" sz="1700" dirty="0" smtClean="0">
                          <a:solidFill>
                            <a:schemeClr val="tx1"/>
                          </a:solidFill>
                          <a:latin typeface="Garamond" panose="02020404030301010803" pitchFamily="18" charset="0"/>
                        </a:rPr>
                        <a:t>LA County </a:t>
                      </a:r>
                      <a:r>
                        <a:rPr lang="en-US" sz="1700" b="1" dirty="0" smtClean="0">
                          <a:solidFill>
                            <a:schemeClr val="tx1"/>
                          </a:solidFill>
                          <a:latin typeface="Garamond" panose="02020404030301010803" pitchFamily="18" charset="0"/>
                        </a:rPr>
                        <a:t>PV</a:t>
                      </a:r>
                      <a:r>
                        <a:rPr lang="en-US" sz="1700" b="1" baseline="0" dirty="0" smtClean="0">
                          <a:solidFill>
                            <a:schemeClr val="tx1"/>
                          </a:solidFill>
                          <a:latin typeface="Garamond" panose="02020404030301010803" pitchFamily="18" charset="0"/>
                        </a:rPr>
                        <a:t> </a:t>
                      </a:r>
                      <a:r>
                        <a:rPr lang="en-US" sz="1700" dirty="0" smtClean="0">
                          <a:solidFill>
                            <a:schemeClr val="tx1"/>
                          </a:solidFill>
                          <a:latin typeface="Garamond" panose="02020404030301010803" pitchFamily="18" charset="0"/>
                        </a:rPr>
                        <a:t>(</a:t>
                      </a:r>
                      <a:r>
                        <a:rPr lang="en-US" sz="1700" dirty="0" err="1" smtClean="0">
                          <a:solidFill>
                            <a:schemeClr val="tx1"/>
                          </a:solidFill>
                          <a:latin typeface="Garamond" panose="02020404030301010803" pitchFamily="18" charset="0"/>
                        </a:rPr>
                        <a:t>TWh</a:t>
                      </a:r>
                      <a:r>
                        <a:rPr lang="en-US" sz="1700" dirty="0" smtClean="0">
                          <a:solidFill>
                            <a:schemeClr val="tx1"/>
                          </a:solidFill>
                          <a:latin typeface="Garamond" panose="02020404030301010803"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34 (12%)</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34</a:t>
                      </a:r>
                      <a:r>
                        <a:rPr lang="en-US" sz="1700" baseline="0" dirty="0" smtClean="0">
                          <a:solidFill>
                            <a:schemeClr val="tx1"/>
                          </a:solidFill>
                          <a:latin typeface="Garamond" panose="02020404030301010803" pitchFamily="18" charset="0"/>
                        </a:rPr>
                        <a:t> </a:t>
                      </a:r>
                      <a:r>
                        <a:rPr lang="en-US" sz="1700" dirty="0" smtClean="0">
                          <a:solidFill>
                            <a:schemeClr val="tx1"/>
                          </a:solidFill>
                          <a:latin typeface="Garamond" panose="02020404030301010803" pitchFamily="18" charset="0"/>
                        </a:rPr>
                        <a:t>(10%)</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0821">
                <a:tc>
                  <a:txBody>
                    <a:bodyPr/>
                    <a:lstStyle/>
                    <a:p>
                      <a:pPr algn="ctr"/>
                      <a:r>
                        <a:rPr lang="en-US" sz="1700" dirty="0" smtClean="0">
                          <a:solidFill>
                            <a:schemeClr val="tx1"/>
                          </a:solidFill>
                          <a:latin typeface="Garamond" panose="02020404030301010803" pitchFamily="18" charset="0"/>
                        </a:rPr>
                        <a:t>LA Region </a:t>
                      </a:r>
                      <a:r>
                        <a:rPr lang="en-US" sz="1700" b="1" dirty="0" smtClean="0">
                          <a:solidFill>
                            <a:schemeClr val="tx1"/>
                          </a:solidFill>
                          <a:latin typeface="Garamond" panose="02020404030301010803" pitchFamily="18" charset="0"/>
                        </a:rPr>
                        <a:t>CSP/PV plants </a:t>
                      </a:r>
                      <a:r>
                        <a:rPr lang="en-US" sz="1700" dirty="0" smtClean="0">
                          <a:solidFill>
                            <a:schemeClr val="tx1"/>
                          </a:solidFill>
                          <a:latin typeface="Garamond" panose="02020404030301010803" pitchFamily="18" charset="0"/>
                        </a:rPr>
                        <a:t>(</a:t>
                      </a:r>
                      <a:r>
                        <a:rPr lang="en-US" sz="1700" dirty="0" err="1" smtClean="0">
                          <a:solidFill>
                            <a:schemeClr val="tx1"/>
                          </a:solidFill>
                          <a:latin typeface="Garamond" panose="02020404030301010803" pitchFamily="18" charset="0"/>
                        </a:rPr>
                        <a:t>TWh</a:t>
                      </a:r>
                      <a:r>
                        <a:rPr lang="en-US" sz="1700" dirty="0" smtClean="0">
                          <a:solidFill>
                            <a:schemeClr val="tx1"/>
                          </a:solidFill>
                          <a:latin typeface="Garamond" panose="02020404030301010803"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73</a:t>
                      </a:r>
                      <a:r>
                        <a:rPr lang="en-US" sz="1700" baseline="0" dirty="0" smtClean="0">
                          <a:solidFill>
                            <a:schemeClr val="tx1"/>
                          </a:solidFill>
                          <a:latin typeface="Garamond" panose="02020404030301010803" pitchFamily="18" charset="0"/>
                        </a:rPr>
                        <a:t> </a:t>
                      </a:r>
                      <a:r>
                        <a:rPr lang="en-US" sz="1700" dirty="0" smtClean="0">
                          <a:solidFill>
                            <a:schemeClr val="tx1"/>
                          </a:solidFill>
                          <a:latin typeface="Garamond" panose="02020404030301010803" pitchFamily="18" charset="0"/>
                        </a:rPr>
                        <a:t>(88%)</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96</a:t>
                      </a:r>
                      <a:r>
                        <a:rPr lang="en-US" sz="1700" baseline="0" dirty="0" smtClean="0">
                          <a:solidFill>
                            <a:schemeClr val="tx1"/>
                          </a:solidFill>
                          <a:latin typeface="Garamond" panose="02020404030301010803" pitchFamily="18" charset="0"/>
                        </a:rPr>
                        <a:t> </a:t>
                      </a:r>
                      <a:r>
                        <a:rPr lang="en-US" sz="1700" dirty="0" smtClean="0">
                          <a:solidFill>
                            <a:schemeClr val="tx1"/>
                          </a:solidFill>
                          <a:latin typeface="Garamond" panose="02020404030301010803" pitchFamily="18" charset="0"/>
                        </a:rPr>
                        <a:t>(90%)</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5789">
                <a:tc>
                  <a:txBody>
                    <a:bodyPr/>
                    <a:lstStyle/>
                    <a:p>
                      <a:pPr algn="ctr"/>
                      <a:r>
                        <a:rPr lang="en-US" sz="1700" dirty="0" smtClean="0">
                          <a:solidFill>
                            <a:schemeClr val="tx1"/>
                          </a:solidFill>
                          <a:latin typeface="Garamond" panose="02020404030301010803" pitchFamily="18" charset="0"/>
                        </a:rPr>
                        <a:t>LA Region area required for CSP (km</a:t>
                      </a:r>
                      <a:r>
                        <a:rPr lang="en-US" sz="1700" baseline="30000" dirty="0" smtClean="0">
                          <a:solidFill>
                            <a:schemeClr val="tx1"/>
                          </a:solidFill>
                          <a:latin typeface="Garamond" panose="02020404030301010803" pitchFamily="18" charset="0"/>
                        </a:rPr>
                        <a:t>2</a:t>
                      </a:r>
                      <a:r>
                        <a:rPr lang="en-US" sz="1700" dirty="0" smtClean="0">
                          <a:solidFill>
                            <a:schemeClr val="tx1"/>
                          </a:solidFill>
                          <a:latin typeface="Garamond" panose="02020404030301010803"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282</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Garamond" panose="02020404030301010803" pitchFamily="18" charset="0"/>
                        </a:rPr>
                        <a:t>310</a:t>
                      </a:r>
                      <a:endParaRPr lang="en-US" sz="1700"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957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solidFill>
                            <a:schemeClr val="tx1"/>
                          </a:solidFill>
                          <a:latin typeface="Garamond" panose="02020404030301010803" pitchFamily="18" charset="0"/>
                        </a:rPr>
                        <a:t>% of </a:t>
                      </a:r>
                      <a:r>
                        <a:rPr lang="en-US" sz="1700" b="1" dirty="0" smtClean="0">
                          <a:solidFill>
                            <a:schemeClr val="tx1"/>
                          </a:solidFill>
                          <a:latin typeface="Garamond" panose="02020404030301010803" pitchFamily="18" charset="0"/>
                        </a:rPr>
                        <a:t>Compatible</a:t>
                      </a:r>
                      <a:r>
                        <a:rPr lang="en-US" sz="1700" dirty="0" smtClean="0">
                          <a:solidFill>
                            <a:schemeClr val="tx1"/>
                          </a:solidFill>
                          <a:latin typeface="Garamond" panose="02020404030301010803" pitchFamily="18" charset="0"/>
                        </a:rPr>
                        <a:t> LA Region area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smtClean="0">
                          <a:solidFill>
                            <a:schemeClr val="tx1"/>
                          </a:solidFill>
                          <a:latin typeface="Garamond" panose="02020404030301010803" pitchFamily="18" charset="0"/>
                        </a:rPr>
                        <a:t>58 %</a:t>
                      </a:r>
                      <a:endParaRPr lang="en-US" sz="1700" b="1"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66"/>
                    </a:solidFill>
                  </a:tcPr>
                </a:tc>
                <a:tc>
                  <a:txBody>
                    <a:bodyPr/>
                    <a:lstStyle/>
                    <a:p>
                      <a:pPr algn="ctr"/>
                      <a:r>
                        <a:rPr lang="en-US" sz="1700" b="1" dirty="0" smtClean="0">
                          <a:solidFill>
                            <a:schemeClr val="tx1"/>
                          </a:solidFill>
                          <a:latin typeface="Garamond" panose="02020404030301010803" pitchFamily="18" charset="0"/>
                        </a:rPr>
                        <a:t>64 %</a:t>
                      </a:r>
                      <a:endParaRPr lang="en-US" sz="1700" b="1"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66"/>
                    </a:solidFill>
                  </a:tcPr>
                </a:tc>
                <a:extLst>
                  <a:ext uri="{0D108BD9-81ED-4DB2-BD59-A6C34878D82A}">
                    <a16:rowId xmlns:a16="http://schemas.microsoft.com/office/drawing/2014/main" val="10005"/>
                  </a:ext>
                </a:extLst>
              </a:tr>
              <a:tr h="5957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solidFill>
                            <a:schemeClr val="tx1"/>
                          </a:solidFill>
                          <a:latin typeface="Garamond" panose="02020404030301010803" pitchFamily="18" charset="0"/>
                        </a:rPr>
                        <a:t>% of </a:t>
                      </a:r>
                      <a:r>
                        <a:rPr lang="en-US" sz="1700" b="1" dirty="0" smtClean="0">
                          <a:solidFill>
                            <a:schemeClr val="tx1"/>
                          </a:solidFill>
                          <a:latin typeface="Garamond" panose="02020404030301010803" pitchFamily="18" charset="0"/>
                        </a:rPr>
                        <a:t>Total</a:t>
                      </a:r>
                      <a:r>
                        <a:rPr lang="en-US" sz="1700" dirty="0" smtClean="0">
                          <a:solidFill>
                            <a:schemeClr val="tx1"/>
                          </a:solidFill>
                          <a:latin typeface="Garamond" panose="02020404030301010803" pitchFamily="18" charset="0"/>
                        </a:rPr>
                        <a:t> LA Region area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smtClean="0">
                          <a:solidFill>
                            <a:schemeClr val="tx1"/>
                          </a:solidFill>
                          <a:latin typeface="Garamond" panose="02020404030301010803" pitchFamily="18" charset="0"/>
                        </a:rPr>
                        <a:t>1.1 %</a:t>
                      </a:r>
                      <a:endParaRPr lang="en-US" sz="1700" b="1"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66"/>
                    </a:solidFill>
                  </a:tcPr>
                </a:tc>
                <a:tc>
                  <a:txBody>
                    <a:bodyPr/>
                    <a:lstStyle/>
                    <a:p>
                      <a:pPr algn="ctr"/>
                      <a:r>
                        <a:rPr lang="en-US" sz="1700" b="1" dirty="0" smtClean="0">
                          <a:solidFill>
                            <a:schemeClr val="tx1"/>
                          </a:solidFill>
                          <a:latin typeface="Garamond" panose="02020404030301010803" pitchFamily="18" charset="0"/>
                        </a:rPr>
                        <a:t>1.2 %</a:t>
                      </a:r>
                      <a:endParaRPr lang="en-US" sz="1700" b="1" dirty="0">
                        <a:solidFill>
                          <a:schemeClr val="tx1"/>
                        </a:solidFill>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66"/>
                    </a:solidFill>
                  </a:tcPr>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a:xfrm>
            <a:off x="1524000" y="81075"/>
            <a:ext cx="9144000" cy="558800"/>
          </a:xfrm>
        </p:spPr>
        <p:txBody>
          <a:bodyPr>
            <a:normAutofit fontScale="90000"/>
          </a:bodyPr>
          <a:lstStyle/>
          <a:p>
            <a:r>
              <a:rPr lang="en-US" u="sng" dirty="0" smtClean="0"/>
              <a:t>Supply Scenario</a:t>
            </a:r>
            <a:r>
              <a:rPr lang="en-US" dirty="0" smtClean="0"/>
              <a:t> for LA County in 2050</a:t>
            </a:r>
            <a:endParaRPr lang="en-US" dirty="0"/>
          </a:p>
        </p:txBody>
      </p:sp>
      <p:grpSp>
        <p:nvGrpSpPr>
          <p:cNvPr id="2" name="Group 1"/>
          <p:cNvGrpSpPr/>
          <p:nvPr/>
        </p:nvGrpSpPr>
        <p:grpSpPr>
          <a:xfrm>
            <a:off x="7635194" y="836184"/>
            <a:ext cx="3506048" cy="5860036"/>
            <a:chOff x="7635194" y="836184"/>
            <a:chExt cx="3032806" cy="5069056"/>
          </a:xfrm>
        </p:grpSpPr>
        <p:pic>
          <p:nvPicPr>
            <p:cNvPr id="13" name="Picture 12"/>
            <p:cNvPicPr>
              <a:picLocks noChangeAspect="1"/>
            </p:cNvPicPr>
            <p:nvPr/>
          </p:nvPicPr>
          <p:blipFill rotWithShape="1">
            <a:blip r:embed="rId3"/>
            <a:srcRect l="27044" t="7084" r="8473" b="17605"/>
            <a:stretch/>
          </p:blipFill>
          <p:spPr>
            <a:xfrm>
              <a:off x="7863840" y="836184"/>
              <a:ext cx="2804160" cy="3335384"/>
            </a:xfrm>
            <a:prstGeom prst="rect">
              <a:avLst/>
            </a:prstGeom>
          </p:spPr>
        </p:pic>
        <p:pic>
          <p:nvPicPr>
            <p:cNvPr id="26" name="Picture 2" descr="Image result for PV Farm Californi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22375" r="30574" b="-908"/>
            <a:stretch/>
          </p:blipFill>
          <p:spPr bwMode="auto">
            <a:xfrm>
              <a:off x="8966456" y="4688398"/>
              <a:ext cx="1679142" cy="121684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9738276" y="3598741"/>
              <a:ext cx="45720" cy="45720"/>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http://www.renewableenergyworld.com/content/dam/rew/migrated/assets/images/story/2014/2/12/body-0-139223888521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143"/>
            <a:stretch/>
          </p:blipFill>
          <p:spPr bwMode="auto">
            <a:xfrm>
              <a:off x="7635195" y="3910724"/>
              <a:ext cx="2221933" cy="153652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a:endCxn id="4" idx="2"/>
            </p:cNvCxnSpPr>
            <p:nvPr/>
          </p:nvCxnSpPr>
          <p:spPr>
            <a:xfrm flipV="1">
              <a:off x="7635194" y="3621602"/>
              <a:ext cx="2103082" cy="289123"/>
            </a:xfrm>
            <a:prstGeom prst="line">
              <a:avLst/>
            </a:prstGeom>
            <a:noFill/>
            <a:ln w="6350" cap="flat" cmpd="sng" algn="ctr">
              <a:solidFill>
                <a:schemeClr val="bg1">
                  <a:lumMod val="50000"/>
                </a:schemeClr>
              </a:solidFill>
              <a:prstDash val="solid"/>
              <a:headEnd type="none" w="med" len="med"/>
              <a:tailEnd type="none" w="med" len="med"/>
            </a:ln>
            <a:effectLst/>
          </p:spPr>
        </p:cxnSp>
        <p:cxnSp>
          <p:nvCxnSpPr>
            <p:cNvPr id="21" name="Straight Connector 20"/>
            <p:cNvCxnSpPr>
              <a:endCxn id="4" idx="3"/>
            </p:cNvCxnSpPr>
            <p:nvPr/>
          </p:nvCxnSpPr>
          <p:spPr>
            <a:xfrm flipH="1" flipV="1">
              <a:off x="9744973" y="3637766"/>
              <a:ext cx="920521" cy="1050633"/>
            </a:xfrm>
            <a:prstGeom prst="line">
              <a:avLst/>
            </a:prstGeom>
            <a:noFill/>
            <a:ln w="6350" cap="flat" cmpd="sng" algn="ctr">
              <a:solidFill>
                <a:schemeClr val="bg1">
                  <a:lumMod val="50000"/>
                </a:schemeClr>
              </a:solidFill>
              <a:prstDash val="solid"/>
              <a:headEnd type="none" w="med" len="med"/>
              <a:tailEnd type="none" w="med" len="med"/>
            </a:ln>
            <a:effectLst/>
          </p:spPr>
        </p:cxnSp>
      </p:grpSp>
      <p:sp>
        <p:nvSpPr>
          <p:cNvPr id="23" name="Rectangle 22"/>
          <p:cNvSpPr/>
          <p:nvPr/>
        </p:nvSpPr>
        <p:spPr>
          <a:xfrm>
            <a:off x="897853" y="6350951"/>
            <a:ext cx="1845347" cy="230832"/>
          </a:xfrm>
          <a:prstGeom prst="rect">
            <a:avLst/>
          </a:prstGeom>
        </p:spPr>
        <p:txBody>
          <a:bodyPr wrap="square">
            <a:spAutoFit/>
          </a:bodyPr>
          <a:lstStyle/>
          <a:p>
            <a:r>
              <a:rPr lang="en-US" sz="900" dirty="0">
                <a:latin typeface="Times New Roman" panose="02020603050405020304" pitchFamily="18" charset="0"/>
                <a:cs typeface="Times New Roman" panose="02020603050405020304" pitchFamily="18" charset="0"/>
              </a:rPr>
              <a:t>Hernandez et al., </a:t>
            </a:r>
            <a:r>
              <a:rPr lang="en-US" sz="900" i="1" dirty="0">
                <a:latin typeface="Times New Roman" panose="02020603050405020304" pitchFamily="18" charset="0"/>
                <a:cs typeface="Times New Roman" panose="02020603050405020304" pitchFamily="18" charset="0"/>
              </a:rPr>
              <a:t>Nature</a:t>
            </a:r>
            <a:r>
              <a:rPr lang="en-US" sz="900" dirty="0">
                <a:latin typeface="Times New Roman" panose="02020603050405020304" pitchFamily="18" charset="0"/>
                <a:cs typeface="Times New Roman" panose="02020603050405020304" pitchFamily="18" charset="0"/>
              </a:rPr>
              <a:t>, 2015.</a:t>
            </a:r>
          </a:p>
        </p:txBody>
      </p:sp>
      <p:grpSp>
        <p:nvGrpSpPr>
          <p:cNvPr id="14" name="Group 13"/>
          <p:cNvGrpSpPr/>
          <p:nvPr/>
        </p:nvGrpSpPr>
        <p:grpSpPr>
          <a:xfrm>
            <a:off x="9421228" y="863968"/>
            <a:ext cx="1908700" cy="796389"/>
            <a:chOff x="7487227" y="5208509"/>
            <a:chExt cx="1582683" cy="666750"/>
          </a:xfrm>
          <a:solidFill>
            <a:schemeClr val="bg1"/>
          </a:solidFill>
        </p:grpSpPr>
        <p:pic>
          <p:nvPicPr>
            <p:cNvPr id="15" name="Picture 14"/>
            <p:cNvPicPr>
              <a:picLocks noChangeAspect="1"/>
            </p:cNvPicPr>
            <p:nvPr/>
          </p:nvPicPr>
          <p:blipFill rotWithShape="1">
            <a:blip r:embed="rId6"/>
            <a:srcRect l="49734"/>
            <a:stretch/>
          </p:blipFill>
          <p:spPr>
            <a:xfrm>
              <a:off x="7853796" y="5208509"/>
              <a:ext cx="1216114" cy="666750"/>
            </a:xfrm>
            <a:prstGeom prst="rect">
              <a:avLst/>
            </a:prstGeom>
            <a:grpFill/>
          </p:spPr>
        </p:pic>
        <p:pic>
          <p:nvPicPr>
            <p:cNvPr id="16" name="Picture 15"/>
            <p:cNvPicPr>
              <a:picLocks noChangeAspect="1"/>
            </p:cNvPicPr>
            <p:nvPr/>
          </p:nvPicPr>
          <p:blipFill rotWithShape="1">
            <a:blip r:embed="rId6"/>
            <a:srcRect r="89856"/>
            <a:stretch/>
          </p:blipFill>
          <p:spPr>
            <a:xfrm>
              <a:off x="7487227" y="5208509"/>
              <a:ext cx="245435" cy="666750"/>
            </a:xfrm>
            <a:prstGeom prst="rect">
              <a:avLst/>
            </a:prstGeom>
            <a:grpFill/>
          </p:spPr>
        </p:pic>
      </p:grpSp>
    </p:spTree>
    <p:extLst>
      <p:ext uri="{BB962C8B-B14F-4D97-AF65-F5344CB8AC3E}">
        <p14:creationId xmlns:p14="http://schemas.microsoft.com/office/powerpoint/2010/main" val="3342749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2000"/>
                    </a14:imgEffect>
                  </a14:imgLayer>
                </a14:imgProps>
              </a:ext>
              <a:ext uri="{28A0092B-C50C-407E-A947-70E740481C1C}">
                <a14:useLocalDpi xmlns:a14="http://schemas.microsoft.com/office/drawing/2010/main" val="0"/>
              </a:ext>
            </a:extLst>
          </a:blip>
          <a:srcRect t="8228" r="14610" b="14464"/>
          <a:stretch/>
        </p:blipFill>
        <p:spPr>
          <a:xfrm>
            <a:off x="0" y="-32657"/>
            <a:ext cx="12200021" cy="6906986"/>
          </a:xfrm>
          <a:prstGeom prst="rect">
            <a:avLst/>
          </a:prstGeom>
          <a:ln>
            <a:noFill/>
          </a:ln>
          <a:effectLst>
            <a:softEdge rad="0"/>
          </a:effectLst>
        </p:spPr>
      </p:pic>
      <p:sp>
        <p:nvSpPr>
          <p:cNvPr id="40" name="Rectangle 39"/>
          <p:cNvSpPr/>
          <p:nvPr/>
        </p:nvSpPr>
        <p:spPr>
          <a:xfrm>
            <a:off x="170173" y="2850054"/>
            <a:ext cx="4610964" cy="3866871"/>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15" name="Chart 14"/>
          <p:cNvGraphicFramePr/>
          <p:nvPr>
            <p:extLst/>
          </p:nvPr>
        </p:nvGraphicFramePr>
        <p:xfrm>
          <a:off x="4455282" y="852072"/>
          <a:ext cx="7588264" cy="6708774"/>
        </p:xfrm>
        <a:graphic>
          <a:graphicData uri="http://schemas.openxmlformats.org/drawingml/2006/chart">
            <c:chart xmlns:c="http://schemas.openxmlformats.org/drawingml/2006/chart" xmlns:r="http://schemas.openxmlformats.org/officeDocument/2006/relationships" r:id="rId4"/>
          </a:graphicData>
        </a:graphic>
      </p:graphicFrame>
      <p:pic>
        <p:nvPicPr>
          <p:cNvPr id="18" name="Picture 17"/>
          <p:cNvPicPr>
            <a:picLocks noChangeAspect="1"/>
          </p:cNvPicPr>
          <p:nvPr/>
        </p:nvPicPr>
        <p:blipFill>
          <a:blip r:embed="rId5"/>
          <a:stretch>
            <a:fillRect/>
          </a:stretch>
        </p:blipFill>
        <p:spPr>
          <a:xfrm>
            <a:off x="9376724" y="5243971"/>
            <a:ext cx="1016721" cy="589354"/>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6"/>
          <a:stretch>
            <a:fillRect/>
          </a:stretch>
        </p:blipFill>
        <p:spPr>
          <a:xfrm>
            <a:off x="9876060" y="3806703"/>
            <a:ext cx="1128177" cy="750751"/>
          </a:xfrm>
          <a:prstGeom prst="rect">
            <a:avLst/>
          </a:prstGeom>
          <a:effectLst>
            <a:outerShdw blurRad="50800" dist="38100" dir="2700000" algn="tl" rotWithShape="0">
              <a:prstClr val="black">
                <a:alpha val="40000"/>
              </a:prstClr>
            </a:outerShdw>
          </a:effectLst>
        </p:spPr>
      </p:pic>
      <p:grpSp>
        <p:nvGrpSpPr>
          <p:cNvPr id="4" name="Group 3"/>
          <p:cNvGrpSpPr/>
          <p:nvPr/>
        </p:nvGrpSpPr>
        <p:grpSpPr>
          <a:xfrm>
            <a:off x="7934835" y="1993900"/>
            <a:ext cx="1834367" cy="1243107"/>
            <a:chOff x="6266871" y="1184149"/>
            <a:chExt cx="2156940" cy="1461707"/>
          </a:xfrm>
          <a:effectLst>
            <a:outerShdw blurRad="50800" dist="38100" dir="2700000" algn="tl" rotWithShape="0">
              <a:prstClr val="black">
                <a:alpha val="40000"/>
              </a:prstClr>
            </a:outerShdw>
          </a:effectLst>
        </p:grpSpPr>
        <p:pic>
          <p:nvPicPr>
            <p:cNvPr id="16" name="Picture 2" descr="http://www.renewableenergyworld.com/content/dam/rew/migrated/assets/images/story/2014/2/12/body-0-139223888521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143"/>
            <a:stretch/>
          </p:blipFill>
          <p:spPr bwMode="auto">
            <a:xfrm>
              <a:off x="6266871" y="1184149"/>
              <a:ext cx="2113745" cy="14617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294558" y="1935062"/>
              <a:ext cx="2129253" cy="615228"/>
            </a:xfrm>
            <a:prstGeom prst="rect">
              <a:avLst/>
            </a:prstGeom>
            <a:noFill/>
          </p:spPr>
          <p:txBody>
            <a:bodyPr wrap="square" rtlCol="0">
              <a:spAutoFit/>
            </a:bodyPr>
            <a:lstStyle/>
            <a:p>
              <a:r>
                <a:rPr lang="en-US" sz="1400" dirty="0">
                  <a:solidFill>
                    <a:prstClr val="white">
                      <a:lumMod val="95000"/>
                    </a:prstClr>
                  </a:solidFill>
                  <a:latin typeface="Arial" panose="020B0604020202020204" pitchFamily="34" charset="0"/>
                  <a:cs typeface="Arial" panose="020B0604020202020204" pitchFamily="34" charset="0"/>
                </a:rPr>
                <a:t>Concentrated Solar Power (CSP)</a:t>
              </a:r>
            </a:p>
          </p:txBody>
        </p:sp>
      </p:grpSp>
      <p:sp>
        <p:nvSpPr>
          <p:cNvPr id="3" name="Title 2"/>
          <p:cNvSpPr>
            <a:spLocks noGrp="1"/>
          </p:cNvSpPr>
          <p:nvPr>
            <p:ph type="title" idx="4294967295"/>
          </p:nvPr>
        </p:nvSpPr>
        <p:spPr>
          <a:xfrm>
            <a:off x="5808289" y="801312"/>
            <a:ext cx="3286978" cy="558800"/>
          </a:xfrm>
        </p:spPr>
        <p:txBody>
          <a:bodyPr>
            <a:noAutofit/>
          </a:bodyPr>
          <a:lstStyle/>
          <a:p>
            <a:pPr algn="ctr"/>
            <a:r>
              <a:rPr lang="en-US" sz="3600" b="1" u="sng" kern="0" dirty="0" smtClean="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Solution</a:t>
            </a:r>
            <a:endParaRPr lang="en-US" sz="3600" b="1" u="sng" kern="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itle 2"/>
          <p:cNvSpPr txBox="1">
            <a:spLocks/>
          </p:cNvSpPr>
          <p:nvPr/>
        </p:nvSpPr>
        <p:spPr bwMode="auto">
          <a:xfrm>
            <a:off x="723055" y="805173"/>
            <a:ext cx="3505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000000">
                      <a:alpha val="43137"/>
                    </a:srgbClr>
                  </a:outerShdw>
                </a:effectLst>
                <a:latin typeface="Garamond" panose="02020404030301010803" pitchFamily="18" charset="0"/>
                <a:ea typeface="+mj-ea"/>
                <a:cs typeface="+mj-cs"/>
              </a:defRPr>
            </a:lvl1pPr>
            <a:lvl2pPr algn="ctr" rtl="0" eaLnBrk="0" fontAlgn="base" hangingPunct="0">
              <a:spcBef>
                <a:spcPct val="0"/>
              </a:spcBef>
              <a:spcAft>
                <a:spcPct val="0"/>
              </a:spcAft>
              <a:defRPr sz="3600">
                <a:solidFill>
                  <a:srgbClr val="000066"/>
                </a:solidFill>
                <a:latin typeface="Candara" pitchFamily="34" charset="0"/>
              </a:defRPr>
            </a:lvl2pPr>
            <a:lvl3pPr algn="ctr" rtl="0" eaLnBrk="0" fontAlgn="base" hangingPunct="0">
              <a:spcBef>
                <a:spcPct val="0"/>
              </a:spcBef>
              <a:spcAft>
                <a:spcPct val="0"/>
              </a:spcAft>
              <a:defRPr sz="3600">
                <a:solidFill>
                  <a:srgbClr val="000066"/>
                </a:solidFill>
                <a:latin typeface="Candara" pitchFamily="34" charset="0"/>
              </a:defRPr>
            </a:lvl3pPr>
            <a:lvl4pPr algn="ctr" rtl="0" eaLnBrk="0" fontAlgn="base" hangingPunct="0">
              <a:spcBef>
                <a:spcPct val="0"/>
              </a:spcBef>
              <a:spcAft>
                <a:spcPct val="0"/>
              </a:spcAft>
              <a:defRPr sz="3600">
                <a:solidFill>
                  <a:srgbClr val="000066"/>
                </a:solidFill>
                <a:latin typeface="Candara" pitchFamily="34" charset="0"/>
              </a:defRPr>
            </a:lvl4pPr>
            <a:lvl5pPr algn="ctr" rtl="0" eaLnBrk="0" fontAlgn="base" hangingPunct="0">
              <a:spcBef>
                <a:spcPct val="0"/>
              </a:spcBef>
              <a:spcAft>
                <a:spcPct val="0"/>
              </a:spcAft>
              <a:defRPr sz="3600">
                <a:solidFill>
                  <a:srgbClr val="000066"/>
                </a:solidFill>
                <a:latin typeface="Candara" pitchFamily="34" charset="0"/>
              </a:defRPr>
            </a:lvl5pPr>
            <a:lvl6pPr marL="457200" algn="ctr" rtl="0" eaLnBrk="1" fontAlgn="base" hangingPunct="1">
              <a:spcBef>
                <a:spcPct val="0"/>
              </a:spcBef>
              <a:spcAft>
                <a:spcPct val="0"/>
              </a:spcAft>
              <a:defRPr sz="4400" b="1">
                <a:solidFill>
                  <a:schemeClr val="accent2"/>
                </a:solidFill>
                <a:latin typeface="Arial" charset="0"/>
              </a:defRPr>
            </a:lvl6pPr>
            <a:lvl7pPr marL="914400" algn="ctr" rtl="0" eaLnBrk="1" fontAlgn="base" hangingPunct="1">
              <a:spcBef>
                <a:spcPct val="0"/>
              </a:spcBef>
              <a:spcAft>
                <a:spcPct val="0"/>
              </a:spcAft>
              <a:defRPr sz="4400" b="1">
                <a:solidFill>
                  <a:schemeClr val="accent2"/>
                </a:solidFill>
                <a:latin typeface="Arial" charset="0"/>
              </a:defRPr>
            </a:lvl7pPr>
            <a:lvl8pPr marL="1371600" algn="ctr" rtl="0" eaLnBrk="1" fontAlgn="base" hangingPunct="1">
              <a:spcBef>
                <a:spcPct val="0"/>
              </a:spcBef>
              <a:spcAft>
                <a:spcPct val="0"/>
              </a:spcAft>
              <a:defRPr sz="4400" b="1">
                <a:solidFill>
                  <a:schemeClr val="accent2"/>
                </a:solidFill>
                <a:latin typeface="Arial" charset="0"/>
              </a:defRPr>
            </a:lvl8pPr>
            <a:lvl9pPr marL="1828800" algn="ctr" rtl="0" eaLnBrk="1" fontAlgn="base" hangingPunct="1">
              <a:spcBef>
                <a:spcPct val="0"/>
              </a:spcBef>
              <a:spcAft>
                <a:spcPct val="0"/>
              </a:spcAft>
              <a:defRPr sz="4400" b="1">
                <a:solidFill>
                  <a:schemeClr val="accent2"/>
                </a:solidFill>
                <a:latin typeface="Arial" charset="0"/>
              </a:defRPr>
            </a:lvl9pPr>
          </a:lstStyle>
          <a:p>
            <a:r>
              <a:rPr lang="en-US" u="sng" kern="0" dirty="0" smtClean="0">
                <a:latin typeface="Arial" panose="020B0604020202020204" pitchFamily="34" charset="0"/>
                <a:cs typeface="Arial" panose="020B0604020202020204" pitchFamily="34" charset="0"/>
              </a:rPr>
              <a:t>Challenge</a:t>
            </a:r>
            <a:endParaRPr lang="en-US" u="sng" kern="0" dirty="0">
              <a:latin typeface="Arial" panose="020B0604020202020204" pitchFamily="34" charset="0"/>
              <a:cs typeface="Arial" panose="020B0604020202020204" pitchFamily="34" charset="0"/>
            </a:endParaRPr>
          </a:p>
        </p:txBody>
      </p:sp>
      <p:cxnSp>
        <p:nvCxnSpPr>
          <p:cNvPr id="7" name="Straight Connector 6"/>
          <p:cNvCxnSpPr/>
          <p:nvPr/>
        </p:nvCxnSpPr>
        <p:spPr>
          <a:xfrm>
            <a:off x="5063309" y="852072"/>
            <a:ext cx="0" cy="5864854"/>
          </a:xfrm>
          <a:prstGeom prst="line">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0842" y="2903701"/>
            <a:ext cx="717639" cy="537687"/>
          </a:xfrm>
          <a:prstGeom prst="rect">
            <a:avLst/>
          </a:prstGeom>
          <a:ln>
            <a:solidFill>
              <a:srgbClr val="536895"/>
            </a:solidFill>
          </a:ln>
          <a:effectLst>
            <a:outerShdw blurRad="50800" dist="38100" dir="2700000" algn="tl" rotWithShape="0">
              <a:prstClr val="black">
                <a:alpha val="40000"/>
              </a:prstClr>
            </a:outerShdw>
          </a:effectLst>
        </p:spPr>
      </p:pic>
      <p:grpSp>
        <p:nvGrpSpPr>
          <p:cNvPr id="41" name="Group 40"/>
          <p:cNvGrpSpPr/>
          <p:nvPr/>
        </p:nvGrpSpPr>
        <p:grpSpPr>
          <a:xfrm>
            <a:off x="6514418" y="5317097"/>
            <a:ext cx="1590812" cy="953843"/>
            <a:chOff x="5829902" y="5280771"/>
            <a:chExt cx="1590812" cy="953843"/>
          </a:xfrm>
          <a:effectLst>
            <a:outerShdw blurRad="50800" dist="38100" dir="2700000" algn="tl" rotWithShape="0">
              <a:prstClr val="black">
                <a:alpha val="40000"/>
              </a:prstClr>
            </a:outerShdw>
          </a:effectLst>
        </p:grpSpPr>
        <p:pic>
          <p:nvPicPr>
            <p:cNvPr id="17" name="Picture 16" descr="Image result for PV Farm Californi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4254" r="26035" b="-907"/>
            <a:stretch/>
          </p:blipFill>
          <p:spPr bwMode="auto">
            <a:xfrm flipH="1">
              <a:off x="5880099" y="5280771"/>
              <a:ext cx="1540615" cy="8455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l="2926" t="2222" r="3197"/>
            <a:stretch/>
          </p:blipFill>
          <p:spPr>
            <a:xfrm>
              <a:off x="5829902" y="5571004"/>
              <a:ext cx="433609" cy="663610"/>
            </a:xfrm>
            <a:prstGeom prst="rect">
              <a:avLst/>
            </a:prstGeom>
          </p:spPr>
        </p:pic>
      </p:grpSp>
      <p:sp>
        <p:nvSpPr>
          <p:cNvPr id="24" name="Title 2"/>
          <p:cNvSpPr txBox="1">
            <a:spLocks/>
          </p:cNvSpPr>
          <p:nvPr/>
        </p:nvSpPr>
        <p:spPr bwMode="auto">
          <a:xfrm>
            <a:off x="170173" y="28971"/>
            <a:ext cx="120913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000000">
                      <a:alpha val="43137"/>
                    </a:srgbClr>
                  </a:outerShdw>
                </a:effectLst>
                <a:latin typeface="Garamond" panose="02020404030301010803" pitchFamily="18" charset="0"/>
                <a:ea typeface="+mj-ea"/>
                <a:cs typeface="+mj-cs"/>
              </a:defRPr>
            </a:lvl1pPr>
            <a:lvl2pPr algn="ctr" rtl="0" eaLnBrk="0" fontAlgn="base" hangingPunct="0">
              <a:spcBef>
                <a:spcPct val="0"/>
              </a:spcBef>
              <a:spcAft>
                <a:spcPct val="0"/>
              </a:spcAft>
              <a:defRPr sz="3600">
                <a:solidFill>
                  <a:srgbClr val="000066"/>
                </a:solidFill>
                <a:latin typeface="Candara" pitchFamily="34" charset="0"/>
              </a:defRPr>
            </a:lvl2pPr>
            <a:lvl3pPr algn="ctr" rtl="0" eaLnBrk="0" fontAlgn="base" hangingPunct="0">
              <a:spcBef>
                <a:spcPct val="0"/>
              </a:spcBef>
              <a:spcAft>
                <a:spcPct val="0"/>
              </a:spcAft>
              <a:defRPr sz="3600">
                <a:solidFill>
                  <a:srgbClr val="000066"/>
                </a:solidFill>
                <a:latin typeface="Candara" pitchFamily="34" charset="0"/>
              </a:defRPr>
            </a:lvl3pPr>
            <a:lvl4pPr algn="ctr" rtl="0" eaLnBrk="0" fontAlgn="base" hangingPunct="0">
              <a:spcBef>
                <a:spcPct val="0"/>
              </a:spcBef>
              <a:spcAft>
                <a:spcPct val="0"/>
              </a:spcAft>
              <a:defRPr sz="3600">
                <a:solidFill>
                  <a:srgbClr val="000066"/>
                </a:solidFill>
                <a:latin typeface="Candara" pitchFamily="34" charset="0"/>
              </a:defRPr>
            </a:lvl4pPr>
            <a:lvl5pPr algn="ctr" rtl="0" eaLnBrk="0" fontAlgn="base" hangingPunct="0">
              <a:spcBef>
                <a:spcPct val="0"/>
              </a:spcBef>
              <a:spcAft>
                <a:spcPct val="0"/>
              </a:spcAft>
              <a:defRPr sz="3600">
                <a:solidFill>
                  <a:srgbClr val="000066"/>
                </a:solidFill>
                <a:latin typeface="Candara" pitchFamily="34" charset="0"/>
              </a:defRPr>
            </a:lvl5pPr>
            <a:lvl6pPr marL="457200" algn="ctr" rtl="0" eaLnBrk="1" fontAlgn="base" hangingPunct="1">
              <a:spcBef>
                <a:spcPct val="0"/>
              </a:spcBef>
              <a:spcAft>
                <a:spcPct val="0"/>
              </a:spcAft>
              <a:defRPr sz="4400" b="1">
                <a:solidFill>
                  <a:schemeClr val="accent2"/>
                </a:solidFill>
                <a:latin typeface="Arial" charset="0"/>
              </a:defRPr>
            </a:lvl6pPr>
            <a:lvl7pPr marL="914400" algn="ctr" rtl="0" eaLnBrk="1" fontAlgn="base" hangingPunct="1">
              <a:spcBef>
                <a:spcPct val="0"/>
              </a:spcBef>
              <a:spcAft>
                <a:spcPct val="0"/>
              </a:spcAft>
              <a:defRPr sz="4400" b="1">
                <a:solidFill>
                  <a:schemeClr val="accent2"/>
                </a:solidFill>
                <a:latin typeface="Arial" charset="0"/>
              </a:defRPr>
            </a:lvl7pPr>
            <a:lvl8pPr marL="1371600" algn="ctr" rtl="0" eaLnBrk="1" fontAlgn="base" hangingPunct="1">
              <a:spcBef>
                <a:spcPct val="0"/>
              </a:spcBef>
              <a:spcAft>
                <a:spcPct val="0"/>
              </a:spcAft>
              <a:defRPr sz="4400" b="1">
                <a:solidFill>
                  <a:schemeClr val="accent2"/>
                </a:solidFill>
                <a:latin typeface="Arial" charset="0"/>
              </a:defRPr>
            </a:lvl8pPr>
            <a:lvl9pPr marL="1828800" algn="ctr" rtl="0" eaLnBrk="1" fontAlgn="base" hangingPunct="1">
              <a:spcBef>
                <a:spcPct val="0"/>
              </a:spcBef>
              <a:spcAft>
                <a:spcPct val="0"/>
              </a:spcAft>
              <a:defRPr sz="4400" b="1">
                <a:solidFill>
                  <a:schemeClr val="accent2"/>
                </a:solidFill>
                <a:latin typeface="Arial" charset="0"/>
              </a:defRPr>
            </a:lvl9pPr>
          </a:lstStyle>
          <a:p>
            <a:r>
              <a:rPr lang="en-US" sz="4000" b="0" kern="0" dirty="0" smtClean="0">
                <a:latin typeface="Arial" panose="020B0604020202020204" pitchFamily="34" charset="0"/>
                <a:cs typeface="Arial" panose="020B0604020202020204" pitchFamily="34" charset="0"/>
              </a:rPr>
              <a:t>2050 Sustainable LA (Energy)</a:t>
            </a:r>
            <a:endParaRPr lang="en-US" sz="4000" b="0" kern="0" dirty="0">
              <a:latin typeface="Arial" panose="020B0604020202020204" pitchFamily="34" charset="0"/>
              <a:cs typeface="Arial" panose="020B0604020202020204" pitchFamily="34" charset="0"/>
            </a:endParaRPr>
          </a:p>
        </p:txBody>
      </p:sp>
      <p:cxnSp>
        <p:nvCxnSpPr>
          <p:cNvPr id="10" name="Straight Connector 9"/>
          <p:cNvCxnSpPr/>
          <p:nvPr/>
        </p:nvCxnSpPr>
        <p:spPr>
          <a:xfrm>
            <a:off x="266700" y="658701"/>
            <a:ext cx="11728449" cy="0"/>
          </a:xfrm>
          <a:prstGeom prst="line">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nvGrpSpPr>
          <p:cNvPr id="25" name="Group 24"/>
          <p:cNvGrpSpPr/>
          <p:nvPr/>
        </p:nvGrpSpPr>
        <p:grpSpPr>
          <a:xfrm>
            <a:off x="170173" y="2985564"/>
            <a:ext cx="4372085" cy="3716620"/>
            <a:chOff x="140446" y="1224931"/>
            <a:chExt cx="8393082" cy="5293377"/>
          </a:xfrm>
        </p:grpSpPr>
        <p:grpSp>
          <p:nvGrpSpPr>
            <p:cNvPr id="26" name="Group 25"/>
            <p:cNvGrpSpPr/>
            <p:nvPr/>
          </p:nvGrpSpPr>
          <p:grpSpPr>
            <a:xfrm>
              <a:off x="140446" y="1224931"/>
              <a:ext cx="8393082" cy="4971046"/>
              <a:chOff x="470215" y="874949"/>
              <a:chExt cx="9962713" cy="5900705"/>
            </a:xfrm>
          </p:grpSpPr>
          <p:pic>
            <p:nvPicPr>
              <p:cNvPr id="28" name="Picture 27"/>
              <p:cNvPicPr>
                <a:picLocks noChangeAspect="1"/>
              </p:cNvPicPr>
              <p:nvPr/>
            </p:nvPicPr>
            <p:blipFill>
              <a:blip r:embed="rId11"/>
              <a:stretch>
                <a:fillRect/>
              </a:stretch>
            </p:blipFill>
            <p:spPr>
              <a:xfrm>
                <a:off x="1102571" y="874949"/>
                <a:ext cx="9330357" cy="5900705"/>
              </a:xfrm>
              <a:prstGeom prst="rect">
                <a:avLst/>
              </a:prstGeom>
            </p:spPr>
          </p:pic>
          <p:sp>
            <p:nvSpPr>
              <p:cNvPr id="29" name="TextBox 28"/>
              <p:cNvSpPr txBox="1"/>
              <p:nvPr/>
            </p:nvSpPr>
            <p:spPr>
              <a:xfrm>
                <a:off x="4733023" y="4993791"/>
                <a:ext cx="2717316" cy="988620"/>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Electricity </a:t>
                </a:r>
                <a:r>
                  <a:rPr lang="en-US"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a:t>
                </a:r>
                <a:endPar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p:cNvSpPr txBox="1"/>
              <p:nvPr/>
            </p:nvSpPr>
            <p:spPr>
              <a:xfrm>
                <a:off x="3954185" y="3537762"/>
                <a:ext cx="3701523" cy="988620"/>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Transportation (26%)</a:t>
                </a:r>
              </a:p>
            </p:txBody>
          </p:sp>
          <p:sp>
            <p:nvSpPr>
              <p:cNvPr id="31" name="TextBox 30"/>
              <p:cNvSpPr txBox="1"/>
              <p:nvPr/>
            </p:nvSpPr>
            <p:spPr>
              <a:xfrm>
                <a:off x="1869942" y="4923000"/>
                <a:ext cx="2084245" cy="988620"/>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Water (5%)</a:t>
                </a:r>
              </a:p>
            </p:txBody>
          </p:sp>
          <p:pic>
            <p:nvPicPr>
              <p:cNvPr id="32" name="Picture 2" descr="https://lh3.ggpht.com/kuskOgZvjr5tefLkXUqGxt3wxFy1IUIqHEowuZfi8a6Qd9XeASiXulDDMhcq1yKGGII=w30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50268" y="4748450"/>
                <a:ext cx="552151" cy="5521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extras.mnginteractive.com/live/media/site568/2015/0629/20150629_100607_lafreeway_30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84644" y="3384955"/>
                <a:ext cx="1255922" cy="9293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cdn.thinkprogress.org/wp-content/uploads/2016/06/09163720/shutterstock_147490238-1024x519.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33058" y="4863170"/>
                <a:ext cx="1656260" cy="120296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4526952" y="2081733"/>
                <a:ext cx="2857694" cy="988620"/>
              </a:xfrm>
              <a:prstGeom prst="rect">
                <a:avLst/>
              </a:prstGeom>
              <a:noFill/>
            </p:spPr>
            <p:txBody>
              <a:bodyPr wrap="square" rtlCol="0">
                <a:spAutoFit/>
              </a:bodyPr>
              <a:lstStyle/>
              <a:p>
                <a:pPr algn="ctr"/>
                <a:r>
                  <a:rPr lang="en-US"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Natural Gas (37%)</a:t>
                </a:r>
                <a:endPar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15"/>
              <a:stretch>
                <a:fillRect/>
              </a:stretch>
            </p:blipFill>
            <p:spPr>
              <a:xfrm>
                <a:off x="7539883" y="1973448"/>
                <a:ext cx="1100683" cy="821279"/>
              </a:xfrm>
              <a:prstGeom prst="rect">
                <a:avLst/>
              </a:prstGeom>
            </p:spPr>
          </p:pic>
          <p:sp>
            <p:nvSpPr>
              <p:cNvPr id="37" name="TextBox 36"/>
              <p:cNvSpPr txBox="1"/>
              <p:nvPr/>
            </p:nvSpPr>
            <p:spPr>
              <a:xfrm rot="16200000">
                <a:off x="-633160" y="3710064"/>
                <a:ext cx="2837950" cy="631200"/>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Power Required [GW]</a:t>
                </a:r>
                <a:endParaRPr lang="en-US" sz="1200" dirty="0">
                  <a:latin typeface="Arial" panose="020B0604020202020204" pitchFamily="34" charset="0"/>
                  <a:cs typeface="Arial" panose="020B0604020202020204" pitchFamily="34" charset="0"/>
                </a:endParaRPr>
              </a:p>
            </p:txBody>
          </p:sp>
        </p:grpSp>
        <p:sp>
          <p:nvSpPr>
            <p:cNvPr id="27" name="TextBox 26"/>
            <p:cNvSpPr txBox="1"/>
            <p:nvPr/>
          </p:nvSpPr>
          <p:spPr>
            <a:xfrm>
              <a:off x="4008111" y="6123794"/>
              <a:ext cx="2396094" cy="394514"/>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Time of day [</a:t>
              </a:r>
              <a:r>
                <a:rPr lang="en-US" sz="1200" dirty="0" err="1" smtClean="0">
                  <a:latin typeface="Arial" panose="020B0604020202020204" pitchFamily="34" charset="0"/>
                  <a:cs typeface="Arial" panose="020B0604020202020204" pitchFamily="34" charset="0"/>
                </a:rPr>
                <a:t>hr</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grpSp>
      <p:sp>
        <p:nvSpPr>
          <p:cNvPr id="38" name="TextBox 37"/>
          <p:cNvSpPr txBox="1"/>
          <p:nvPr/>
        </p:nvSpPr>
        <p:spPr>
          <a:xfrm>
            <a:off x="536667" y="1718250"/>
            <a:ext cx="3949249" cy="769441"/>
          </a:xfrm>
          <a:prstGeom prst="rect">
            <a:avLst/>
          </a:prstGeom>
          <a:solidFill>
            <a:schemeClr val="accent2">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p>
            <a:pPr algn="ctr"/>
            <a:r>
              <a:rPr lang="en-US" sz="2000" dirty="0" smtClean="0">
                <a:latin typeface="Arial" panose="020B0604020202020204" pitchFamily="34" charset="0"/>
                <a:cs typeface="Arial" panose="020B0604020202020204" pitchFamily="34" charset="0"/>
              </a:rPr>
              <a:t>Best-Case 2050 Energy Need: </a:t>
            </a:r>
          </a:p>
          <a:p>
            <a:pPr algn="ctr"/>
            <a:r>
              <a:rPr lang="en-US" sz="2400" b="1" dirty="0" smtClean="0">
                <a:latin typeface="Arial" panose="020B0604020202020204" pitchFamily="34" charset="0"/>
                <a:cs typeface="Arial" panose="020B0604020202020204" pitchFamily="34" charset="0"/>
              </a:rPr>
              <a:t>Over 290 Terawatt-hours</a:t>
            </a:r>
            <a:endParaRPr lang="en-US" sz="2400" b="1" dirty="0">
              <a:latin typeface="Arial" panose="020B0604020202020204" pitchFamily="34" charset="0"/>
              <a:cs typeface="Arial" panose="020B0604020202020204" pitchFamily="34" charset="0"/>
            </a:endParaRPr>
          </a:p>
        </p:txBody>
      </p:sp>
      <p:sp>
        <p:nvSpPr>
          <p:cNvPr id="39" name="TextBox 38"/>
          <p:cNvSpPr txBox="1"/>
          <p:nvPr/>
        </p:nvSpPr>
        <p:spPr>
          <a:xfrm>
            <a:off x="870169" y="2938088"/>
            <a:ext cx="3634328"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Using conventional approaches…</a:t>
            </a:r>
            <a:endParaRPr lang="en-US" dirty="0">
              <a:latin typeface="Arial" panose="020B0604020202020204" pitchFamily="34" charset="0"/>
              <a:cs typeface="Arial" panose="020B0604020202020204" pitchFamily="34" charset="0"/>
            </a:endParaRPr>
          </a:p>
        </p:txBody>
      </p:sp>
      <p:grpSp>
        <p:nvGrpSpPr>
          <p:cNvPr id="43" name="Group 42"/>
          <p:cNvGrpSpPr/>
          <p:nvPr/>
        </p:nvGrpSpPr>
        <p:grpSpPr>
          <a:xfrm>
            <a:off x="10457311" y="776019"/>
            <a:ext cx="1307445" cy="1555130"/>
            <a:chOff x="10512390" y="789624"/>
            <a:chExt cx="1307445" cy="1555130"/>
          </a:xfrm>
          <a:effectLst>
            <a:outerShdw blurRad="50800" dist="38100" dir="2700000" algn="tl" rotWithShape="0">
              <a:prstClr val="black">
                <a:alpha val="40000"/>
              </a:prstClr>
            </a:outerShdw>
          </a:effectLst>
        </p:grpSpPr>
        <p:pic>
          <p:nvPicPr>
            <p:cNvPr id="13" name="Picture 12"/>
            <p:cNvPicPr>
              <a:picLocks noChangeAspect="1"/>
            </p:cNvPicPr>
            <p:nvPr/>
          </p:nvPicPr>
          <p:blipFill rotWithShape="1">
            <a:blip r:embed="rId16"/>
            <a:srcRect l="27044" t="7084" r="8473" b="17605"/>
            <a:stretch/>
          </p:blipFill>
          <p:spPr>
            <a:xfrm>
              <a:off x="10512390" y="789624"/>
              <a:ext cx="1307445" cy="1555130"/>
            </a:xfrm>
            <a:prstGeom prst="rect">
              <a:avLst/>
            </a:prstGeom>
          </p:spPr>
        </p:pic>
        <p:sp>
          <p:nvSpPr>
            <p:cNvPr id="42" name="Rectangle 41"/>
            <p:cNvSpPr/>
            <p:nvPr/>
          </p:nvSpPr>
          <p:spPr>
            <a:xfrm>
              <a:off x="11303555" y="826672"/>
              <a:ext cx="513443" cy="403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 name="TextBox 4"/>
          <p:cNvSpPr txBox="1"/>
          <p:nvPr/>
        </p:nvSpPr>
        <p:spPr>
          <a:xfrm>
            <a:off x="6336660" y="6452840"/>
            <a:ext cx="5629490" cy="369332"/>
          </a:xfrm>
          <a:prstGeom prst="rect">
            <a:avLst/>
          </a:prstGeom>
          <a:solidFill>
            <a:schemeClr val="accent6">
              <a:lumMod val="60000"/>
              <a:lumOff val="40000"/>
              <a:alpha val="50196"/>
            </a:schemeClr>
          </a:solidFill>
        </p:spPr>
        <p:txBody>
          <a:bodyPr wrap="none" rtlCol="0">
            <a:spAutoFit/>
          </a:bodyPr>
          <a:lstStyle/>
          <a:p>
            <a:r>
              <a:rPr lang="en-US" b="1" dirty="0" smtClean="0"/>
              <a:t>Prof. Richard Wirz - Director, UCLA Energy Innovation Lab</a:t>
            </a:r>
            <a:endParaRPr lang="en-US" b="1" dirty="0"/>
          </a:p>
        </p:txBody>
      </p:sp>
    </p:spTree>
    <p:extLst>
      <p:ext uri="{BB962C8B-B14F-4D97-AF65-F5344CB8AC3E}">
        <p14:creationId xmlns:p14="http://schemas.microsoft.com/office/powerpoint/2010/main" val="37967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par>
                                <p:cTn id="34" presetID="2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Graphic spid="15" grpId="0">
        <p:bldAsOne/>
      </p:bldGraphic>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73405" y="98426"/>
            <a:ext cx="8866356" cy="558800"/>
          </a:xfrm>
        </p:spPr>
        <p:txBody>
          <a:bodyPr>
            <a:normAutofit fontScale="90000"/>
          </a:bodyPr>
          <a:lstStyle/>
          <a:p>
            <a:r>
              <a:rPr lang="en-US" dirty="0" smtClean="0"/>
              <a:t>Thermal Energy Storage (TES), Why?</a:t>
            </a:r>
            <a:endParaRPr lang="en-US" dirty="0"/>
          </a:p>
        </p:txBody>
      </p:sp>
      <p:grpSp>
        <p:nvGrpSpPr>
          <p:cNvPr id="97" name="Group 96"/>
          <p:cNvGrpSpPr/>
          <p:nvPr/>
        </p:nvGrpSpPr>
        <p:grpSpPr>
          <a:xfrm>
            <a:off x="380070" y="792178"/>
            <a:ext cx="6108704" cy="5287959"/>
            <a:chOff x="-93070" y="1175505"/>
            <a:chExt cx="6108704" cy="5287959"/>
          </a:xfrm>
        </p:grpSpPr>
        <p:grpSp>
          <p:nvGrpSpPr>
            <p:cNvPr id="96" name="Group 95"/>
            <p:cNvGrpSpPr/>
            <p:nvPr/>
          </p:nvGrpSpPr>
          <p:grpSpPr>
            <a:xfrm>
              <a:off x="108735" y="1175505"/>
              <a:ext cx="5906899" cy="4073005"/>
              <a:chOff x="108735" y="1175505"/>
              <a:chExt cx="5906899" cy="4073005"/>
            </a:xfrm>
          </p:grpSpPr>
          <p:pic>
            <p:nvPicPr>
              <p:cNvPr id="70" name="Picture 2" descr="Cost of Li-ion battery packs in B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5" y="1503590"/>
                <a:ext cx="5906899" cy="3744920"/>
              </a:xfrm>
              <a:prstGeom prst="rect">
                <a:avLst/>
              </a:prstGeom>
              <a:noFill/>
              <a:extLst/>
            </p:spPr>
          </p:pic>
          <p:sp>
            <p:nvSpPr>
              <p:cNvPr id="93" name="TextBox 92"/>
              <p:cNvSpPr txBox="1"/>
              <p:nvPr/>
            </p:nvSpPr>
            <p:spPr>
              <a:xfrm>
                <a:off x="2246896" y="1175505"/>
                <a:ext cx="1329531" cy="369332"/>
              </a:xfrm>
              <a:prstGeom prst="rect">
                <a:avLst/>
              </a:prstGeom>
              <a:noFill/>
            </p:spPr>
            <p:txBody>
              <a:bodyPr wrap="none" rtlCol="0">
                <a:spAutoFit/>
              </a:bodyPr>
              <a:lstStyle/>
              <a:p>
                <a:r>
                  <a:rPr lang="en-US" dirty="0"/>
                  <a:t>Battery Cost</a:t>
                </a:r>
              </a:p>
            </p:txBody>
          </p:sp>
        </p:grpSp>
        <p:sp>
          <p:nvSpPr>
            <p:cNvPr id="4" name="Text Box 3"/>
            <p:cNvSpPr txBox="1"/>
            <p:nvPr/>
          </p:nvSpPr>
          <p:spPr>
            <a:xfrm>
              <a:off x="-93070" y="5786356"/>
              <a:ext cx="1807834" cy="677108"/>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r>
                <a:rPr lang="en-US" sz="1100" dirty="0">
                  <a:latin typeface="Garamond" panose="02020404030301010803" pitchFamily="18" charset="0"/>
                  <a:cs typeface="Times New Roman" panose="02020603050405020304" pitchFamily="18" charset="0"/>
                </a:rPr>
                <a:t>Figured adapted from:</a:t>
              </a:r>
            </a:p>
            <a:p>
              <a:r>
                <a:rPr lang="en-US" sz="1100" dirty="0" err="1">
                  <a:latin typeface="Garamond" panose="02020404030301010803" pitchFamily="18" charset="0"/>
                  <a:cs typeface="Times New Roman" panose="02020603050405020304" pitchFamily="18" charset="0"/>
                </a:rPr>
                <a:t>Nykvist</a:t>
              </a:r>
              <a:r>
                <a:rPr lang="en-US" sz="1100" dirty="0">
                  <a:latin typeface="Garamond" panose="02020404030301010803" pitchFamily="18" charset="0"/>
                  <a:cs typeface="Times New Roman" panose="02020603050405020304" pitchFamily="18" charset="0"/>
                </a:rPr>
                <a:t>, B. and Nilsson, M. </a:t>
              </a:r>
              <a:r>
                <a:rPr lang="en-US" sz="1100" i="1" dirty="0">
                  <a:latin typeface="Garamond" panose="02020404030301010803" pitchFamily="18" charset="0"/>
                  <a:cs typeface="Times New Roman" panose="02020603050405020304" pitchFamily="18" charset="0"/>
                </a:rPr>
                <a:t>Nature Climate Change</a:t>
              </a:r>
              <a:r>
                <a:rPr lang="en-US" sz="1100" dirty="0">
                  <a:latin typeface="Garamond" panose="02020404030301010803" pitchFamily="18" charset="0"/>
                  <a:cs typeface="Times New Roman" panose="02020603050405020304" pitchFamily="18" charset="0"/>
                </a:rPr>
                <a:t>, 5, 329-332 (2015)</a:t>
              </a:r>
            </a:p>
          </p:txBody>
        </p:sp>
      </p:grpSp>
      <p:grpSp>
        <p:nvGrpSpPr>
          <p:cNvPr id="2" name="Group 1"/>
          <p:cNvGrpSpPr/>
          <p:nvPr/>
        </p:nvGrpSpPr>
        <p:grpSpPr>
          <a:xfrm>
            <a:off x="8231947" y="3383185"/>
            <a:ext cx="3806209" cy="2845907"/>
            <a:chOff x="8269017" y="3716818"/>
            <a:chExt cx="3806209" cy="2845907"/>
          </a:xfrm>
        </p:grpSpPr>
        <p:pic>
          <p:nvPicPr>
            <p:cNvPr id="92" name="Picture 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9017" y="3716818"/>
              <a:ext cx="3806209" cy="2845907"/>
            </a:xfrm>
            <a:prstGeom prst="rect">
              <a:avLst/>
            </a:prstGeom>
          </p:spPr>
        </p:pic>
        <p:pic>
          <p:nvPicPr>
            <p:cNvPr id="8196" name="Picture 4" descr="http://waverlymiddleschool.net/wp-content/uploads/sites/32/2015/06/school-bus-clipart-MKTjjygiq.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132" y="3842078"/>
              <a:ext cx="1253951" cy="589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 name="Group 94"/>
          <p:cNvGrpSpPr/>
          <p:nvPr/>
        </p:nvGrpSpPr>
        <p:grpSpPr>
          <a:xfrm>
            <a:off x="1104710" y="3318052"/>
            <a:ext cx="5305976" cy="1173753"/>
            <a:chOff x="631571" y="3701379"/>
            <a:chExt cx="5305976" cy="1173753"/>
          </a:xfrm>
        </p:grpSpPr>
        <p:grpSp>
          <p:nvGrpSpPr>
            <p:cNvPr id="89" name="Group 88"/>
            <p:cNvGrpSpPr/>
            <p:nvPr/>
          </p:nvGrpSpPr>
          <p:grpSpPr>
            <a:xfrm>
              <a:off x="631571" y="3701379"/>
              <a:ext cx="5305976" cy="1173753"/>
              <a:chOff x="576343" y="3460375"/>
              <a:chExt cx="5305976" cy="1173753"/>
            </a:xfrm>
          </p:grpSpPr>
          <p:grpSp>
            <p:nvGrpSpPr>
              <p:cNvPr id="86" name="Group 85"/>
              <p:cNvGrpSpPr/>
              <p:nvPr/>
            </p:nvGrpSpPr>
            <p:grpSpPr>
              <a:xfrm>
                <a:off x="3169672" y="3460375"/>
                <a:ext cx="2656501" cy="411625"/>
                <a:chOff x="3169672" y="3460375"/>
                <a:chExt cx="2656501" cy="411625"/>
              </a:xfrm>
            </p:grpSpPr>
            <p:sp>
              <p:nvSpPr>
                <p:cNvPr id="66" name="TextBox 65"/>
                <p:cNvSpPr txBox="1"/>
                <p:nvPr/>
              </p:nvSpPr>
              <p:spPr>
                <a:xfrm>
                  <a:off x="3169672" y="3460375"/>
                  <a:ext cx="2621945" cy="253916"/>
                </a:xfrm>
                <a:prstGeom prst="rect">
                  <a:avLst/>
                </a:prstGeom>
                <a:noFill/>
              </p:spPr>
              <p:txBody>
                <a:bodyPr wrap="square" rtlCol="0">
                  <a:spAutoFit/>
                </a:bodyPr>
                <a:lstStyle/>
                <a:p>
                  <a:r>
                    <a:rPr lang="en-US" sz="1000" dirty="0">
                      <a:solidFill>
                        <a:schemeClr val="bg2">
                          <a:lumMod val="50000"/>
                        </a:schemeClr>
                      </a:solidFill>
                      <a:latin typeface="Calibri" panose="020F0502020204030204" pitchFamily="34" charset="0"/>
                    </a:rPr>
                    <a:t>Thermal Energy Storage (TES) cost $/</a:t>
                  </a:r>
                  <a:r>
                    <a:rPr lang="en-US" sz="1000" dirty="0" smtClean="0">
                      <a:solidFill>
                        <a:schemeClr val="bg2">
                          <a:lumMod val="50000"/>
                        </a:schemeClr>
                      </a:solidFill>
                      <a:latin typeface="Calibri" panose="020F0502020204030204" pitchFamily="34" charset="0"/>
                    </a:rPr>
                    <a:t>kWh-t</a:t>
                  </a:r>
                  <a:endParaRPr lang="en-US" sz="1000" dirty="0">
                    <a:solidFill>
                      <a:schemeClr val="bg2">
                        <a:lumMod val="50000"/>
                      </a:schemeClr>
                    </a:solidFill>
                    <a:latin typeface="Calibri" panose="020F0502020204030204" pitchFamily="34" charset="0"/>
                  </a:endParaRPr>
                </a:p>
              </p:txBody>
            </p:sp>
            <p:sp>
              <p:nvSpPr>
                <p:cNvPr id="67" name="TextBox 66"/>
                <p:cNvSpPr txBox="1"/>
                <p:nvPr/>
              </p:nvSpPr>
              <p:spPr>
                <a:xfrm>
                  <a:off x="3198775" y="3618084"/>
                  <a:ext cx="2627398" cy="253916"/>
                </a:xfrm>
                <a:prstGeom prst="rect">
                  <a:avLst/>
                </a:prstGeom>
                <a:noFill/>
              </p:spPr>
              <p:txBody>
                <a:bodyPr wrap="square" rtlCol="0">
                  <a:spAutoFit/>
                </a:bodyPr>
                <a:lstStyle/>
                <a:p>
                  <a:r>
                    <a:rPr lang="en-US" sz="900" dirty="0">
                      <a:solidFill>
                        <a:schemeClr val="bg2">
                          <a:lumMod val="50000"/>
                        </a:schemeClr>
                      </a:solidFill>
                      <a:latin typeface="Calibri" panose="020F0502020204030204" pitchFamily="34" charset="0"/>
                    </a:rPr>
                    <a:t>Thermal</a:t>
                  </a:r>
                  <a:r>
                    <a:rPr lang="en-US" sz="1000" dirty="0">
                      <a:solidFill>
                        <a:schemeClr val="bg2">
                          <a:lumMod val="50000"/>
                        </a:schemeClr>
                      </a:solidFill>
                      <a:latin typeface="Calibri" panose="020F0502020204030204" pitchFamily="34" charset="0"/>
                    </a:rPr>
                    <a:t> Energy Storage (TES) cost $/</a:t>
                  </a:r>
                  <a:r>
                    <a:rPr lang="en-US" sz="1000" dirty="0" smtClean="0">
                      <a:solidFill>
                        <a:schemeClr val="bg2">
                          <a:lumMod val="50000"/>
                        </a:schemeClr>
                      </a:solidFill>
                      <a:latin typeface="Calibri" panose="020F0502020204030204" pitchFamily="34" charset="0"/>
                    </a:rPr>
                    <a:t>kWh-e</a:t>
                  </a:r>
                  <a:endParaRPr lang="en-US" sz="1000" dirty="0">
                    <a:solidFill>
                      <a:schemeClr val="bg2">
                        <a:lumMod val="50000"/>
                      </a:schemeClr>
                    </a:solidFill>
                    <a:latin typeface="Calibri" panose="020F0502020204030204" pitchFamily="34" charset="0"/>
                  </a:endParaRPr>
                </a:p>
              </p:txBody>
            </p:sp>
          </p:grpSp>
          <p:grpSp>
            <p:nvGrpSpPr>
              <p:cNvPr id="85" name="Group 84"/>
              <p:cNvGrpSpPr/>
              <p:nvPr/>
            </p:nvGrpSpPr>
            <p:grpSpPr>
              <a:xfrm>
                <a:off x="576343" y="3826489"/>
                <a:ext cx="5305976" cy="807639"/>
                <a:chOff x="576343" y="3826489"/>
                <a:chExt cx="5305976" cy="807639"/>
              </a:xfrm>
            </p:grpSpPr>
            <p:grpSp>
              <p:nvGrpSpPr>
                <p:cNvPr id="71" name="Group 70"/>
                <p:cNvGrpSpPr/>
                <p:nvPr/>
              </p:nvGrpSpPr>
              <p:grpSpPr>
                <a:xfrm>
                  <a:off x="580781" y="4055902"/>
                  <a:ext cx="5301538" cy="578226"/>
                  <a:chOff x="650651" y="4500851"/>
                  <a:chExt cx="5891966" cy="627884"/>
                </a:xfrm>
                <a:noFill/>
              </p:grpSpPr>
              <p:sp>
                <p:nvSpPr>
                  <p:cNvPr id="72" name="Isosceles Triangle 71"/>
                  <p:cNvSpPr/>
                  <p:nvPr/>
                </p:nvSpPr>
                <p:spPr>
                  <a:xfrm>
                    <a:off x="650651" y="4836152"/>
                    <a:ext cx="79571" cy="77746"/>
                  </a:xfrm>
                  <a:prstGeom prst="triangle">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00"/>
                      </a:solidFill>
                    </a:endParaRPr>
                  </a:p>
                </p:txBody>
              </p:sp>
              <p:sp>
                <p:nvSpPr>
                  <p:cNvPr id="73" name="Isosceles Triangle 72"/>
                  <p:cNvSpPr/>
                  <p:nvPr/>
                </p:nvSpPr>
                <p:spPr>
                  <a:xfrm>
                    <a:off x="2976591" y="4947957"/>
                    <a:ext cx="79571" cy="77746"/>
                  </a:xfrm>
                  <a:prstGeom prst="triangle">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00"/>
                      </a:solidFill>
                    </a:endParaRPr>
                  </a:p>
                </p:txBody>
              </p:sp>
              <p:sp>
                <p:nvSpPr>
                  <p:cNvPr id="74" name="Flowchart: Connector 73"/>
                  <p:cNvSpPr/>
                  <p:nvPr/>
                </p:nvSpPr>
                <p:spPr>
                  <a:xfrm>
                    <a:off x="2976559" y="4697710"/>
                    <a:ext cx="79571" cy="77746"/>
                  </a:xfrm>
                  <a:prstGeom prst="flowChartConnector">
                    <a:avLst/>
                  </a:prstGeom>
                  <a:grp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Isosceles Triangle 74"/>
                  <p:cNvSpPr/>
                  <p:nvPr/>
                </p:nvSpPr>
                <p:spPr>
                  <a:xfrm>
                    <a:off x="1815316" y="4867896"/>
                    <a:ext cx="79571" cy="77746"/>
                  </a:xfrm>
                  <a:prstGeom prst="triangle">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00"/>
                      </a:solidFill>
                    </a:endParaRPr>
                  </a:p>
                </p:txBody>
              </p:sp>
              <p:sp>
                <p:nvSpPr>
                  <p:cNvPr id="76" name="Flowchart: Connector 75"/>
                  <p:cNvSpPr/>
                  <p:nvPr/>
                </p:nvSpPr>
                <p:spPr>
                  <a:xfrm>
                    <a:off x="1809762" y="4500851"/>
                    <a:ext cx="79571" cy="77746"/>
                  </a:xfrm>
                  <a:prstGeom prst="flowChartConnector">
                    <a:avLst/>
                  </a:prstGeom>
                  <a:grp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Isosceles Triangle 76"/>
                  <p:cNvSpPr/>
                  <p:nvPr/>
                </p:nvSpPr>
                <p:spPr>
                  <a:xfrm>
                    <a:off x="4134648" y="5050471"/>
                    <a:ext cx="79571" cy="77746"/>
                  </a:xfrm>
                  <a:prstGeom prst="triangle">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00"/>
                      </a:solidFill>
                    </a:endParaRPr>
                  </a:p>
                </p:txBody>
              </p:sp>
              <p:sp>
                <p:nvSpPr>
                  <p:cNvPr id="78" name="Flowchart: Connector 77"/>
                  <p:cNvSpPr/>
                  <p:nvPr/>
                </p:nvSpPr>
                <p:spPr>
                  <a:xfrm>
                    <a:off x="4134014" y="4993000"/>
                    <a:ext cx="79571" cy="77746"/>
                  </a:xfrm>
                  <a:prstGeom prst="flowChartConnector">
                    <a:avLst/>
                  </a:prstGeom>
                  <a:grp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Isosceles Triangle 78"/>
                  <p:cNvSpPr/>
                  <p:nvPr/>
                </p:nvSpPr>
                <p:spPr>
                  <a:xfrm>
                    <a:off x="6462250" y="5050989"/>
                    <a:ext cx="79571" cy="77746"/>
                  </a:xfrm>
                  <a:prstGeom prst="triangle">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00"/>
                      </a:solidFill>
                    </a:endParaRPr>
                  </a:p>
                </p:txBody>
              </p:sp>
              <p:sp>
                <p:nvSpPr>
                  <p:cNvPr id="80" name="Flowchart: Connector 79"/>
                  <p:cNvSpPr/>
                  <p:nvPr/>
                </p:nvSpPr>
                <p:spPr>
                  <a:xfrm>
                    <a:off x="6463046" y="5018933"/>
                    <a:ext cx="79571" cy="77746"/>
                  </a:xfrm>
                  <a:prstGeom prst="flowChartConnector">
                    <a:avLst/>
                  </a:prstGeom>
                  <a:grp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lowchart: Connector 4"/>
                <p:cNvSpPr/>
                <p:nvPr/>
              </p:nvSpPr>
              <p:spPr>
                <a:xfrm>
                  <a:off x="576343" y="3826489"/>
                  <a:ext cx="71598" cy="71598"/>
                </a:xfrm>
                <a:prstGeom prst="flowChartConnector">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4" name="Isosceles Triangle 63"/>
            <p:cNvSpPr/>
            <p:nvPr/>
          </p:nvSpPr>
          <p:spPr>
            <a:xfrm>
              <a:off x="5629365" y="3763765"/>
              <a:ext cx="71598" cy="71598"/>
            </a:xfrm>
            <a:prstGeom prst="triangle">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00"/>
                </a:solidFill>
              </a:endParaRPr>
            </a:p>
          </p:txBody>
        </p:sp>
        <p:sp>
          <p:nvSpPr>
            <p:cNvPr id="65" name="Flowchart: Connector 64"/>
            <p:cNvSpPr/>
            <p:nvPr/>
          </p:nvSpPr>
          <p:spPr>
            <a:xfrm>
              <a:off x="5638456" y="3934144"/>
              <a:ext cx="71598" cy="71598"/>
            </a:xfrm>
            <a:prstGeom prst="flowChartConnector">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p:cNvGrpSpPr/>
          <p:nvPr/>
        </p:nvGrpSpPr>
        <p:grpSpPr>
          <a:xfrm>
            <a:off x="6162526" y="1223063"/>
            <a:ext cx="3465196" cy="4437317"/>
            <a:chOff x="5689387" y="1606390"/>
            <a:chExt cx="3465196" cy="4437317"/>
          </a:xfrm>
        </p:grpSpPr>
        <p:sp>
          <p:nvSpPr>
            <p:cNvPr id="69" name="Oval 68"/>
            <p:cNvSpPr/>
            <p:nvPr/>
          </p:nvSpPr>
          <p:spPr>
            <a:xfrm>
              <a:off x="5689387" y="4314536"/>
              <a:ext cx="404129" cy="801331"/>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p:cNvCxnSpPr>
              <a:stCxn id="69" idx="0"/>
              <a:endCxn id="49" idx="1"/>
            </p:cNvCxnSpPr>
            <p:nvPr/>
          </p:nvCxnSpPr>
          <p:spPr>
            <a:xfrm flipV="1">
              <a:off x="5891452" y="1805274"/>
              <a:ext cx="689931" cy="2509262"/>
            </a:xfrm>
            <a:prstGeom prst="line">
              <a:avLst/>
            </a:prstGeom>
            <a:noFill/>
            <a:ln w="12700" cap="flat" cmpd="sng" algn="ctr">
              <a:solidFill>
                <a:srgbClr val="00B0F0"/>
              </a:solidFill>
              <a:prstDash val="solid"/>
              <a:headEnd type="none"/>
              <a:tailEnd type="none"/>
            </a:ln>
            <a:effectLst/>
          </p:spPr>
        </p:cxnSp>
        <p:cxnSp>
          <p:nvCxnSpPr>
            <p:cNvPr id="82" name="Straight Connector 81"/>
            <p:cNvCxnSpPr>
              <a:stCxn id="69" idx="4"/>
              <a:endCxn id="61" idx="1"/>
            </p:cNvCxnSpPr>
            <p:nvPr/>
          </p:nvCxnSpPr>
          <p:spPr>
            <a:xfrm>
              <a:off x="5891452" y="5115867"/>
              <a:ext cx="890643" cy="539684"/>
            </a:xfrm>
            <a:prstGeom prst="line">
              <a:avLst/>
            </a:prstGeom>
            <a:noFill/>
            <a:ln w="12700" cap="flat" cmpd="sng" algn="ctr">
              <a:solidFill>
                <a:srgbClr val="00B0F0"/>
              </a:solidFill>
              <a:prstDash val="solid"/>
              <a:headEnd type="none"/>
              <a:tailEnd type="none"/>
            </a:ln>
            <a:effectLst/>
          </p:spPr>
        </p:cxnSp>
        <p:grpSp>
          <p:nvGrpSpPr>
            <p:cNvPr id="47" name="Group 46"/>
            <p:cNvGrpSpPr/>
            <p:nvPr/>
          </p:nvGrpSpPr>
          <p:grpSpPr>
            <a:xfrm>
              <a:off x="6576355" y="1674469"/>
              <a:ext cx="697823" cy="4111887"/>
              <a:chOff x="6887262" y="1409700"/>
              <a:chExt cx="697823" cy="4111887"/>
            </a:xfrm>
          </p:grpSpPr>
          <p:sp>
            <p:nvSpPr>
              <p:cNvPr id="49" name="TextBox 48"/>
              <p:cNvSpPr txBox="1"/>
              <p:nvPr/>
            </p:nvSpPr>
            <p:spPr>
              <a:xfrm>
                <a:off x="6892290" y="1409700"/>
                <a:ext cx="487056" cy="261610"/>
              </a:xfrm>
              <a:prstGeom prst="rect">
                <a:avLst/>
              </a:prstGeom>
              <a:noFill/>
            </p:spPr>
            <p:txBody>
              <a:bodyPr wrap="square" rtlCol="0">
                <a:spAutoFit/>
              </a:bodyPr>
              <a:lstStyle/>
              <a:p>
                <a:r>
                  <a:rPr lang="en-US" sz="1100" dirty="0"/>
                  <a:t>300</a:t>
                </a:r>
              </a:p>
            </p:txBody>
          </p:sp>
          <p:sp>
            <p:nvSpPr>
              <p:cNvPr id="50" name="TextBox 49"/>
              <p:cNvSpPr txBox="1"/>
              <p:nvPr/>
            </p:nvSpPr>
            <p:spPr>
              <a:xfrm>
                <a:off x="6894882" y="1724297"/>
                <a:ext cx="492083" cy="261610"/>
              </a:xfrm>
              <a:prstGeom prst="rect">
                <a:avLst/>
              </a:prstGeom>
              <a:noFill/>
            </p:spPr>
            <p:txBody>
              <a:bodyPr wrap="square" rtlCol="0">
                <a:spAutoFit/>
              </a:bodyPr>
              <a:lstStyle/>
              <a:p>
                <a:r>
                  <a:rPr lang="en-US" sz="1100" dirty="0"/>
                  <a:t>275</a:t>
                </a:r>
              </a:p>
            </p:txBody>
          </p:sp>
          <p:sp>
            <p:nvSpPr>
              <p:cNvPr id="51" name="TextBox 50"/>
              <p:cNvSpPr txBox="1"/>
              <p:nvPr/>
            </p:nvSpPr>
            <p:spPr>
              <a:xfrm>
                <a:off x="6894882" y="2059577"/>
                <a:ext cx="492083" cy="261610"/>
              </a:xfrm>
              <a:prstGeom prst="rect">
                <a:avLst/>
              </a:prstGeom>
              <a:noFill/>
            </p:spPr>
            <p:txBody>
              <a:bodyPr wrap="square" rtlCol="0">
                <a:spAutoFit/>
              </a:bodyPr>
              <a:lstStyle/>
              <a:p>
                <a:r>
                  <a:rPr lang="en-US" sz="1100" dirty="0"/>
                  <a:t>250</a:t>
                </a:r>
              </a:p>
            </p:txBody>
          </p:sp>
          <p:sp>
            <p:nvSpPr>
              <p:cNvPr id="52" name="TextBox 51"/>
              <p:cNvSpPr txBox="1"/>
              <p:nvPr/>
            </p:nvSpPr>
            <p:spPr>
              <a:xfrm>
                <a:off x="6894882" y="2394857"/>
                <a:ext cx="492083" cy="261610"/>
              </a:xfrm>
              <a:prstGeom prst="rect">
                <a:avLst/>
              </a:prstGeom>
              <a:noFill/>
            </p:spPr>
            <p:txBody>
              <a:bodyPr wrap="square" rtlCol="0">
                <a:spAutoFit/>
              </a:bodyPr>
              <a:lstStyle/>
              <a:p>
                <a:r>
                  <a:rPr lang="en-US" sz="1100" dirty="0"/>
                  <a:t>225</a:t>
                </a:r>
              </a:p>
            </p:txBody>
          </p:sp>
          <p:sp>
            <p:nvSpPr>
              <p:cNvPr id="53" name="TextBox 52"/>
              <p:cNvSpPr txBox="1"/>
              <p:nvPr/>
            </p:nvSpPr>
            <p:spPr>
              <a:xfrm>
                <a:off x="6887262" y="2699657"/>
                <a:ext cx="492083" cy="261610"/>
              </a:xfrm>
              <a:prstGeom prst="rect">
                <a:avLst/>
              </a:prstGeom>
              <a:noFill/>
            </p:spPr>
            <p:txBody>
              <a:bodyPr wrap="square" rtlCol="0">
                <a:spAutoFit/>
              </a:bodyPr>
              <a:lstStyle/>
              <a:p>
                <a:r>
                  <a:rPr lang="en-US" sz="1100" dirty="0"/>
                  <a:t>200</a:t>
                </a:r>
              </a:p>
            </p:txBody>
          </p:sp>
          <p:sp>
            <p:nvSpPr>
              <p:cNvPr id="54" name="TextBox 53"/>
              <p:cNvSpPr txBox="1"/>
              <p:nvPr/>
            </p:nvSpPr>
            <p:spPr>
              <a:xfrm>
                <a:off x="6894882" y="3012077"/>
                <a:ext cx="492083" cy="261610"/>
              </a:xfrm>
              <a:prstGeom prst="rect">
                <a:avLst/>
              </a:prstGeom>
              <a:noFill/>
            </p:spPr>
            <p:txBody>
              <a:bodyPr wrap="square" rtlCol="0">
                <a:spAutoFit/>
              </a:bodyPr>
              <a:lstStyle/>
              <a:p>
                <a:r>
                  <a:rPr lang="en-US" sz="1100" dirty="0"/>
                  <a:t>175</a:t>
                </a:r>
              </a:p>
            </p:txBody>
          </p:sp>
          <p:sp>
            <p:nvSpPr>
              <p:cNvPr id="55" name="TextBox 54"/>
              <p:cNvSpPr txBox="1"/>
              <p:nvPr/>
            </p:nvSpPr>
            <p:spPr>
              <a:xfrm>
                <a:off x="6894882" y="3347357"/>
                <a:ext cx="492083" cy="261610"/>
              </a:xfrm>
              <a:prstGeom prst="rect">
                <a:avLst/>
              </a:prstGeom>
              <a:noFill/>
            </p:spPr>
            <p:txBody>
              <a:bodyPr wrap="square" rtlCol="0">
                <a:spAutoFit/>
              </a:bodyPr>
              <a:lstStyle/>
              <a:p>
                <a:r>
                  <a:rPr lang="en-US" sz="1100" dirty="0"/>
                  <a:t>150</a:t>
                </a:r>
              </a:p>
            </p:txBody>
          </p:sp>
          <p:sp>
            <p:nvSpPr>
              <p:cNvPr id="56" name="TextBox 55"/>
              <p:cNvSpPr txBox="1"/>
              <p:nvPr/>
            </p:nvSpPr>
            <p:spPr>
              <a:xfrm>
                <a:off x="6894882" y="3667397"/>
                <a:ext cx="492083" cy="261610"/>
              </a:xfrm>
              <a:prstGeom prst="rect">
                <a:avLst/>
              </a:prstGeom>
              <a:noFill/>
            </p:spPr>
            <p:txBody>
              <a:bodyPr wrap="square" rtlCol="0">
                <a:spAutoFit/>
              </a:bodyPr>
              <a:lstStyle/>
              <a:p>
                <a:r>
                  <a:rPr lang="en-US" sz="1100" dirty="0"/>
                  <a:t>125</a:t>
                </a:r>
              </a:p>
            </p:txBody>
          </p:sp>
          <p:sp>
            <p:nvSpPr>
              <p:cNvPr id="57" name="TextBox 56"/>
              <p:cNvSpPr txBox="1"/>
              <p:nvPr/>
            </p:nvSpPr>
            <p:spPr>
              <a:xfrm>
                <a:off x="6887262" y="3972197"/>
                <a:ext cx="492083" cy="261610"/>
              </a:xfrm>
              <a:prstGeom prst="rect">
                <a:avLst/>
              </a:prstGeom>
              <a:noFill/>
            </p:spPr>
            <p:txBody>
              <a:bodyPr wrap="square" rtlCol="0">
                <a:spAutoFit/>
              </a:bodyPr>
              <a:lstStyle/>
              <a:p>
                <a:r>
                  <a:rPr lang="en-US" sz="1100" dirty="0"/>
                  <a:t>100</a:t>
                </a:r>
              </a:p>
            </p:txBody>
          </p:sp>
          <p:sp>
            <p:nvSpPr>
              <p:cNvPr id="58" name="TextBox 57"/>
              <p:cNvSpPr txBox="1"/>
              <p:nvPr/>
            </p:nvSpPr>
            <p:spPr>
              <a:xfrm>
                <a:off x="6971082" y="4299857"/>
                <a:ext cx="492083" cy="261610"/>
              </a:xfrm>
              <a:prstGeom prst="rect">
                <a:avLst/>
              </a:prstGeom>
              <a:noFill/>
            </p:spPr>
            <p:txBody>
              <a:bodyPr wrap="square" rtlCol="0">
                <a:spAutoFit/>
              </a:bodyPr>
              <a:lstStyle/>
              <a:p>
                <a:r>
                  <a:rPr lang="en-US" sz="1100" dirty="0"/>
                  <a:t>75</a:t>
                </a:r>
              </a:p>
            </p:txBody>
          </p:sp>
          <p:sp>
            <p:nvSpPr>
              <p:cNvPr id="59" name="TextBox 58"/>
              <p:cNvSpPr txBox="1"/>
              <p:nvPr/>
            </p:nvSpPr>
            <p:spPr>
              <a:xfrm>
                <a:off x="6971082" y="4627517"/>
                <a:ext cx="492083" cy="261610"/>
              </a:xfrm>
              <a:prstGeom prst="rect">
                <a:avLst/>
              </a:prstGeom>
              <a:noFill/>
            </p:spPr>
            <p:txBody>
              <a:bodyPr wrap="square" rtlCol="0">
                <a:spAutoFit/>
              </a:bodyPr>
              <a:lstStyle/>
              <a:p>
                <a:r>
                  <a:rPr lang="en-US" sz="1100" dirty="0"/>
                  <a:t>50</a:t>
                </a:r>
              </a:p>
            </p:txBody>
          </p:sp>
          <p:sp>
            <p:nvSpPr>
              <p:cNvPr id="60" name="TextBox 59"/>
              <p:cNvSpPr txBox="1"/>
              <p:nvPr/>
            </p:nvSpPr>
            <p:spPr>
              <a:xfrm>
                <a:off x="6971082" y="4924697"/>
                <a:ext cx="492083" cy="261610"/>
              </a:xfrm>
              <a:prstGeom prst="rect">
                <a:avLst/>
              </a:prstGeom>
              <a:noFill/>
            </p:spPr>
            <p:txBody>
              <a:bodyPr wrap="square" rtlCol="0">
                <a:spAutoFit/>
              </a:bodyPr>
              <a:lstStyle/>
              <a:p>
                <a:r>
                  <a:rPr lang="en-US" sz="1100" dirty="0"/>
                  <a:t>25</a:t>
                </a:r>
              </a:p>
            </p:txBody>
          </p:sp>
          <p:sp>
            <p:nvSpPr>
              <p:cNvPr id="61" name="TextBox 60"/>
              <p:cNvSpPr txBox="1"/>
              <p:nvPr/>
            </p:nvSpPr>
            <p:spPr>
              <a:xfrm>
                <a:off x="7093002" y="5259977"/>
                <a:ext cx="492083" cy="261610"/>
              </a:xfrm>
              <a:prstGeom prst="rect">
                <a:avLst/>
              </a:prstGeom>
              <a:noFill/>
            </p:spPr>
            <p:txBody>
              <a:bodyPr wrap="square" rtlCol="0">
                <a:spAutoFit/>
              </a:bodyPr>
              <a:lstStyle/>
              <a:p>
                <a:r>
                  <a:rPr lang="en-US" sz="1100" dirty="0"/>
                  <a:t>0</a:t>
                </a:r>
              </a:p>
            </p:txBody>
          </p:sp>
        </p:grpSp>
        <p:sp>
          <p:nvSpPr>
            <p:cNvPr id="48" name="TextBox 47"/>
            <p:cNvSpPr txBox="1"/>
            <p:nvPr/>
          </p:nvSpPr>
          <p:spPr>
            <a:xfrm>
              <a:off x="6705895" y="5410446"/>
              <a:ext cx="384903" cy="230832"/>
            </a:xfrm>
            <a:prstGeom prst="rect">
              <a:avLst/>
            </a:prstGeom>
            <a:noFill/>
          </p:spPr>
          <p:txBody>
            <a:bodyPr wrap="square" rtlCol="0">
              <a:spAutoFit/>
            </a:bodyPr>
            <a:lstStyle/>
            <a:p>
              <a:r>
                <a:rPr lang="en-US" sz="900" dirty="0"/>
                <a:t>10</a:t>
              </a:r>
            </a:p>
          </p:txBody>
        </p:sp>
        <p:grpSp>
          <p:nvGrpSpPr>
            <p:cNvPr id="31" name="Group 30"/>
            <p:cNvGrpSpPr/>
            <p:nvPr/>
          </p:nvGrpSpPr>
          <p:grpSpPr>
            <a:xfrm>
              <a:off x="7039322" y="1821346"/>
              <a:ext cx="644528" cy="3840480"/>
              <a:chOff x="7350229" y="1556577"/>
              <a:chExt cx="644528" cy="3840480"/>
            </a:xfrm>
          </p:grpSpPr>
          <p:sp>
            <p:nvSpPr>
              <p:cNvPr id="41" name="Rectangle 40"/>
              <p:cNvSpPr/>
              <p:nvPr/>
            </p:nvSpPr>
            <p:spPr>
              <a:xfrm>
                <a:off x="7353637" y="3485856"/>
                <a:ext cx="632972" cy="1898844"/>
              </a:xfrm>
              <a:prstGeom prst="rect">
                <a:avLst/>
              </a:prstGeom>
              <a:solidFill>
                <a:srgbClr val="FFCCCC"/>
              </a:solidFill>
              <a:ln w="12700">
                <a:solidFill>
                  <a:srgbClr val="FF9999">
                    <a:alpha val="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p:cNvGrpSpPr/>
              <p:nvPr/>
            </p:nvGrpSpPr>
            <p:grpSpPr>
              <a:xfrm>
                <a:off x="7350229" y="1556577"/>
                <a:ext cx="644528" cy="3840480"/>
                <a:chOff x="7225100" y="1566202"/>
                <a:chExt cx="644528" cy="3840480"/>
              </a:xfrm>
            </p:grpSpPr>
            <p:cxnSp>
              <p:nvCxnSpPr>
                <p:cNvPr id="43" name="Straight Connector 42"/>
                <p:cNvCxnSpPr/>
                <p:nvPr/>
              </p:nvCxnSpPr>
              <p:spPr>
                <a:xfrm>
                  <a:off x="7225100" y="1566202"/>
                  <a:ext cx="0" cy="3840480"/>
                </a:xfrm>
                <a:prstGeom prst="line">
                  <a:avLst/>
                </a:prstGeom>
                <a:noFill/>
                <a:ln w="12700" cap="flat" cmpd="sng" algn="ctr">
                  <a:solidFill>
                    <a:schemeClr val="bg1">
                      <a:lumMod val="50000"/>
                    </a:schemeClr>
                  </a:solidFill>
                  <a:prstDash val="solid"/>
                  <a:headEnd type="none"/>
                  <a:tailEnd type="none"/>
                </a:ln>
                <a:effectLst/>
              </p:spPr>
            </p:cxnSp>
            <p:cxnSp>
              <p:nvCxnSpPr>
                <p:cNvPr id="44" name="Straight Connector 43"/>
                <p:cNvCxnSpPr/>
                <p:nvPr/>
              </p:nvCxnSpPr>
              <p:spPr>
                <a:xfrm flipH="1" flipV="1">
                  <a:off x="7225100" y="5400457"/>
                  <a:ext cx="640080" cy="0"/>
                </a:xfrm>
                <a:prstGeom prst="line">
                  <a:avLst/>
                </a:prstGeom>
                <a:noFill/>
                <a:ln w="12700" cap="flat" cmpd="sng" algn="ctr">
                  <a:solidFill>
                    <a:schemeClr val="bg1">
                      <a:lumMod val="50000"/>
                    </a:schemeClr>
                  </a:solidFill>
                  <a:prstDash val="solid"/>
                  <a:headEnd type="none"/>
                  <a:tailEnd type="none"/>
                </a:ln>
                <a:effectLst/>
              </p:spPr>
            </p:cxnSp>
            <p:cxnSp>
              <p:nvCxnSpPr>
                <p:cNvPr id="45" name="Straight Connector 44"/>
                <p:cNvCxnSpPr/>
                <p:nvPr/>
              </p:nvCxnSpPr>
              <p:spPr>
                <a:xfrm>
                  <a:off x="7862008" y="1566202"/>
                  <a:ext cx="0" cy="3840480"/>
                </a:xfrm>
                <a:prstGeom prst="line">
                  <a:avLst/>
                </a:prstGeom>
                <a:noFill/>
                <a:ln w="12700" cap="flat" cmpd="sng" algn="ctr">
                  <a:solidFill>
                    <a:schemeClr val="bg1">
                      <a:lumMod val="50000"/>
                    </a:schemeClr>
                  </a:solidFill>
                  <a:prstDash val="solid"/>
                  <a:headEnd type="none"/>
                  <a:tailEnd type="none"/>
                </a:ln>
                <a:effectLst/>
              </p:spPr>
            </p:cxnSp>
            <p:cxnSp>
              <p:nvCxnSpPr>
                <p:cNvPr id="46" name="Straight Connector 45"/>
                <p:cNvCxnSpPr/>
                <p:nvPr/>
              </p:nvCxnSpPr>
              <p:spPr>
                <a:xfrm flipH="1" flipV="1">
                  <a:off x="7229548" y="1566202"/>
                  <a:ext cx="640080" cy="0"/>
                </a:xfrm>
                <a:prstGeom prst="line">
                  <a:avLst/>
                </a:prstGeom>
                <a:noFill/>
                <a:ln w="12700" cap="flat" cmpd="sng" algn="ctr">
                  <a:solidFill>
                    <a:schemeClr val="bg1">
                      <a:lumMod val="50000"/>
                    </a:schemeClr>
                  </a:solidFill>
                  <a:prstDash val="solid"/>
                  <a:headEnd type="none"/>
                  <a:tailEnd type="none"/>
                </a:ln>
                <a:effectLst/>
              </p:spPr>
            </p:cxnSp>
          </p:grpSp>
        </p:grpSp>
        <p:sp>
          <p:nvSpPr>
            <p:cNvPr id="33" name="Isosceles Triangle 32"/>
            <p:cNvSpPr/>
            <p:nvPr/>
          </p:nvSpPr>
          <p:spPr>
            <a:xfrm>
              <a:off x="7592018" y="1747669"/>
              <a:ext cx="182880" cy="228600"/>
            </a:xfrm>
            <a:prstGeom prst="triangle">
              <a:avLst/>
            </a:prstGeom>
            <a:solidFill>
              <a:srgbClr val="FFC000"/>
            </a:solidFill>
            <a:ln w="12700">
              <a:solidFill>
                <a:srgbClr val="CC66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a:off x="7592018" y="2987784"/>
              <a:ext cx="182880" cy="228600"/>
            </a:xfrm>
            <a:prstGeom prst="triangle">
              <a:avLst/>
            </a:prstGeom>
            <a:solidFill>
              <a:srgbClr val="FFC000"/>
            </a:solidFill>
            <a:ln w="12700">
              <a:solidFill>
                <a:srgbClr val="CC66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a:off x="7593288" y="3588741"/>
              <a:ext cx="182880" cy="228600"/>
            </a:xfrm>
            <a:prstGeom prst="triangle">
              <a:avLst/>
            </a:prstGeom>
            <a:solidFill>
              <a:srgbClr val="FFC000"/>
            </a:solidFill>
            <a:ln w="12700">
              <a:solidFill>
                <a:srgbClr val="CC66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a:off x="7596824" y="2020143"/>
              <a:ext cx="182880" cy="228600"/>
            </a:xfrm>
            <a:prstGeom prst="triangle">
              <a:avLst/>
            </a:prstGeom>
            <a:solidFill>
              <a:srgbClr val="FFC000"/>
            </a:solidFill>
            <a:ln w="12700">
              <a:solidFill>
                <a:srgbClr val="CC66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a:off x="7586771" y="2340831"/>
              <a:ext cx="182880" cy="228600"/>
            </a:xfrm>
            <a:prstGeom prst="triangle">
              <a:avLst/>
            </a:prstGeom>
            <a:solidFill>
              <a:srgbClr val="FFC000"/>
            </a:solidFill>
            <a:ln w="12700">
              <a:solidFill>
                <a:srgbClr val="CC66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p:cNvSpPr/>
            <p:nvPr/>
          </p:nvSpPr>
          <p:spPr>
            <a:xfrm>
              <a:off x="7585668" y="2512875"/>
              <a:ext cx="182880" cy="228600"/>
            </a:xfrm>
            <a:prstGeom prst="triangle">
              <a:avLst/>
            </a:prstGeom>
            <a:solidFill>
              <a:srgbClr val="FFC000"/>
            </a:solidFill>
            <a:ln w="12700">
              <a:solidFill>
                <a:srgbClr val="CC66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6964696" y="1818514"/>
              <a:ext cx="88193" cy="3837305"/>
              <a:chOff x="7275603" y="1553745"/>
              <a:chExt cx="88193" cy="3837305"/>
            </a:xfrm>
          </p:grpSpPr>
          <p:grpSp>
            <p:nvGrpSpPr>
              <p:cNvPr id="16" name="Group 15"/>
              <p:cNvGrpSpPr/>
              <p:nvPr/>
            </p:nvGrpSpPr>
            <p:grpSpPr>
              <a:xfrm>
                <a:off x="7275603" y="1553745"/>
                <a:ext cx="88193" cy="3837305"/>
                <a:chOff x="7275603" y="1553745"/>
                <a:chExt cx="88193" cy="3837305"/>
              </a:xfrm>
            </p:grpSpPr>
            <p:cxnSp>
              <p:nvCxnSpPr>
                <p:cNvPr id="18" name="Straight Connector 17"/>
                <p:cNvCxnSpPr/>
                <p:nvPr/>
              </p:nvCxnSpPr>
              <p:spPr>
                <a:xfrm flipH="1" flipV="1">
                  <a:off x="7281119" y="1553745"/>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19" name="Straight Connector 18"/>
                <p:cNvCxnSpPr/>
                <p:nvPr/>
              </p:nvCxnSpPr>
              <p:spPr>
                <a:xfrm flipH="1" flipV="1">
                  <a:off x="7281118" y="2839620"/>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0" name="Straight Connector 19"/>
                <p:cNvCxnSpPr/>
                <p:nvPr/>
              </p:nvCxnSpPr>
              <p:spPr>
                <a:xfrm flipH="1" flipV="1">
                  <a:off x="7281119" y="4125495"/>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1" name="Straight Connector 20"/>
                <p:cNvCxnSpPr/>
                <p:nvPr/>
              </p:nvCxnSpPr>
              <p:spPr>
                <a:xfrm flipH="1" flipV="1">
                  <a:off x="7290644" y="5391050"/>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2" name="Straight Connector 21"/>
                <p:cNvCxnSpPr/>
                <p:nvPr/>
              </p:nvCxnSpPr>
              <p:spPr>
                <a:xfrm flipH="1" flipV="1">
                  <a:off x="7281119" y="4763670"/>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3" name="Straight Connector 22"/>
                <p:cNvCxnSpPr/>
                <p:nvPr/>
              </p:nvCxnSpPr>
              <p:spPr>
                <a:xfrm flipH="1" flipV="1">
                  <a:off x="7275612" y="3487512"/>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4" name="Straight Connector 23"/>
                <p:cNvCxnSpPr/>
                <p:nvPr/>
              </p:nvCxnSpPr>
              <p:spPr>
                <a:xfrm flipH="1" flipV="1">
                  <a:off x="7281119" y="2201445"/>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5" name="Straight Connector 24"/>
                <p:cNvCxnSpPr/>
                <p:nvPr/>
              </p:nvCxnSpPr>
              <p:spPr>
                <a:xfrm flipH="1" flipV="1">
                  <a:off x="7281119" y="1877595"/>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6" name="Straight Connector 25"/>
                <p:cNvCxnSpPr/>
                <p:nvPr/>
              </p:nvCxnSpPr>
              <p:spPr>
                <a:xfrm flipH="1" flipV="1">
                  <a:off x="7281119" y="2534820"/>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7" name="Straight Connector 26"/>
                <p:cNvCxnSpPr/>
                <p:nvPr/>
              </p:nvCxnSpPr>
              <p:spPr>
                <a:xfrm flipH="1" flipV="1">
                  <a:off x="7281119" y="3153945"/>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8" name="Straight Connector 27"/>
                <p:cNvCxnSpPr/>
                <p:nvPr/>
              </p:nvCxnSpPr>
              <p:spPr>
                <a:xfrm flipH="1" flipV="1">
                  <a:off x="7275607" y="3806606"/>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29" name="Straight Connector 28"/>
                <p:cNvCxnSpPr/>
                <p:nvPr/>
              </p:nvCxnSpPr>
              <p:spPr>
                <a:xfrm flipH="1" flipV="1">
                  <a:off x="7275607" y="4444788"/>
                  <a:ext cx="73152" cy="0"/>
                </a:xfrm>
                <a:prstGeom prst="line">
                  <a:avLst/>
                </a:prstGeom>
                <a:noFill/>
                <a:ln w="12700" cap="flat" cmpd="sng" algn="ctr">
                  <a:solidFill>
                    <a:schemeClr val="bg1">
                      <a:lumMod val="50000"/>
                    </a:schemeClr>
                  </a:solidFill>
                  <a:prstDash val="solid"/>
                  <a:headEnd type="none"/>
                  <a:tailEnd type="none"/>
                </a:ln>
                <a:effectLst/>
              </p:spPr>
            </p:cxnSp>
            <p:cxnSp>
              <p:nvCxnSpPr>
                <p:cNvPr id="30" name="Straight Connector 29"/>
                <p:cNvCxnSpPr/>
                <p:nvPr/>
              </p:nvCxnSpPr>
              <p:spPr>
                <a:xfrm flipH="1" flipV="1">
                  <a:off x="7275603" y="5078206"/>
                  <a:ext cx="73152" cy="0"/>
                </a:xfrm>
                <a:prstGeom prst="line">
                  <a:avLst/>
                </a:prstGeom>
                <a:noFill/>
                <a:ln w="12700" cap="flat" cmpd="sng" algn="ctr">
                  <a:solidFill>
                    <a:schemeClr val="bg1">
                      <a:lumMod val="50000"/>
                    </a:schemeClr>
                  </a:solidFill>
                  <a:prstDash val="solid"/>
                  <a:headEnd type="none"/>
                  <a:tailEnd type="none"/>
                </a:ln>
                <a:effectLst/>
              </p:spPr>
            </p:cxnSp>
          </p:grpSp>
          <p:cxnSp>
            <p:nvCxnSpPr>
              <p:cNvPr id="17" name="Straight Connector 16"/>
              <p:cNvCxnSpPr/>
              <p:nvPr/>
            </p:nvCxnSpPr>
            <p:spPr>
              <a:xfrm flipH="1" flipV="1">
                <a:off x="7281953" y="5262356"/>
                <a:ext cx="73152" cy="0"/>
              </a:xfrm>
              <a:prstGeom prst="line">
                <a:avLst/>
              </a:prstGeom>
              <a:noFill/>
              <a:ln w="12700" cap="flat" cmpd="sng" algn="ctr">
                <a:solidFill>
                  <a:schemeClr val="bg1">
                    <a:lumMod val="50000"/>
                  </a:schemeClr>
                </a:solidFill>
                <a:prstDash val="solid"/>
                <a:headEnd type="none"/>
                <a:tailEnd type="none"/>
              </a:ln>
              <a:effectLst/>
            </p:spPr>
          </p:cxnSp>
        </p:grpSp>
        <p:sp>
          <p:nvSpPr>
            <p:cNvPr id="11" name="TextBox 10"/>
            <p:cNvSpPr txBox="1"/>
            <p:nvPr/>
          </p:nvSpPr>
          <p:spPr>
            <a:xfrm>
              <a:off x="7388039" y="5612846"/>
              <a:ext cx="599234" cy="261610"/>
            </a:xfrm>
            <a:prstGeom prst="rect">
              <a:avLst/>
            </a:prstGeom>
            <a:noFill/>
          </p:spPr>
          <p:txBody>
            <a:bodyPr wrap="square" rtlCol="0">
              <a:spAutoFit/>
            </a:bodyPr>
            <a:lstStyle/>
            <a:p>
              <a:r>
                <a:rPr lang="en-US" sz="1050" dirty="0"/>
                <a:t>2030</a:t>
              </a:r>
            </a:p>
          </p:txBody>
        </p:sp>
        <p:sp>
          <p:nvSpPr>
            <p:cNvPr id="8" name="TextBox 7"/>
            <p:cNvSpPr txBox="1"/>
            <p:nvPr/>
          </p:nvSpPr>
          <p:spPr>
            <a:xfrm>
              <a:off x="7090320" y="5766708"/>
              <a:ext cx="599234" cy="276999"/>
            </a:xfrm>
            <a:prstGeom prst="rect">
              <a:avLst/>
            </a:prstGeom>
            <a:noFill/>
          </p:spPr>
          <p:txBody>
            <a:bodyPr wrap="square" rtlCol="0">
              <a:spAutoFit/>
            </a:bodyPr>
            <a:lstStyle/>
            <a:p>
              <a:r>
                <a:rPr lang="en-US" sz="1200" dirty="0"/>
                <a:t>Year</a:t>
              </a:r>
            </a:p>
          </p:txBody>
        </p:sp>
        <p:sp>
          <p:nvSpPr>
            <p:cNvPr id="9" name="TextBox 8"/>
            <p:cNvSpPr txBox="1"/>
            <p:nvPr/>
          </p:nvSpPr>
          <p:spPr>
            <a:xfrm rot="16200000">
              <a:off x="4591715" y="3595491"/>
              <a:ext cx="3830955" cy="276999"/>
            </a:xfrm>
            <a:prstGeom prst="rect">
              <a:avLst/>
            </a:prstGeom>
            <a:noFill/>
          </p:spPr>
          <p:txBody>
            <a:bodyPr wrap="square" rtlCol="0">
              <a:spAutoFit/>
            </a:bodyPr>
            <a:lstStyle/>
            <a:p>
              <a:pPr algn="ctr"/>
              <a:r>
                <a:rPr lang="en-US" sz="1200" dirty="0"/>
                <a:t>Storage Cost [US$/kWh]</a:t>
              </a:r>
            </a:p>
          </p:txBody>
        </p:sp>
        <p:sp>
          <p:nvSpPr>
            <p:cNvPr id="83" name="TextBox 82"/>
            <p:cNvSpPr txBox="1"/>
            <p:nvPr/>
          </p:nvSpPr>
          <p:spPr>
            <a:xfrm>
              <a:off x="7052889" y="2632039"/>
              <a:ext cx="980910" cy="400110"/>
            </a:xfrm>
            <a:prstGeom prst="rect">
              <a:avLst/>
            </a:prstGeom>
            <a:noFill/>
          </p:spPr>
          <p:txBody>
            <a:bodyPr wrap="none" rtlCol="0">
              <a:spAutoFit/>
            </a:bodyPr>
            <a:lstStyle/>
            <a:p>
              <a:r>
                <a:rPr lang="en-US" sz="2000" b="1" dirty="0">
                  <a:latin typeface="Garamond" panose="02020404030301010803" pitchFamily="18" charset="0"/>
                </a:rPr>
                <a:t>Battery</a:t>
              </a:r>
              <a:endParaRPr lang="en-US" sz="1600" b="1" dirty="0">
                <a:latin typeface="Garamond" panose="02020404030301010803" pitchFamily="18" charset="0"/>
              </a:endParaRPr>
            </a:p>
          </p:txBody>
        </p:sp>
        <p:pic>
          <p:nvPicPr>
            <p:cNvPr id="87" name="Picture 4" descr="http://www.freevectors.net/files/large/MobilePhoneBatteryTool.jpg"/>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0529" b="21842"/>
            <a:stretch/>
          </p:blipFill>
          <p:spPr bwMode="auto">
            <a:xfrm rot="16200000">
              <a:off x="7911223" y="2531769"/>
              <a:ext cx="578591" cy="3334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clipartbest.com/cliparts/4cb/KXg/4cbKXgKni.jpeg"/>
            <p:cNvPicPr>
              <a:picLocks noChangeAspect="1" noChangeArrowheads="1"/>
            </p:cNvPicPr>
            <p:nvPr/>
          </p:nvPicPr>
          <p:blipFill rotWithShape="1">
            <a:blip r:embed="rId7">
              <a:extLst>
                <a:ext uri="{28A0092B-C50C-407E-A947-70E740481C1C}">
                  <a14:useLocalDpi xmlns:a14="http://schemas.microsoft.com/office/drawing/2010/main" val="0"/>
                </a:ext>
              </a:extLst>
            </a:blip>
            <a:srcRect t="31257" b="32557"/>
            <a:stretch/>
          </p:blipFill>
          <p:spPr bwMode="auto">
            <a:xfrm>
              <a:off x="7816627" y="1606390"/>
              <a:ext cx="1337956" cy="4841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oup 89"/>
          <p:cNvGrpSpPr/>
          <p:nvPr/>
        </p:nvGrpSpPr>
        <p:grpSpPr>
          <a:xfrm>
            <a:off x="7504204" y="4158982"/>
            <a:ext cx="685292" cy="1039643"/>
            <a:chOff x="6975837" y="4301305"/>
            <a:chExt cx="685292" cy="1039643"/>
          </a:xfrm>
        </p:grpSpPr>
        <p:sp>
          <p:nvSpPr>
            <p:cNvPr id="39" name="Flowchart: Connector 38"/>
            <p:cNvSpPr/>
            <p:nvPr/>
          </p:nvSpPr>
          <p:spPr>
            <a:xfrm>
              <a:off x="7568719" y="5173762"/>
              <a:ext cx="91440" cy="91440"/>
            </a:xfrm>
            <a:prstGeom prst="flowChartConnector">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a:off x="7578833" y="5258652"/>
              <a:ext cx="82296" cy="82296"/>
            </a:xfrm>
            <a:prstGeom prst="triangle">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00"/>
                </a:solidFill>
              </a:endParaRPr>
            </a:p>
          </p:txBody>
        </p:sp>
        <p:sp>
          <p:nvSpPr>
            <p:cNvPr id="84" name="TextBox 83"/>
            <p:cNvSpPr txBox="1"/>
            <p:nvPr/>
          </p:nvSpPr>
          <p:spPr>
            <a:xfrm>
              <a:off x="6975837" y="4301305"/>
              <a:ext cx="673582" cy="400110"/>
            </a:xfrm>
            <a:prstGeom prst="rect">
              <a:avLst/>
            </a:prstGeom>
            <a:noFill/>
          </p:spPr>
          <p:txBody>
            <a:bodyPr wrap="none" rtlCol="0">
              <a:spAutoFit/>
            </a:bodyPr>
            <a:lstStyle/>
            <a:p>
              <a:r>
                <a:rPr lang="en-US" sz="2000" b="1" dirty="0">
                  <a:latin typeface="Garamond" panose="02020404030301010803" pitchFamily="18" charset="0"/>
                </a:rPr>
                <a:t>TES</a:t>
              </a:r>
              <a:endParaRPr lang="en-US" sz="1600" b="1" dirty="0">
                <a:latin typeface="Garamond" panose="02020404030301010803" pitchFamily="18" charset="0"/>
              </a:endParaRPr>
            </a:p>
          </p:txBody>
        </p:sp>
      </p:grpSp>
      <p:pic>
        <p:nvPicPr>
          <p:cNvPr id="6" name="Picture 5"/>
          <p:cNvPicPr>
            <a:picLocks noChangeAspect="1"/>
          </p:cNvPicPr>
          <p:nvPr/>
        </p:nvPicPr>
        <p:blipFill>
          <a:blip r:embed="rId8"/>
          <a:stretch>
            <a:fillRect/>
          </a:stretch>
        </p:blipFill>
        <p:spPr>
          <a:xfrm>
            <a:off x="2911901" y="5009119"/>
            <a:ext cx="2853175" cy="1438781"/>
          </a:xfrm>
          <a:prstGeom prst="rect">
            <a:avLst/>
          </a:prstGeom>
        </p:spPr>
      </p:pic>
    </p:spTree>
    <p:extLst>
      <p:ext uri="{BB962C8B-B14F-4D97-AF65-F5344CB8AC3E}">
        <p14:creationId xmlns:p14="http://schemas.microsoft.com/office/powerpoint/2010/main" val="32141512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wipe(down)">
                                      <p:cBhvr>
                                        <p:cTn id="11" dur="500"/>
                                        <p:tgtEl>
                                          <p:spTgt spid="9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wipe(left)">
                                      <p:cBhvr>
                                        <p:cTn id="16" dur="500"/>
                                        <p:tgtEl>
                                          <p:spTgt spid="9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wipe(left)">
                                      <p:cBhvr>
                                        <p:cTn id="20" dur="500"/>
                                        <p:tgtEl>
                                          <p:spTgt spid="9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506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76677" y="2773604"/>
            <a:ext cx="482824" cy="276999"/>
          </a:xfrm>
          <a:prstGeom prst="rect">
            <a:avLst/>
          </a:prstGeom>
          <a:noFill/>
        </p:spPr>
        <p:txBody>
          <a:bodyPr wrap="none" rtlCol="0">
            <a:spAutoFit/>
          </a:bodyPr>
          <a:lstStyle/>
          <a:p>
            <a:r>
              <a:rPr lang="en-US" sz="1200" dirty="0">
                <a:solidFill>
                  <a:schemeClr val="bg1"/>
                </a:solidFill>
              </a:rPr>
              <a:t>TES</a:t>
            </a:r>
          </a:p>
        </p:txBody>
      </p:sp>
      <p:sp>
        <p:nvSpPr>
          <p:cNvPr id="8" name="TextBox 7"/>
          <p:cNvSpPr txBox="1"/>
          <p:nvPr/>
        </p:nvSpPr>
        <p:spPr>
          <a:xfrm>
            <a:off x="7200186" y="3891993"/>
            <a:ext cx="482824" cy="276999"/>
          </a:xfrm>
          <a:prstGeom prst="rect">
            <a:avLst/>
          </a:prstGeom>
          <a:noFill/>
        </p:spPr>
        <p:txBody>
          <a:bodyPr wrap="none" rtlCol="0">
            <a:spAutoFit/>
          </a:bodyPr>
          <a:lstStyle/>
          <a:p>
            <a:r>
              <a:rPr lang="en-US" sz="1200" dirty="0">
                <a:solidFill>
                  <a:schemeClr val="bg1"/>
                </a:solidFill>
              </a:rPr>
              <a:t>TES</a:t>
            </a:r>
          </a:p>
        </p:txBody>
      </p:sp>
      <p:grpSp>
        <p:nvGrpSpPr>
          <p:cNvPr id="9" name="Group 8"/>
          <p:cNvGrpSpPr/>
          <p:nvPr/>
        </p:nvGrpSpPr>
        <p:grpSpPr>
          <a:xfrm>
            <a:off x="656493" y="23446"/>
            <a:ext cx="10765692" cy="6459415"/>
            <a:chOff x="1505402" y="657226"/>
            <a:chExt cx="9209490" cy="5525694"/>
          </a:xfrm>
        </p:grpSpPr>
        <p:grpSp>
          <p:nvGrpSpPr>
            <p:cNvPr id="2" name="Group 1"/>
            <p:cNvGrpSpPr/>
            <p:nvPr/>
          </p:nvGrpSpPr>
          <p:grpSpPr>
            <a:xfrm>
              <a:off x="1505402" y="657226"/>
              <a:ext cx="9209490" cy="5525694"/>
              <a:chOff x="1880541" y="1348869"/>
              <a:chExt cx="8047230" cy="4828338"/>
            </a:xfrm>
          </p:grpSpPr>
          <p:pic>
            <p:nvPicPr>
              <p:cNvPr id="4" name="Picture 2" descr="http://www1.eere.energy.gov/solar/sunshot/images/csp_waterfall_x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541" y="1348869"/>
                <a:ext cx="8047230" cy="4828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98766" y="1412361"/>
                <a:ext cx="7733212" cy="307777"/>
              </a:xfrm>
              <a:prstGeom prst="rect">
                <a:avLst/>
              </a:prstGeom>
              <a:noFill/>
            </p:spPr>
            <p:txBody>
              <a:bodyPr wrap="square" rtlCol="0">
                <a:spAutoFit/>
              </a:bodyPr>
              <a:lstStyle/>
              <a:p>
                <a:pPr algn="ctr"/>
                <a:r>
                  <a:rPr lang="en-US" sz="1400" b="1" dirty="0">
                    <a:solidFill>
                      <a:srgbClr val="CCFFFF"/>
                    </a:solidFill>
                    <a:effectLst>
                      <a:outerShdw blurRad="38100" dist="38100" dir="2700000" algn="tl">
                        <a:srgbClr val="000000">
                          <a:alpha val="43137"/>
                        </a:srgbClr>
                      </a:outerShdw>
                    </a:effectLst>
                  </a:rPr>
                  <a:t>Concentrated Solar Thermal (CSP) Cost Reduction Requirements</a:t>
                </a:r>
              </a:p>
            </p:txBody>
          </p:sp>
        </p:grpSp>
        <p:sp>
          <p:nvSpPr>
            <p:cNvPr id="5" name="TextBox 4"/>
            <p:cNvSpPr txBox="1"/>
            <p:nvPr/>
          </p:nvSpPr>
          <p:spPr>
            <a:xfrm>
              <a:off x="9000336" y="5782660"/>
              <a:ext cx="1604927" cy="307777"/>
            </a:xfrm>
            <a:prstGeom prst="rect">
              <a:avLst/>
            </a:prstGeom>
            <a:noFill/>
          </p:spPr>
          <p:txBody>
            <a:bodyPr wrap="none" rtlCol="0">
              <a:spAutoFit/>
            </a:bodyPr>
            <a:lstStyle/>
            <a:p>
              <a:r>
                <a:rPr lang="en-US" sz="1400" dirty="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 DOE </a:t>
              </a:r>
              <a:r>
                <a:rPr lang="en-US" sz="1400" dirty="0" err="1">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SunShot</a:t>
              </a:r>
              <a:endParaRPr lang="en-US" sz="1400" dirty="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79594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Sulfur TES Fluid</a:t>
            </a:r>
            <a:endParaRPr lang="en-US" dirty="0"/>
          </a:p>
        </p:txBody>
      </p:sp>
      <p:cxnSp>
        <p:nvCxnSpPr>
          <p:cNvPr id="10" name="Straight Arrow Connector 9"/>
          <p:cNvCxnSpPr/>
          <p:nvPr/>
        </p:nvCxnSpPr>
        <p:spPr>
          <a:xfrm flipV="1">
            <a:off x="2082720" y="1603243"/>
            <a:ext cx="0" cy="3731579"/>
          </a:xfrm>
          <a:prstGeom prst="straightConnector1">
            <a:avLst/>
          </a:prstGeom>
          <a:noFill/>
          <a:ln w="19050" cap="flat" cmpd="sng" algn="ctr">
            <a:solidFill>
              <a:schemeClr val="bg1">
                <a:lumMod val="50000"/>
              </a:schemeClr>
            </a:solidFill>
            <a:prstDash val="solid"/>
            <a:headEnd type="none" w="med" len="med"/>
            <a:tailEnd type="triangle" w="med" len="med"/>
          </a:ln>
          <a:effectLst/>
        </p:spPr>
      </p:cxnSp>
      <p:cxnSp>
        <p:nvCxnSpPr>
          <p:cNvPr id="11" name="Straight Arrow Connector 10"/>
          <p:cNvCxnSpPr/>
          <p:nvPr/>
        </p:nvCxnSpPr>
        <p:spPr>
          <a:xfrm>
            <a:off x="2064432" y="5340917"/>
            <a:ext cx="6394704" cy="6096"/>
          </a:xfrm>
          <a:prstGeom prst="straightConnector1">
            <a:avLst/>
          </a:prstGeom>
          <a:noFill/>
          <a:ln w="19050" cap="flat" cmpd="sng" algn="ctr">
            <a:solidFill>
              <a:schemeClr val="bg1">
                <a:lumMod val="50000"/>
              </a:schemeClr>
            </a:solidFill>
            <a:prstDash val="solid"/>
            <a:headEnd type="none" w="med" len="med"/>
            <a:tailEnd type="triangle" w="med" len="med"/>
          </a:ln>
          <a:effectLst/>
        </p:spPr>
      </p:cxnSp>
      <p:sp>
        <p:nvSpPr>
          <p:cNvPr id="15" name="TextBox 14"/>
          <p:cNvSpPr txBox="1"/>
          <p:nvPr/>
        </p:nvSpPr>
        <p:spPr>
          <a:xfrm rot="16200000">
            <a:off x="910486" y="2776398"/>
            <a:ext cx="1739579" cy="430887"/>
          </a:xfrm>
          <a:prstGeom prst="rect">
            <a:avLst/>
          </a:prstGeom>
          <a:noFill/>
        </p:spPr>
        <p:txBody>
          <a:bodyPr wrap="none" rtlCol="0">
            <a:spAutoFit/>
          </a:bodyPr>
          <a:lstStyle/>
          <a:p>
            <a:pPr algn="ctr" fontAlgn="base">
              <a:spcBef>
                <a:spcPct val="0"/>
              </a:spcBef>
              <a:spcAft>
                <a:spcPct val="0"/>
              </a:spcAft>
            </a:pPr>
            <a:r>
              <a:rPr lang="en-US" sz="1100" dirty="0">
                <a:solidFill>
                  <a:srgbClr val="000000"/>
                </a:solidFill>
                <a:latin typeface="Verdana" pitchFamily="34" charset="0"/>
                <a:cs typeface="Arial" charset="0"/>
              </a:rPr>
              <a:t>Installed System Cost</a:t>
            </a:r>
          </a:p>
          <a:p>
            <a:pPr algn="ctr" fontAlgn="base">
              <a:spcBef>
                <a:spcPct val="0"/>
              </a:spcBef>
              <a:spcAft>
                <a:spcPct val="0"/>
              </a:spcAft>
            </a:pPr>
            <a:r>
              <a:rPr lang="en-US" sz="1100" dirty="0">
                <a:solidFill>
                  <a:srgbClr val="000000"/>
                </a:solidFill>
                <a:latin typeface="Verdana" pitchFamily="34" charset="0"/>
                <a:cs typeface="Arial" charset="0"/>
              </a:rPr>
              <a:t>($/</a:t>
            </a:r>
            <a:r>
              <a:rPr lang="en-US" sz="1100" dirty="0" err="1">
                <a:solidFill>
                  <a:srgbClr val="000000"/>
                </a:solidFill>
                <a:latin typeface="Verdana" pitchFamily="34" charset="0"/>
                <a:cs typeface="Arial" charset="0"/>
              </a:rPr>
              <a:t>kWh</a:t>
            </a:r>
            <a:r>
              <a:rPr lang="en-US" sz="1100" baseline="-25000" dirty="0" err="1">
                <a:solidFill>
                  <a:srgbClr val="000000"/>
                </a:solidFill>
                <a:latin typeface="Verdana" pitchFamily="34" charset="0"/>
                <a:cs typeface="Arial" charset="0"/>
              </a:rPr>
              <a:t>t</a:t>
            </a:r>
            <a:r>
              <a:rPr lang="en-US" sz="1100" dirty="0">
                <a:solidFill>
                  <a:srgbClr val="000000"/>
                </a:solidFill>
                <a:latin typeface="Verdana" pitchFamily="34" charset="0"/>
                <a:cs typeface="Arial" charset="0"/>
              </a:rPr>
              <a:t>)</a:t>
            </a:r>
          </a:p>
        </p:txBody>
      </p:sp>
      <p:sp>
        <p:nvSpPr>
          <p:cNvPr id="16" name="Rectangle 15"/>
          <p:cNvSpPr/>
          <p:nvPr/>
        </p:nvSpPr>
        <p:spPr>
          <a:xfrm>
            <a:off x="2533824" y="1752797"/>
            <a:ext cx="865632" cy="3582024"/>
          </a:xfrm>
          <a:prstGeom prst="rect">
            <a:avLst/>
          </a:prstGeom>
          <a:gradFill>
            <a:gsLst>
              <a:gs pos="0">
                <a:schemeClr val="accent3">
                  <a:shade val="51000"/>
                  <a:satMod val="130000"/>
                </a:schemeClr>
              </a:gs>
              <a:gs pos="80000">
                <a:schemeClr val="bg1">
                  <a:lumMod val="85000"/>
                </a:schemeClr>
              </a:gs>
              <a:gs pos="100000">
                <a:schemeClr val="bg1">
                  <a:lumMod val="7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fontAlgn="base">
              <a:spcBef>
                <a:spcPct val="0"/>
              </a:spcBef>
              <a:spcAft>
                <a:spcPct val="0"/>
              </a:spcAft>
            </a:pPr>
            <a:r>
              <a:rPr lang="en-US" sz="1400" b="1" dirty="0">
                <a:solidFill>
                  <a:srgbClr val="000000"/>
                </a:solidFill>
                <a:latin typeface="Arial"/>
              </a:rPr>
              <a:t>Tank</a:t>
            </a:r>
            <a:endParaRPr lang="en-US" sz="1600" b="1" dirty="0">
              <a:solidFill>
                <a:srgbClr val="000000"/>
              </a:solidFill>
              <a:latin typeface="Arial"/>
            </a:endParaRPr>
          </a:p>
        </p:txBody>
      </p:sp>
      <p:sp>
        <p:nvSpPr>
          <p:cNvPr id="18" name="TextBox 17"/>
          <p:cNvSpPr txBox="1"/>
          <p:nvPr/>
        </p:nvSpPr>
        <p:spPr>
          <a:xfrm>
            <a:off x="2330307" y="5347014"/>
            <a:ext cx="1265091" cy="430887"/>
          </a:xfrm>
          <a:prstGeom prst="rect">
            <a:avLst/>
          </a:prstGeom>
          <a:noFill/>
        </p:spPr>
        <p:txBody>
          <a:bodyPr wrap="none" rtlCol="0">
            <a:spAutoFit/>
          </a:bodyPr>
          <a:lstStyle/>
          <a:p>
            <a:pPr algn="ctr" fontAlgn="base">
              <a:spcBef>
                <a:spcPct val="0"/>
              </a:spcBef>
              <a:spcAft>
                <a:spcPct val="0"/>
              </a:spcAft>
            </a:pPr>
            <a:r>
              <a:rPr lang="en-US" sz="1100" b="1" dirty="0">
                <a:solidFill>
                  <a:srgbClr val="000000"/>
                </a:solidFill>
                <a:latin typeface="Verdana" pitchFamily="34" charset="0"/>
                <a:cs typeface="Arial" charset="0"/>
              </a:rPr>
              <a:t>Water/Steam</a:t>
            </a:r>
          </a:p>
          <a:p>
            <a:pPr algn="ctr" fontAlgn="base">
              <a:spcBef>
                <a:spcPct val="0"/>
              </a:spcBef>
              <a:spcAft>
                <a:spcPct val="0"/>
              </a:spcAft>
            </a:pPr>
            <a:r>
              <a:rPr lang="en-US" sz="1100" b="1" dirty="0">
                <a:solidFill>
                  <a:srgbClr val="000000"/>
                </a:solidFill>
                <a:latin typeface="Verdana" pitchFamily="34" charset="0"/>
                <a:cs typeface="Arial" charset="0"/>
              </a:rPr>
              <a:t>(fluid = $0)</a:t>
            </a:r>
          </a:p>
        </p:txBody>
      </p:sp>
      <p:sp>
        <p:nvSpPr>
          <p:cNvPr id="19" name="TextBox 18"/>
          <p:cNvSpPr txBox="1"/>
          <p:nvPr/>
        </p:nvSpPr>
        <p:spPr>
          <a:xfrm>
            <a:off x="4389121" y="5389686"/>
            <a:ext cx="1229825" cy="430887"/>
          </a:xfrm>
          <a:prstGeom prst="rect">
            <a:avLst/>
          </a:prstGeom>
          <a:noFill/>
        </p:spPr>
        <p:txBody>
          <a:bodyPr wrap="none" rtlCol="0">
            <a:spAutoFit/>
          </a:bodyPr>
          <a:lstStyle/>
          <a:p>
            <a:pPr algn="ctr" fontAlgn="base">
              <a:spcBef>
                <a:spcPct val="0"/>
              </a:spcBef>
              <a:spcAft>
                <a:spcPct val="0"/>
              </a:spcAft>
            </a:pPr>
            <a:r>
              <a:rPr lang="en-US" sz="1100" b="1" dirty="0">
                <a:solidFill>
                  <a:srgbClr val="000000"/>
                </a:solidFill>
                <a:latin typeface="Verdana" pitchFamily="34" charset="0"/>
                <a:cs typeface="Arial" charset="0"/>
              </a:rPr>
              <a:t>State-of-Art</a:t>
            </a:r>
          </a:p>
          <a:p>
            <a:pPr algn="ctr" fontAlgn="base">
              <a:spcBef>
                <a:spcPct val="0"/>
              </a:spcBef>
              <a:spcAft>
                <a:spcPct val="0"/>
              </a:spcAft>
            </a:pPr>
            <a:r>
              <a:rPr lang="en-US" sz="1100" b="1" dirty="0">
                <a:solidFill>
                  <a:srgbClr val="000000"/>
                </a:solidFill>
                <a:latin typeface="Verdana" pitchFamily="34" charset="0"/>
                <a:cs typeface="Arial" charset="0"/>
              </a:rPr>
              <a:t>(Molten Salt)</a:t>
            </a:r>
          </a:p>
        </p:txBody>
      </p:sp>
      <p:sp>
        <p:nvSpPr>
          <p:cNvPr id="20" name="Rectangle 19"/>
          <p:cNvSpPr/>
          <p:nvPr/>
        </p:nvSpPr>
        <p:spPr>
          <a:xfrm>
            <a:off x="4617677" y="2721534"/>
            <a:ext cx="865632" cy="540617"/>
          </a:xfrm>
          <a:prstGeom prst="rect">
            <a:avLst/>
          </a:prstGeom>
          <a:gradFill>
            <a:gsLst>
              <a:gs pos="0">
                <a:schemeClr val="accent3">
                  <a:shade val="51000"/>
                  <a:satMod val="130000"/>
                </a:schemeClr>
              </a:gs>
              <a:gs pos="80000">
                <a:schemeClr val="bg1">
                  <a:lumMod val="85000"/>
                </a:schemeClr>
              </a:gs>
              <a:gs pos="100000">
                <a:schemeClr val="bg1">
                  <a:lumMod val="7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fontAlgn="base">
              <a:spcBef>
                <a:spcPct val="0"/>
              </a:spcBef>
              <a:spcAft>
                <a:spcPct val="0"/>
              </a:spcAft>
            </a:pPr>
            <a:r>
              <a:rPr lang="en-US" sz="1400" b="1" dirty="0">
                <a:solidFill>
                  <a:srgbClr val="000000"/>
                </a:solidFill>
                <a:latin typeface="Arial"/>
              </a:rPr>
              <a:t>Tank</a:t>
            </a:r>
            <a:endParaRPr lang="en-US" sz="1600" b="1" dirty="0">
              <a:solidFill>
                <a:srgbClr val="000000"/>
              </a:solidFill>
              <a:latin typeface="Arial"/>
            </a:endParaRPr>
          </a:p>
        </p:txBody>
      </p:sp>
      <p:sp>
        <p:nvSpPr>
          <p:cNvPr id="21" name="Rectangle 20"/>
          <p:cNvSpPr/>
          <p:nvPr/>
        </p:nvSpPr>
        <p:spPr>
          <a:xfrm>
            <a:off x="4617677" y="3262151"/>
            <a:ext cx="865632" cy="209705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sz="1400" b="1" dirty="0">
                <a:solidFill>
                  <a:srgbClr val="000000"/>
                </a:solidFill>
                <a:latin typeface="Arial"/>
              </a:rPr>
              <a:t>Fluid</a:t>
            </a:r>
          </a:p>
          <a:p>
            <a:pPr algn="ctr" fontAlgn="base">
              <a:spcBef>
                <a:spcPct val="0"/>
              </a:spcBef>
              <a:spcAft>
                <a:spcPct val="0"/>
              </a:spcAft>
            </a:pPr>
            <a:r>
              <a:rPr lang="en-US" sz="1400" b="1" dirty="0">
                <a:solidFill>
                  <a:srgbClr val="000000"/>
                </a:solidFill>
                <a:latin typeface="Arial"/>
              </a:rPr>
              <a:t>(salt)</a:t>
            </a:r>
          </a:p>
          <a:p>
            <a:pPr algn="ctr" fontAlgn="base">
              <a:spcBef>
                <a:spcPct val="0"/>
              </a:spcBef>
              <a:spcAft>
                <a:spcPct val="0"/>
              </a:spcAft>
            </a:pPr>
            <a:endParaRPr lang="en-US" sz="1400" b="1" dirty="0">
              <a:solidFill>
                <a:srgbClr val="000000"/>
              </a:solidFill>
              <a:latin typeface="Arial"/>
            </a:endParaRPr>
          </a:p>
          <a:p>
            <a:pPr algn="ctr" fontAlgn="base">
              <a:spcBef>
                <a:spcPct val="0"/>
              </a:spcBef>
              <a:spcAft>
                <a:spcPct val="0"/>
              </a:spcAft>
            </a:pPr>
            <a:endParaRPr lang="en-US" sz="1600" b="1" dirty="0">
              <a:solidFill>
                <a:srgbClr val="000000"/>
              </a:solidFill>
              <a:latin typeface="Arial"/>
            </a:endParaRPr>
          </a:p>
        </p:txBody>
      </p:sp>
      <p:sp>
        <p:nvSpPr>
          <p:cNvPr id="26" name="Rectangle 25"/>
          <p:cNvSpPr/>
          <p:nvPr/>
        </p:nvSpPr>
        <p:spPr>
          <a:xfrm>
            <a:off x="6776640" y="4608345"/>
            <a:ext cx="865632" cy="610046"/>
          </a:xfrm>
          <a:prstGeom prst="rect">
            <a:avLst/>
          </a:prstGeom>
          <a:gradFill>
            <a:gsLst>
              <a:gs pos="0">
                <a:schemeClr val="accent3">
                  <a:shade val="51000"/>
                  <a:satMod val="130000"/>
                </a:schemeClr>
              </a:gs>
              <a:gs pos="80000">
                <a:schemeClr val="bg1">
                  <a:lumMod val="85000"/>
                </a:schemeClr>
              </a:gs>
              <a:gs pos="100000">
                <a:schemeClr val="bg1">
                  <a:lumMod val="7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fontAlgn="base">
              <a:spcBef>
                <a:spcPct val="0"/>
              </a:spcBef>
              <a:spcAft>
                <a:spcPct val="0"/>
              </a:spcAft>
            </a:pPr>
            <a:r>
              <a:rPr lang="en-US" sz="1400" b="1" dirty="0">
                <a:solidFill>
                  <a:srgbClr val="000000"/>
                </a:solidFill>
                <a:latin typeface="Arial"/>
              </a:rPr>
              <a:t>Tank</a:t>
            </a:r>
            <a:endParaRPr lang="en-US" sz="1600" b="1" dirty="0">
              <a:solidFill>
                <a:srgbClr val="000000"/>
              </a:solidFill>
              <a:latin typeface="Arial"/>
            </a:endParaRPr>
          </a:p>
        </p:txBody>
      </p:sp>
      <p:sp>
        <p:nvSpPr>
          <p:cNvPr id="27" name="Rectangle 26"/>
          <p:cNvSpPr/>
          <p:nvPr/>
        </p:nvSpPr>
        <p:spPr>
          <a:xfrm>
            <a:off x="6776640" y="5218392"/>
            <a:ext cx="865632" cy="12862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endParaRPr lang="en-US" sz="1600" b="1" dirty="0">
              <a:solidFill>
                <a:srgbClr val="000000"/>
              </a:solidFill>
              <a:latin typeface="Arial"/>
            </a:endParaRPr>
          </a:p>
        </p:txBody>
      </p:sp>
      <p:cxnSp>
        <p:nvCxnSpPr>
          <p:cNvPr id="5" name="Straight Connector 4"/>
          <p:cNvCxnSpPr/>
          <p:nvPr/>
        </p:nvCxnSpPr>
        <p:spPr>
          <a:xfrm>
            <a:off x="1801334" y="4435714"/>
            <a:ext cx="680421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687683" y="5436680"/>
            <a:ext cx="1070944" cy="261610"/>
          </a:xfrm>
          <a:prstGeom prst="rect">
            <a:avLst/>
          </a:prstGeom>
          <a:noFill/>
        </p:spPr>
        <p:txBody>
          <a:bodyPr wrap="square" rtlCol="0">
            <a:spAutoFit/>
          </a:bodyPr>
          <a:lstStyle/>
          <a:p>
            <a:pPr algn="ctr" fontAlgn="base">
              <a:spcBef>
                <a:spcPct val="0"/>
              </a:spcBef>
              <a:spcAft>
                <a:spcPct val="0"/>
              </a:spcAft>
            </a:pPr>
            <a:r>
              <a:rPr lang="en-US" sz="1100" b="1" dirty="0" smtClean="0">
                <a:solidFill>
                  <a:srgbClr val="000000"/>
                </a:solidFill>
                <a:latin typeface="Verdana" pitchFamily="34" charset="0"/>
                <a:cs typeface="Arial" charset="0"/>
              </a:rPr>
              <a:t>Sulfur</a:t>
            </a:r>
            <a:endParaRPr lang="en-US" sz="1100" b="1" dirty="0">
              <a:solidFill>
                <a:srgbClr val="000000"/>
              </a:solidFill>
              <a:latin typeface="Verdana" pitchFamily="34" charset="0"/>
              <a:cs typeface="Arial" charset="0"/>
            </a:endParaRPr>
          </a:p>
        </p:txBody>
      </p:sp>
      <p:sp>
        <p:nvSpPr>
          <p:cNvPr id="22" name="TextBox 21"/>
          <p:cNvSpPr txBox="1"/>
          <p:nvPr/>
        </p:nvSpPr>
        <p:spPr>
          <a:xfrm>
            <a:off x="515830" y="4262741"/>
            <a:ext cx="1136850" cy="430887"/>
          </a:xfrm>
          <a:prstGeom prst="rect">
            <a:avLst/>
          </a:prstGeom>
          <a:noFill/>
        </p:spPr>
        <p:txBody>
          <a:bodyPr wrap="none" rtlCol="0">
            <a:spAutoFit/>
          </a:bodyPr>
          <a:lstStyle/>
          <a:p>
            <a:pPr algn="ctr" fontAlgn="base">
              <a:spcBef>
                <a:spcPct val="0"/>
              </a:spcBef>
              <a:spcAft>
                <a:spcPct val="0"/>
              </a:spcAft>
            </a:pPr>
            <a:r>
              <a:rPr lang="en-US" sz="1100" b="1" dirty="0">
                <a:solidFill>
                  <a:srgbClr val="000000"/>
                </a:solidFill>
                <a:latin typeface="Verdana" pitchFamily="34" charset="0"/>
                <a:cs typeface="Arial" charset="0"/>
              </a:rPr>
              <a:t>DOE Target</a:t>
            </a:r>
          </a:p>
          <a:p>
            <a:pPr algn="ctr" fontAlgn="base">
              <a:spcBef>
                <a:spcPct val="0"/>
              </a:spcBef>
              <a:spcAft>
                <a:spcPct val="0"/>
              </a:spcAft>
            </a:pPr>
            <a:r>
              <a:rPr lang="en-US" sz="1100" b="1" dirty="0">
                <a:solidFill>
                  <a:srgbClr val="000000"/>
                </a:solidFill>
                <a:latin typeface="Verdana" pitchFamily="34" charset="0"/>
                <a:cs typeface="Arial" charset="0"/>
              </a:rPr>
              <a:t>($15/kWh</a:t>
            </a:r>
            <a:r>
              <a:rPr lang="en-US" sz="1100" b="1" baseline="-25000" dirty="0">
                <a:solidFill>
                  <a:srgbClr val="000000"/>
                </a:solidFill>
                <a:latin typeface="Verdana" pitchFamily="34" charset="0"/>
                <a:cs typeface="Arial" charset="0"/>
              </a:rPr>
              <a:t>t</a:t>
            </a:r>
            <a:r>
              <a:rPr lang="en-US" sz="1100" b="1" dirty="0">
                <a:solidFill>
                  <a:srgbClr val="000000"/>
                </a:solidFill>
                <a:latin typeface="Verdana" pitchFamily="34" charset="0"/>
                <a:cs typeface="Arial" charset="0"/>
              </a:rPr>
              <a:t>)</a:t>
            </a:r>
          </a:p>
        </p:txBody>
      </p:sp>
      <p:sp>
        <p:nvSpPr>
          <p:cNvPr id="7" name="Down Arrow 6"/>
          <p:cNvSpPr/>
          <p:nvPr/>
        </p:nvSpPr>
        <p:spPr>
          <a:xfrm rot="10800000">
            <a:off x="2843865" y="1598127"/>
            <a:ext cx="245551" cy="120770"/>
          </a:xfrm>
          <a:prstGeom prst="downArrow">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600">
              <a:solidFill>
                <a:srgbClr val="FFFFFF"/>
              </a:solidFill>
              <a:latin typeface="Verdana"/>
            </a:endParaRPr>
          </a:p>
        </p:txBody>
      </p:sp>
      <p:grpSp>
        <p:nvGrpSpPr>
          <p:cNvPr id="17" name="Group 16"/>
          <p:cNvGrpSpPr/>
          <p:nvPr/>
        </p:nvGrpSpPr>
        <p:grpSpPr>
          <a:xfrm>
            <a:off x="7713639" y="4123227"/>
            <a:ext cx="3868761" cy="2190327"/>
            <a:chOff x="7713639" y="4123227"/>
            <a:chExt cx="3868761" cy="2190327"/>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92073" y="4123227"/>
              <a:ext cx="2190327" cy="2190327"/>
            </a:xfrm>
            <a:prstGeom prst="rect">
              <a:avLst/>
            </a:prstGeom>
          </p:spPr>
        </p:pic>
        <p:sp>
          <p:nvSpPr>
            <p:cNvPr id="13" name="Right Arrow 12"/>
            <p:cNvSpPr/>
            <p:nvPr/>
          </p:nvSpPr>
          <p:spPr>
            <a:xfrm rot="20952802">
              <a:off x="7713639" y="5003039"/>
              <a:ext cx="1798523" cy="177001"/>
            </a:xfrm>
            <a:prstGeom prst="rightArrow">
              <a:avLst>
                <a:gd name="adj1" fmla="val 50000"/>
                <a:gd name="adj2" fmla="val 1459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733544" y="829856"/>
            <a:ext cx="6194996" cy="3498945"/>
            <a:chOff x="6102306" y="1034200"/>
            <a:chExt cx="5826234" cy="3290668"/>
          </a:xfrm>
        </p:grpSpPr>
        <p:pic>
          <p:nvPicPr>
            <p:cNvPr id="12" name="Picture 11"/>
            <p:cNvPicPr>
              <a:picLocks noChangeAspect="1"/>
            </p:cNvPicPr>
            <p:nvPr/>
          </p:nvPicPr>
          <p:blipFill rotWithShape="1">
            <a:blip r:embed="rId3"/>
            <a:srcRect l="12618" t="22572" b="21948"/>
            <a:stretch/>
          </p:blipFill>
          <p:spPr>
            <a:xfrm>
              <a:off x="6102306" y="1034200"/>
              <a:ext cx="5826234" cy="2774374"/>
            </a:xfrm>
            <a:prstGeom prst="rect">
              <a:avLst/>
            </a:prstGeom>
          </p:spPr>
        </p:pic>
        <p:sp>
          <p:nvSpPr>
            <p:cNvPr id="25" name="Right Arrow 24"/>
            <p:cNvSpPr/>
            <p:nvPr/>
          </p:nvSpPr>
          <p:spPr>
            <a:xfrm rot="14899571">
              <a:off x="9128772" y="3506138"/>
              <a:ext cx="1445701" cy="191760"/>
            </a:xfrm>
            <a:prstGeom prst="rightArrow">
              <a:avLst>
                <a:gd name="adj1" fmla="val 50000"/>
                <a:gd name="adj2" fmla="val 1236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443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6" grpId="0" animBg="1"/>
      <p:bldP spid="27"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Elemental Sulfur</a:t>
            </a:r>
            <a:endParaRPr lang="en-US" dirty="0"/>
          </a:p>
        </p:txBody>
      </p:sp>
      <p:pic>
        <p:nvPicPr>
          <p:cNvPr id="4" name="Picture 3"/>
          <p:cNvPicPr>
            <a:picLocks noChangeAspect="1"/>
          </p:cNvPicPr>
          <p:nvPr/>
        </p:nvPicPr>
        <p:blipFill>
          <a:blip r:embed="rId2"/>
          <a:stretch>
            <a:fillRect/>
          </a:stretch>
        </p:blipFill>
        <p:spPr>
          <a:xfrm>
            <a:off x="247296" y="2085019"/>
            <a:ext cx="3302255" cy="34697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960" y="1514660"/>
            <a:ext cx="3856338" cy="2172404"/>
          </a:xfrm>
          <a:prstGeom prst="rect">
            <a:avLst/>
          </a:prstGeom>
        </p:spPr>
      </p:pic>
      <p:grpSp>
        <p:nvGrpSpPr>
          <p:cNvPr id="6" name="Group 5"/>
          <p:cNvGrpSpPr/>
          <p:nvPr/>
        </p:nvGrpSpPr>
        <p:grpSpPr>
          <a:xfrm>
            <a:off x="3960252" y="1254239"/>
            <a:ext cx="3818753" cy="4674119"/>
            <a:chOff x="5267415" y="1345335"/>
            <a:chExt cx="3818753" cy="4674119"/>
          </a:xfrm>
        </p:grpSpPr>
        <p:grpSp>
          <p:nvGrpSpPr>
            <p:cNvPr id="7" name="Group 6"/>
            <p:cNvGrpSpPr/>
            <p:nvPr/>
          </p:nvGrpSpPr>
          <p:grpSpPr>
            <a:xfrm>
              <a:off x="5535101" y="1345335"/>
              <a:ext cx="3551067" cy="2272987"/>
              <a:chOff x="867331" y="1171502"/>
              <a:chExt cx="3755219" cy="2389174"/>
            </a:xfrm>
          </p:grpSpPr>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17" t="1" b="23126"/>
              <a:stretch/>
            </p:blipFill>
            <p:spPr bwMode="auto">
              <a:xfrm>
                <a:off x="867331" y="1171502"/>
                <a:ext cx="3755219" cy="2389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2165315" y="1839187"/>
                <a:ext cx="2383969" cy="992607"/>
                <a:chOff x="5831830" y="4992404"/>
                <a:chExt cx="3464475" cy="1442495"/>
              </a:xfrm>
            </p:grpSpPr>
            <p:grpSp>
              <p:nvGrpSpPr>
                <p:cNvPr id="16" name="Group 15"/>
                <p:cNvGrpSpPr/>
                <p:nvPr/>
              </p:nvGrpSpPr>
              <p:grpSpPr>
                <a:xfrm>
                  <a:off x="5831830" y="4992404"/>
                  <a:ext cx="3464475" cy="1442495"/>
                  <a:chOff x="5412725" y="4431668"/>
                  <a:chExt cx="3800777" cy="1617957"/>
                </a:xfrm>
              </p:grpSpPr>
              <p:pic>
                <p:nvPicPr>
                  <p:cNvPr id="18" name="Picture 2" descr="http://www.meduniv.lviv.ua/files/kafedry/bioneorgan/Chemistry/Group_VIA/images/monoclinic_sulfur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367" t="10722" r="38505" b="11858"/>
                  <a:stretch/>
                </p:blipFill>
                <p:spPr bwMode="auto">
                  <a:xfrm>
                    <a:off x="5412725" y="4669164"/>
                    <a:ext cx="1468893" cy="13804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upload.wikimedia.org/wikipedia/commons/thumb/a/ab/Disulfur.png/200px-Disulf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0487" y="4922921"/>
                    <a:ext cx="1473015" cy="788063"/>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a:off x="6795136" y="5223510"/>
                    <a:ext cx="960693" cy="0"/>
                  </a:xfrm>
                  <a:prstGeom prst="straightConnector1">
                    <a:avLst/>
                  </a:prstGeom>
                  <a:noFill/>
                  <a:ln w="25400" cap="flat" cmpd="sng" algn="ctr">
                    <a:solidFill>
                      <a:schemeClr val="tx1"/>
                    </a:solidFill>
                    <a:prstDash val="solid"/>
                    <a:headEnd type="none"/>
                    <a:tailEnd type="arrow"/>
                  </a:ln>
                  <a:effectLst/>
                </p:spPr>
              </p:cxnSp>
              <mc:AlternateContent xmlns:mc="http://schemas.openxmlformats.org/markup-compatibility/2006" xmlns:a14="http://schemas.microsoft.com/office/drawing/2010/main">
                <mc:Choice Requires="a14">
                  <p:sp>
                    <p:nvSpPr>
                      <p:cNvPr id="21" name="Rectangle 20"/>
                      <p:cNvSpPr/>
                      <p:nvPr/>
                    </p:nvSpPr>
                    <p:spPr>
                      <a:xfrm>
                        <a:off x="6679501" y="5316952"/>
                        <a:ext cx="1402638" cy="6064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1200">
                                  <a:latin typeface="Cambria Math" panose="02040503050406030204" pitchFamily="18" charset="0"/>
                                </a:rPr>
                                <m:t>Δ</m:t>
                              </m:r>
                              <m:sSub>
                                <m:sSubPr>
                                  <m:ctrlPr>
                                    <a:rPr lang="en-US" sz="1200" i="1">
                                      <a:latin typeface="Cambria Math" panose="02040503050406030204" pitchFamily="18" charset="0"/>
                                    </a:rPr>
                                  </m:ctrlPr>
                                </m:sSubPr>
                                <m:e>
                                  <m:r>
                                    <a:rPr lang="en-US" sz="1200" i="1">
                                      <a:latin typeface="Cambria Math" panose="02040503050406030204" pitchFamily="18" charset="0"/>
                                    </a:rPr>
                                    <m:t>𝐻</m:t>
                                  </m:r>
                                </m:e>
                                <m:sub>
                                  <m:r>
                                    <a:rPr lang="en-US" sz="1200" i="1">
                                      <a:latin typeface="Cambria Math" panose="02040503050406030204" pitchFamily="18" charset="0"/>
                                    </a:rPr>
                                    <m:t>𝑟</m:t>
                                  </m:r>
                                  <m:r>
                                    <a:rPr lang="en-US" sz="1200">
                                      <a:latin typeface="Cambria Math" panose="02040503050406030204" pitchFamily="18" charset="0"/>
                                    </a:rPr>
                                    <m:t>×</m:t>
                                  </m:r>
                                  <m:r>
                                    <a:rPr lang="en-US" sz="1200" i="1">
                                      <a:latin typeface="Cambria Math" panose="02040503050406030204" pitchFamily="18" charset="0"/>
                                    </a:rPr>
                                    <m:t>𝑛</m:t>
                                  </m:r>
                                </m:sub>
                              </m:sSub>
                            </m:oMath>
                          </m:oMathPara>
                        </a14:m>
                        <a:endParaRPr lang="en-US" sz="1200" dirty="0"/>
                      </a:p>
                    </p:txBody>
                  </p:sp>
                </mc:Choice>
                <mc:Fallback xmlns="">
                  <p:sp>
                    <p:nvSpPr>
                      <p:cNvPr id="16" name="Rectangle 15"/>
                      <p:cNvSpPr>
                        <a:spLocks noRot="1" noChangeAspect="1" noMove="1" noResize="1" noEditPoints="1" noAdjustHandles="1" noChangeArrowheads="1" noChangeShapeType="1" noTextEdit="1"/>
                      </p:cNvSpPr>
                      <p:nvPr/>
                    </p:nvSpPr>
                    <p:spPr>
                      <a:xfrm>
                        <a:off x="6679501" y="5316952"/>
                        <a:ext cx="1402638" cy="606470"/>
                      </a:xfrm>
                      <a:prstGeom prst="rect">
                        <a:avLst/>
                      </a:prstGeom>
                      <a:blipFill rotWithShape="0">
                        <a:blip r:embed="rId11"/>
                        <a:stretch>
                          <a:fillRect/>
                        </a:stretch>
                      </a:blipFill>
                    </p:spPr>
                    <p:txBody>
                      <a:bodyPr/>
                      <a:lstStyle/>
                      <a:p>
                        <a:r>
                          <a:rPr lang="en-US">
                            <a:noFill/>
                          </a:rPr>
                          <a:t> </a:t>
                        </a:r>
                      </a:p>
                    </p:txBody>
                  </p:sp>
                </mc:Fallback>
              </mc:AlternateContent>
              <p:sp>
                <p:nvSpPr>
                  <p:cNvPr id="22" name="Rectangle 21"/>
                  <p:cNvSpPr/>
                  <p:nvPr/>
                </p:nvSpPr>
                <p:spPr>
                  <a:xfrm>
                    <a:off x="8126315" y="4431668"/>
                    <a:ext cx="737837" cy="741240"/>
                  </a:xfrm>
                  <a:prstGeom prst="rect">
                    <a:avLst/>
                  </a:prstGeom>
                </p:spPr>
                <p:txBody>
                  <a:bodyPr wrap="none">
                    <a:spAutoFit/>
                  </a:bodyPr>
                  <a:lstStyle/>
                  <a:p>
                    <a:r>
                      <a:rPr lang="en-US" sz="1600" kern="0" dirty="0" smtClean="0">
                        <a:latin typeface="Garamond" panose="02020404030301010803" pitchFamily="18" charset="0"/>
                      </a:rPr>
                      <a:t>S</a:t>
                    </a:r>
                    <a:r>
                      <a:rPr lang="en-US" sz="1600" kern="0" baseline="-25000" dirty="0" smtClean="0">
                        <a:latin typeface="Garamond" panose="02020404030301010803" pitchFamily="18" charset="0"/>
                      </a:rPr>
                      <a:t>2</a:t>
                    </a:r>
                    <a:endParaRPr lang="en-US" sz="1600" dirty="0">
                      <a:latin typeface="Garamond" panose="02020404030301010803" pitchFamily="18" charset="0"/>
                    </a:endParaRPr>
                  </a:p>
                </p:txBody>
              </p:sp>
            </p:grpSp>
            <p:sp>
              <p:nvSpPr>
                <p:cNvPr id="17" name="Rectangle 16"/>
                <p:cNvSpPr/>
                <p:nvPr/>
              </p:nvSpPr>
              <p:spPr>
                <a:xfrm>
                  <a:off x="6161895" y="5418241"/>
                  <a:ext cx="672551" cy="660855"/>
                </a:xfrm>
                <a:prstGeom prst="rect">
                  <a:avLst/>
                </a:prstGeom>
              </p:spPr>
              <p:txBody>
                <a:bodyPr wrap="none">
                  <a:spAutoFit/>
                </a:bodyPr>
                <a:lstStyle/>
                <a:p>
                  <a:r>
                    <a:rPr lang="en-US" sz="1600" kern="0" dirty="0">
                      <a:latin typeface="Garamond" panose="02020404030301010803" pitchFamily="18" charset="0"/>
                    </a:rPr>
                    <a:t>S</a:t>
                  </a:r>
                  <a:r>
                    <a:rPr lang="en-US" sz="1600" kern="0" baseline="-25000" dirty="0">
                      <a:latin typeface="Garamond" panose="02020404030301010803" pitchFamily="18" charset="0"/>
                    </a:rPr>
                    <a:t>8</a:t>
                  </a:r>
                  <a:endParaRPr lang="en-US" sz="1600" dirty="0">
                    <a:latin typeface="Garamond" panose="02020404030301010803" pitchFamily="18" charset="0"/>
                  </a:endParaRPr>
                </a:p>
              </p:txBody>
            </p:sp>
          </p:grpSp>
        </p:grpSp>
        <p:sp>
          <p:nvSpPr>
            <p:cNvPr id="8" name="Rectangle 7"/>
            <p:cNvSpPr/>
            <p:nvPr/>
          </p:nvSpPr>
          <p:spPr>
            <a:xfrm>
              <a:off x="5879709" y="1431058"/>
              <a:ext cx="938249" cy="415498"/>
            </a:xfrm>
            <a:prstGeom prst="rect">
              <a:avLst/>
            </a:prstGeom>
          </p:spPr>
          <p:txBody>
            <a:bodyPr wrap="square">
              <a:spAutoFit/>
            </a:bodyPr>
            <a:lstStyle/>
            <a:p>
              <a:pPr lvl="0"/>
              <a:r>
                <a:rPr lang="en-US" sz="1050" dirty="0">
                  <a:solidFill>
                    <a:srgbClr val="000000"/>
                  </a:solidFill>
                  <a:latin typeface="Times New Roman" pitchFamily="18" charset="0"/>
                  <a:cs typeface="Times New Roman" pitchFamily="18" charset="0"/>
                </a:rPr>
                <a:t>Clarke, et al., 2004</a:t>
              </a:r>
            </a:p>
          </p:txBody>
        </p:sp>
        <p:grpSp>
          <p:nvGrpSpPr>
            <p:cNvPr id="9" name="Group 8"/>
            <p:cNvGrpSpPr/>
            <p:nvPr/>
          </p:nvGrpSpPr>
          <p:grpSpPr>
            <a:xfrm>
              <a:off x="5305293" y="3606800"/>
              <a:ext cx="3762105" cy="2412654"/>
              <a:chOff x="5138057" y="3871422"/>
              <a:chExt cx="3762105" cy="2182717"/>
            </a:xfrm>
          </p:grpSpPr>
          <p:pic>
            <p:nvPicPr>
              <p:cNvPr id="11"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788" t="16376" r="13377" b="5430"/>
              <a:stretch/>
            </p:blipFill>
            <p:spPr bwMode="auto">
              <a:xfrm>
                <a:off x="5138057" y="3871422"/>
                <a:ext cx="3762105" cy="218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114610" y="4199727"/>
                <a:ext cx="1232386" cy="646331"/>
              </a:xfrm>
              <a:prstGeom prst="rect">
                <a:avLst/>
              </a:prstGeom>
              <a:solidFill>
                <a:schemeClr val="bg1"/>
              </a:solidFill>
              <a:ln>
                <a:solidFill>
                  <a:schemeClr val="accent1"/>
                </a:solidFill>
              </a:ln>
            </p:spPr>
            <p:txBody>
              <a:bodyPr wrap="square" rtlCol="0">
                <a:spAutoFit/>
              </a:bodyPr>
              <a:lstStyle/>
              <a:p>
                <a:r>
                  <a:rPr lang="en-US" sz="1200" dirty="0" smtClean="0">
                    <a:solidFill>
                      <a:srgbClr val="C00000"/>
                    </a:solidFill>
                    <a:latin typeface="Times New Roman" panose="02020603050405020304" pitchFamily="18" charset="0"/>
                    <a:cs typeface="Times New Roman" panose="02020603050405020304" pitchFamily="18" charset="0"/>
                  </a:rPr>
                  <a:t>Latent + </a:t>
                </a:r>
              </a:p>
              <a:p>
                <a:r>
                  <a:rPr lang="en-US" sz="1200" dirty="0" smtClean="0">
                    <a:solidFill>
                      <a:srgbClr val="C00000"/>
                    </a:solidFill>
                    <a:latin typeface="Times New Roman" panose="02020603050405020304" pitchFamily="18" charset="0"/>
                    <a:cs typeface="Times New Roman" panose="02020603050405020304" pitchFamily="18" charset="0"/>
                  </a:rPr>
                  <a:t>Sensible +  Thermochemical</a:t>
                </a:r>
                <a:endParaRPr lang="en-US" sz="1200"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054017" y="5265504"/>
                <a:ext cx="965092" cy="250600"/>
              </a:xfrm>
              <a:prstGeom prst="rect">
                <a:avLst/>
              </a:prstGeom>
            </p:spPr>
            <p:txBody>
              <a:bodyPr wrap="square">
                <a:spAutoFit/>
              </a:bodyPr>
              <a:lstStyle/>
              <a:p>
                <a:r>
                  <a:rPr lang="en-US" sz="1200" dirty="0" err="1">
                    <a:latin typeface="Times New Roman" pitchFamily="18" charset="0"/>
                    <a:cs typeface="Times New Roman" pitchFamily="18" charset="0"/>
                  </a:rPr>
                  <a:t>Tuller</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1954</a:t>
                </a:r>
                <a:endParaRPr lang="en-US" sz="1200" dirty="0">
                  <a:latin typeface="Times New Roman" pitchFamily="18" charset="0"/>
                  <a:cs typeface="Times New Roman" pitchFamily="18" charset="0"/>
                </a:endParaRPr>
              </a:p>
            </p:txBody>
          </p:sp>
        </p:grpSp>
        <p:sp>
          <p:nvSpPr>
            <p:cNvPr id="10" name="TextBox 9"/>
            <p:cNvSpPr txBox="1"/>
            <p:nvPr/>
          </p:nvSpPr>
          <p:spPr>
            <a:xfrm rot="16200000">
              <a:off x="4561452" y="2363220"/>
              <a:ext cx="1665841" cy="253916"/>
            </a:xfrm>
            <a:prstGeom prst="rect">
              <a:avLst/>
            </a:prstGeom>
            <a:noFill/>
          </p:spPr>
          <p:txBody>
            <a:bodyPr wrap="none" rtlCol="0">
              <a:spAutoFit/>
            </a:bodyPr>
            <a:lstStyle/>
            <a:p>
              <a:r>
                <a:rPr lang="en-US" sz="1050" dirty="0" smtClean="0"/>
                <a:t>Composition (mole%)</a:t>
              </a:r>
              <a:endParaRPr lang="en-US" sz="1050" dirty="0"/>
            </a:p>
          </p:txBody>
        </p:sp>
      </p:grpSp>
      <p:pic>
        <p:nvPicPr>
          <p:cNvPr id="23" name="Picture 22"/>
          <p:cNvPicPr>
            <a:picLocks noChangeAspect="1"/>
          </p:cNvPicPr>
          <p:nvPr/>
        </p:nvPicPr>
        <p:blipFill rotWithShape="1">
          <a:blip r:embed="rId13" cstate="hqprint">
            <a:extLst>
              <a:ext uri="{28A0092B-C50C-407E-A947-70E740481C1C}">
                <a14:useLocalDpi xmlns:a14="http://schemas.microsoft.com/office/drawing/2010/main" val="0"/>
              </a:ext>
            </a:extLst>
          </a:blip>
          <a:srcRect l="6628" r="3593"/>
          <a:stretch/>
        </p:blipFill>
        <p:spPr>
          <a:xfrm>
            <a:off x="8133806" y="3975514"/>
            <a:ext cx="3466011" cy="2162261"/>
          </a:xfrm>
          <a:prstGeom prst="rect">
            <a:avLst/>
          </a:prstGeom>
        </p:spPr>
      </p:pic>
    </p:spTree>
    <p:extLst>
      <p:ext uri="{BB962C8B-B14F-4D97-AF65-F5344CB8AC3E}">
        <p14:creationId xmlns:p14="http://schemas.microsoft.com/office/powerpoint/2010/main" val="41769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 name="Group 246"/>
          <p:cNvGrpSpPr/>
          <p:nvPr/>
        </p:nvGrpSpPr>
        <p:grpSpPr>
          <a:xfrm>
            <a:off x="3625999" y="167035"/>
            <a:ext cx="5959007" cy="6239783"/>
            <a:chOff x="2850293" y="111590"/>
            <a:chExt cx="6336267" cy="6634819"/>
          </a:xfrm>
        </p:grpSpPr>
        <p:pic>
          <p:nvPicPr>
            <p:cNvPr id="166" name="Picture 165">
              <a:extLst>
                <a:ext uri="{FF2B5EF4-FFF2-40B4-BE49-F238E27FC236}">
                  <a16:creationId xmlns:a16="http://schemas.microsoft.com/office/drawing/2014/main" id="{44CF183C-AB4A-45CB-92D2-7FF3B6F5ED46}"/>
                </a:ext>
              </a:extLst>
            </p:cNvPr>
            <p:cNvPicPr>
              <a:picLocks noChangeAspect="1"/>
            </p:cNvPicPr>
            <p:nvPr/>
          </p:nvPicPr>
          <p:blipFill rotWithShape="1">
            <a:blip r:embed="rId2">
              <a:extLst>
                <a:ext uri="{28A0092B-C50C-407E-A947-70E740481C1C}">
                  <a14:useLocalDpi xmlns:a14="http://schemas.microsoft.com/office/drawing/2010/main" val="0"/>
                </a:ext>
              </a:extLst>
            </a:blip>
            <a:srcRect l="5420"/>
            <a:stretch/>
          </p:blipFill>
          <p:spPr>
            <a:xfrm>
              <a:off x="3865843" y="111590"/>
              <a:ext cx="1980603" cy="1547062"/>
            </a:xfrm>
            <a:prstGeom prst="rect">
              <a:avLst/>
            </a:prstGeom>
          </p:spPr>
        </p:pic>
        <p:pic>
          <p:nvPicPr>
            <p:cNvPr id="167" name="Picture 166">
              <a:extLst>
                <a:ext uri="{FF2B5EF4-FFF2-40B4-BE49-F238E27FC236}">
                  <a16:creationId xmlns:a16="http://schemas.microsoft.com/office/drawing/2014/main" id="{E9447D51-DCF7-4BD4-89FD-35A8A7B4C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410" y="5005273"/>
              <a:ext cx="1893867" cy="1741136"/>
            </a:xfrm>
            <a:prstGeom prst="rect">
              <a:avLst/>
            </a:prstGeom>
          </p:spPr>
        </p:pic>
        <p:pic>
          <p:nvPicPr>
            <p:cNvPr id="168" name="Picture 167">
              <a:extLst>
                <a:ext uri="{FF2B5EF4-FFF2-40B4-BE49-F238E27FC236}">
                  <a16:creationId xmlns:a16="http://schemas.microsoft.com/office/drawing/2014/main" id="{6CDDB8D1-20B1-4D5A-81C7-D42D189D7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443" y="1569712"/>
              <a:ext cx="4293236" cy="3492389"/>
            </a:xfrm>
            <a:prstGeom prst="rect">
              <a:avLst/>
            </a:prstGeom>
          </p:spPr>
        </p:pic>
        <p:pic>
          <p:nvPicPr>
            <p:cNvPr id="169" name="Graphic 37">
              <a:extLst>
                <a:ext uri="{FF2B5EF4-FFF2-40B4-BE49-F238E27FC236}">
                  <a16:creationId xmlns:a16="http://schemas.microsoft.com/office/drawing/2014/main" id="{76754D37-0AE1-4A86-B06E-4AA905BCA0B3}"/>
                </a:ext>
              </a:extLst>
            </p:cNvPr>
            <p:cNvPicPr>
              <a:picLocks noChangeAspect="1"/>
            </p:cNvPicPr>
            <p:nvPr/>
          </p:nvPicPr>
          <p:blipFill>
            <a:blip r:embed="rId5">
              <a:extLst>
                <a:ext uri="{96DAC541-7B7A-43D3-8B79-37D633B846F1}">
                  <asvg:svgBlip xmlns="" xmlns:asvg="http://schemas.microsoft.com/office/drawing/2016/SVG/main" r:embed="rId9"/>
                </a:ext>
              </a:extLst>
            </a:blip>
            <a:stretch>
              <a:fillRect/>
            </a:stretch>
          </p:blipFill>
          <p:spPr>
            <a:xfrm>
              <a:off x="7695876" y="2674424"/>
              <a:ext cx="744353" cy="942631"/>
            </a:xfrm>
            <a:prstGeom prst="rect">
              <a:avLst/>
            </a:prstGeom>
          </p:spPr>
        </p:pic>
        <p:pic>
          <p:nvPicPr>
            <p:cNvPr id="170" name="Graphic 5">
              <a:extLst>
                <a:ext uri="{FF2B5EF4-FFF2-40B4-BE49-F238E27FC236}">
                  <a16:creationId xmlns:a16="http://schemas.microsoft.com/office/drawing/2014/main" id="{5BC25062-9435-49F0-BEFC-7DF414403EA8}"/>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21103422">
              <a:off x="3607255" y="3972676"/>
              <a:ext cx="1686560" cy="584787"/>
            </a:xfrm>
            <a:prstGeom prst="rect">
              <a:avLst/>
            </a:prstGeom>
          </p:spPr>
        </p:pic>
        <p:pic>
          <p:nvPicPr>
            <p:cNvPr id="171" name="Graphic 6">
              <a:extLst>
                <a:ext uri="{FF2B5EF4-FFF2-40B4-BE49-F238E27FC236}">
                  <a16:creationId xmlns:a16="http://schemas.microsoft.com/office/drawing/2014/main" id="{0C20ABD9-AE52-459B-ACDB-6269E4B79B1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rot="21291555">
              <a:off x="2850293" y="2734990"/>
              <a:ext cx="1075421" cy="1458396"/>
            </a:xfrm>
            <a:prstGeom prst="rect">
              <a:avLst/>
            </a:prstGeom>
          </p:spPr>
        </p:pic>
        <p:pic>
          <p:nvPicPr>
            <p:cNvPr id="172" name="Graphic 7">
              <a:extLst>
                <a:ext uri="{FF2B5EF4-FFF2-40B4-BE49-F238E27FC236}">
                  <a16:creationId xmlns:a16="http://schemas.microsoft.com/office/drawing/2014/main" id="{F0C9D495-F14F-4E5A-B661-67268FE5102D}"/>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6431431" y="2165625"/>
              <a:ext cx="1181763" cy="466433"/>
            </a:xfrm>
            <a:prstGeom prst="rect">
              <a:avLst/>
            </a:prstGeom>
          </p:spPr>
        </p:pic>
        <p:pic>
          <p:nvPicPr>
            <p:cNvPr id="173" name="Graphic 25">
              <a:extLst>
                <a:ext uri="{FF2B5EF4-FFF2-40B4-BE49-F238E27FC236}">
                  <a16:creationId xmlns:a16="http://schemas.microsoft.com/office/drawing/2014/main" id="{772F6B82-5EE2-4366-9347-2494488E19A1}"/>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rot="21096460">
              <a:off x="4171805" y="858452"/>
              <a:ext cx="792054" cy="1114675"/>
            </a:xfrm>
            <a:prstGeom prst="rect">
              <a:avLst/>
            </a:prstGeom>
          </p:spPr>
        </p:pic>
        <p:sp>
          <p:nvSpPr>
            <p:cNvPr id="174" name="TextBox 173">
              <a:extLst>
                <a:ext uri="{FF2B5EF4-FFF2-40B4-BE49-F238E27FC236}">
                  <a16:creationId xmlns:a16="http://schemas.microsoft.com/office/drawing/2014/main" id="{4154BF64-1D5D-4580-B1F2-5DB6A3276B94}"/>
                </a:ext>
              </a:extLst>
            </p:cNvPr>
            <p:cNvSpPr txBox="1"/>
            <p:nvPr/>
          </p:nvSpPr>
          <p:spPr>
            <a:xfrm rot="2569644">
              <a:off x="3127120" y="3760167"/>
              <a:ext cx="1053494" cy="246221"/>
            </a:xfrm>
            <a:prstGeom prst="rect">
              <a:avLst/>
            </a:prstGeom>
            <a:noFill/>
          </p:spPr>
          <p:txBody>
            <a:bodyPr wrap="none" rtlCol="0">
              <a:spAutoFit/>
            </a:bodyPr>
            <a:lstStyle/>
            <a:p>
              <a:r>
                <a:rPr lang="en-US" sz="1000" b="1" dirty="0">
                  <a:solidFill>
                    <a:prstClr val="black"/>
                  </a:solidFill>
                  <a:latin typeface="Arial" panose="020B0604020202020204" pitchFamily="34" charset="0"/>
                  <a:cs typeface="Arial" panose="020B0604020202020204" pitchFamily="34" charset="0"/>
                </a:rPr>
                <a:t>Charging loop</a:t>
              </a:r>
            </a:p>
          </p:txBody>
        </p:sp>
        <p:sp>
          <p:nvSpPr>
            <p:cNvPr id="175" name="Arc 174">
              <a:extLst>
                <a:ext uri="{FF2B5EF4-FFF2-40B4-BE49-F238E27FC236}">
                  <a16:creationId xmlns:a16="http://schemas.microsoft.com/office/drawing/2014/main" id="{FA9855B5-3013-43BB-A4B2-14F8AAFE09D9}"/>
                </a:ext>
              </a:extLst>
            </p:cNvPr>
            <p:cNvSpPr/>
            <p:nvPr/>
          </p:nvSpPr>
          <p:spPr>
            <a:xfrm>
              <a:off x="4978164" y="547769"/>
              <a:ext cx="295595" cy="516556"/>
            </a:xfrm>
            <a:prstGeom prst="arc">
              <a:avLst>
                <a:gd name="adj1" fmla="val 574080"/>
                <a:gd name="adj2" fmla="val 20378255"/>
              </a:avLst>
            </a:prstGeom>
            <a:noFill/>
            <a:ln w="19050" cap="flat" cmpd="sng" algn="ctr">
              <a:solidFill>
                <a:sysClr val="windowText" lastClr="000000">
                  <a:alpha val="50000"/>
                </a:sysClr>
              </a:solidFill>
              <a:prstDash val="solid"/>
              <a:miter lim="800000"/>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76" name="Arc 175">
              <a:extLst>
                <a:ext uri="{FF2B5EF4-FFF2-40B4-BE49-F238E27FC236}">
                  <a16:creationId xmlns:a16="http://schemas.microsoft.com/office/drawing/2014/main" id="{C9AAC653-8EC3-431F-A07B-F176A612C830}"/>
                </a:ext>
              </a:extLst>
            </p:cNvPr>
            <p:cNvSpPr/>
            <p:nvPr/>
          </p:nvSpPr>
          <p:spPr>
            <a:xfrm flipH="1">
              <a:off x="4595117" y="567355"/>
              <a:ext cx="320256" cy="496970"/>
            </a:xfrm>
            <a:prstGeom prst="arc">
              <a:avLst>
                <a:gd name="adj1" fmla="val 574080"/>
                <a:gd name="adj2" fmla="val 20378255"/>
              </a:avLst>
            </a:prstGeom>
            <a:noFill/>
            <a:ln w="19050" cap="flat" cmpd="sng" algn="ctr">
              <a:solidFill>
                <a:sysClr val="windowText" lastClr="000000">
                  <a:alpha val="50000"/>
                </a:sysClr>
              </a:solidFill>
              <a:prstDash val="solid"/>
              <a:miter lim="800000"/>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77" name="Arc 176">
              <a:extLst>
                <a:ext uri="{FF2B5EF4-FFF2-40B4-BE49-F238E27FC236}">
                  <a16:creationId xmlns:a16="http://schemas.microsoft.com/office/drawing/2014/main" id="{E68A7A22-0B11-47D7-8765-8F61A0986F27}"/>
                </a:ext>
              </a:extLst>
            </p:cNvPr>
            <p:cNvSpPr/>
            <p:nvPr/>
          </p:nvSpPr>
          <p:spPr>
            <a:xfrm flipH="1">
              <a:off x="4646998" y="622596"/>
              <a:ext cx="214168" cy="374441"/>
            </a:xfrm>
            <a:prstGeom prst="arc">
              <a:avLst>
                <a:gd name="adj1" fmla="val 3283776"/>
                <a:gd name="adj2" fmla="val 20378255"/>
              </a:avLst>
            </a:prstGeom>
            <a:noFill/>
            <a:ln w="19050" cap="flat" cmpd="sng" algn="ctr">
              <a:solidFill>
                <a:sysClr val="windowText" lastClr="000000">
                  <a:alpha val="50000"/>
                </a:sysClr>
              </a:solidFill>
              <a:prstDash val="solid"/>
              <a:miter lim="800000"/>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78" name="Arc 177">
              <a:extLst>
                <a:ext uri="{FF2B5EF4-FFF2-40B4-BE49-F238E27FC236}">
                  <a16:creationId xmlns:a16="http://schemas.microsoft.com/office/drawing/2014/main" id="{64E0CA7C-3567-42C6-9247-AF9416A068FE}"/>
                </a:ext>
              </a:extLst>
            </p:cNvPr>
            <p:cNvSpPr/>
            <p:nvPr/>
          </p:nvSpPr>
          <p:spPr>
            <a:xfrm>
              <a:off x="5042281" y="607791"/>
              <a:ext cx="167904" cy="374441"/>
            </a:xfrm>
            <a:prstGeom prst="arc">
              <a:avLst>
                <a:gd name="adj1" fmla="val 2860105"/>
                <a:gd name="adj2" fmla="val 20378255"/>
              </a:avLst>
            </a:prstGeom>
            <a:noFill/>
            <a:ln w="19050" cap="flat" cmpd="sng" algn="ctr">
              <a:solidFill>
                <a:sysClr val="windowText" lastClr="000000">
                  <a:alpha val="50000"/>
                </a:sysClr>
              </a:solidFill>
              <a:prstDash val="solid"/>
              <a:miter lim="800000"/>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79" name="Arc 178">
              <a:extLst>
                <a:ext uri="{FF2B5EF4-FFF2-40B4-BE49-F238E27FC236}">
                  <a16:creationId xmlns:a16="http://schemas.microsoft.com/office/drawing/2014/main" id="{36F3E0DC-E1A2-47CD-869C-2FCD208BC325}"/>
                </a:ext>
              </a:extLst>
            </p:cNvPr>
            <p:cNvSpPr/>
            <p:nvPr/>
          </p:nvSpPr>
          <p:spPr>
            <a:xfrm>
              <a:off x="7244054" y="5681767"/>
              <a:ext cx="428580" cy="750393"/>
            </a:xfrm>
            <a:prstGeom prst="arc">
              <a:avLst>
                <a:gd name="adj1" fmla="val 2947762"/>
                <a:gd name="adj2" fmla="val 19402062"/>
              </a:avLst>
            </a:prstGeom>
            <a:noFill/>
            <a:ln w="19050" cap="flat" cmpd="sng" algn="ctr">
              <a:solidFill>
                <a:sysClr val="windowText" lastClr="000000">
                  <a:alpha val="44000"/>
                </a:sysClr>
              </a:solidFill>
              <a:prstDash val="solid"/>
              <a:miter lim="800000"/>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80" name="Arc 179">
              <a:extLst>
                <a:ext uri="{FF2B5EF4-FFF2-40B4-BE49-F238E27FC236}">
                  <a16:creationId xmlns:a16="http://schemas.microsoft.com/office/drawing/2014/main" id="{91B4430F-BCC3-46E3-BDA3-2CD3096F1338}"/>
                </a:ext>
              </a:extLst>
            </p:cNvPr>
            <p:cNvSpPr/>
            <p:nvPr/>
          </p:nvSpPr>
          <p:spPr>
            <a:xfrm flipH="1">
              <a:off x="7745876" y="5591758"/>
              <a:ext cx="333202" cy="683771"/>
            </a:xfrm>
            <a:prstGeom prst="arc">
              <a:avLst>
                <a:gd name="adj1" fmla="val 3355061"/>
                <a:gd name="adj2" fmla="val 20378255"/>
              </a:avLst>
            </a:prstGeom>
            <a:noFill/>
            <a:ln w="19050" cap="flat" cmpd="sng" algn="ctr">
              <a:solidFill>
                <a:sysClr val="windowText" lastClr="000000">
                  <a:alpha val="44000"/>
                </a:sysClr>
              </a:solidFill>
              <a:prstDash val="solid"/>
              <a:miter lim="800000"/>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81" name="Arc 180">
              <a:extLst>
                <a:ext uri="{FF2B5EF4-FFF2-40B4-BE49-F238E27FC236}">
                  <a16:creationId xmlns:a16="http://schemas.microsoft.com/office/drawing/2014/main" id="{CF7255D6-E6B3-45EA-94DE-BCAB0C3030F3}"/>
                </a:ext>
              </a:extLst>
            </p:cNvPr>
            <p:cNvSpPr/>
            <p:nvPr/>
          </p:nvSpPr>
          <p:spPr>
            <a:xfrm flipH="1">
              <a:off x="7805654" y="5752401"/>
              <a:ext cx="206750" cy="447484"/>
            </a:xfrm>
            <a:prstGeom prst="arc">
              <a:avLst>
                <a:gd name="adj1" fmla="val 3634904"/>
                <a:gd name="adj2" fmla="val 20378255"/>
              </a:avLst>
            </a:prstGeom>
            <a:noFill/>
            <a:ln w="19050" cap="flat" cmpd="sng" algn="ctr">
              <a:solidFill>
                <a:sysClr val="windowText" lastClr="000000">
                  <a:alpha val="44000"/>
                </a:sysClr>
              </a:solidFill>
              <a:prstDash val="solid"/>
              <a:miter lim="800000"/>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82" name="Arc 181">
              <a:extLst>
                <a:ext uri="{FF2B5EF4-FFF2-40B4-BE49-F238E27FC236}">
                  <a16:creationId xmlns:a16="http://schemas.microsoft.com/office/drawing/2014/main" id="{79077358-3EB7-4971-92B7-7CFB492DF751}"/>
                </a:ext>
              </a:extLst>
            </p:cNvPr>
            <p:cNvSpPr/>
            <p:nvPr/>
          </p:nvSpPr>
          <p:spPr>
            <a:xfrm>
              <a:off x="7310729" y="5817122"/>
              <a:ext cx="247650" cy="537560"/>
            </a:xfrm>
            <a:prstGeom prst="arc">
              <a:avLst>
                <a:gd name="adj1" fmla="val 2611303"/>
                <a:gd name="adj2" fmla="val 20378255"/>
              </a:avLst>
            </a:prstGeom>
            <a:noFill/>
            <a:ln w="19050" cap="flat" cmpd="sng" algn="ctr">
              <a:solidFill>
                <a:sysClr val="windowText" lastClr="000000">
                  <a:alpha val="44000"/>
                </a:sysClr>
              </a:solidFill>
              <a:prstDash val="solid"/>
              <a:miter lim="800000"/>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pic>
          <p:nvPicPr>
            <p:cNvPr id="183" name="Graphic 29">
              <a:extLst>
                <a:ext uri="{FF2B5EF4-FFF2-40B4-BE49-F238E27FC236}">
                  <a16:creationId xmlns:a16="http://schemas.microsoft.com/office/drawing/2014/main" id="{1EBDAA71-D4D3-46E0-841C-70A8656FB0F1}"/>
                </a:ext>
              </a:extLst>
            </p:cNvPr>
            <p:cNvPicPr>
              <a:picLocks noChangeAspect="1"/>
            </p:cNvPicPr>
            <p:nvPr/>
          </p:nvPicPr>
          <p:blipFill>
            <a:blip r:embed="rId18">
              <a:extLst>
                <a:ext uri="{96DAC541-7B7A-43D3-8B79-37D633B846F1}">
                  <asvg:svgBlip xmlns="" xmlns:asvg="http://schemas.microsoft.com/office/drawing/2016/SVG/main" r:embed="rId23"/>
                </a:ext>
              </a:extLst>
            </a:blip>
            <a:stretch>
              <a:fillRect/>
            </a:stretch>
          </p:blipFill>
          <p:spPr>
            <a:xfrm rot="21351167">
              <a:off x="6461039" y="4335490"/>
              <a:ext cx="1856108" cy="1655292"/>
            </a:xfrm>
            <a:prstGeom prst="rect">
              <a:avLst/>
            </a:prstGeom>
          </p:spPr>
        </p:pic>
        <p:sp>
          <p:nvSpPr>
            <p:cNvPr id="184" name="TextBox 183">
              <a:extLst>
                <a:ext uri="{FF2B5EF4-FFF2-40B4-BE49-F238E27FC236}">
                  <a16:creationId xmlns:a16="http://schemas.microsoft.com/office/drawing/2014/main" id="{FE4DCD2D-E440-4802-9672-0FFEE144B665}"/>
                </a:ext>
              </a:extLst>
            </p:cNvPr>
            <p:cNvSpPr txBox="1"/>
            <p:nvPr/>
          </p:nvSpPr>
          <p:spPr>
            <a:xfrm>
              <a:off x="3308021" y="330044"/>
              <a:ext cx="992579" cy="230832"/>
            </a:xfrm>
            <a:prstGeom prst="rect">
              <a:avLst/>
            </a:prstGeom>
            <a:noFill/>
          </p:spPr>
          <p:txBody>
            <a:bodyPr wrap="none" rtlCol="0">
              <a:spAutoFit/>
            </a:bodyPr>
            <a:lstStyle/>
            <a:p>
              <a:r>
                <a:rPr lang="en-US" sz="900" b="1" dirty="0">
                  <a:solidFill>
                    <a:prstClr val="black"/>
                  </a:solidFill>
                  <a:latin typeface="Arial" panose="020B0604020202020204" pitchFamily="34" charset="0"/>
                  <a:cs typeface="Arial" panose="020B0604020202020204" pitchFamily="34" charset="0"/>
                </a:rPr>
                <a:t>Electric Heater</a:t>
              </a:r>
            </a:p>
          </p:txBody>
        </p:sp>
        <p:sp>
          <p:nvSpPr>
            <p:cNvPr id="185" name="TextBox 184">
              <a:extLst>
                <a:ext uri="{FF2B5EF4-FFF2-40B4-BE49-F238E27FC236}">
                  <a16:creationId xmlns:a16="http://schemas.microsoft.com/office/drawing/2014/main" id="{DCC23E75-F2AB-4DCF-AB22-B98E09000857}"/>
                </a:ext>
              </a:extLst>
            </p:cNvPr>
            <p:cNvSpPr txBox="1"/>
            <p:nvPr/>
          </p:nvSpPr>
          <p:spPr>
            <a:xfrm rot="2399820">
              <a:off x="6925559" y="2652598"/>
              <a:ext cx="1229824" cy="246221"/>
            </a:xfrm>
            <a:prstGeom prst="rect">
              <a:avLst/>
            </a:prstGeom>
            <a:noFill/>
          </p:spPr>
          <p:txBody>
            <a:bodyPr wrap="none" rtlCol="0">
              <a:spAutoFit/>
            </a:bodyPr>
            <a:lstStyle/>
            <a:p>
              <a:r>
                <a:rPr lang="en-US" sz="1000" b="1" dirty="0">
                  <a:solidFill>
                    <a:prstClr val="black"/>
                  </a:solidFill>
                  <a:latin typeface="Arial" panose="020B0604020202020204" pitchFamily="34" charset="0"/>
                  <a:cs typeface="Arial" panose="020B0604020202020204" pitchFamily="34" charset="0"/>
                </a:rPr>
                <a:t>Discharging loop</a:t>
              </a:r>
            </a:p>
          </p:txBody>
        </p:sp>
        <p:pic>
          <p:nvPicPr>
            <p:cNvPr id="242" name="Graphic 26">
              <a:extLst>
                <a:ext uri="{FF2B5EF4-FFF2-40B4-BE49-F238E27FC236}">
                  <a16:creationId xmlns:a16="http://schemas.microsoft.com/office/drawing/2014/main" id="{1B674338-F4FF-451D-9383-FCDE132DEB25}"/>
                </a:ext>
              </a:extLst>
            </p:cNvPr>
            <p:cNvPicPr>
              <a:picLocks noChangeAspect="1"/>
            </p:cNvPicPr>
            <p:nvPr/>
          </p:nvPicPr>
          <p:blipFill>
            <a:blip r:embed="rId24">
              <a:extLst>
                <a:ext uri="{96DAC541-7B7A-43D3-8B79-37D633B846F1}">
                  <asvg:svgBlip xmlns="" xmlns:asvg="http://schemas.microsoft.com/office/drawing/2016/SVG/main" r:embed="rId27"/>
                </a:ext>
              </a:extLst>
            </a:blip>
            <a:stretch>
              <a:fillRect/>
            </a:stretch>
          </p:blipFill>
          <p:spPr>
            <a:xfrm rot="18417179">
              <a:off x="2168963" y="1274764"/>
              <a:ext cx="2076643" cy="287535"/>
            </a:xfrm>
            <a:prstGeom prst="rect">
              <a:avLst/>
            </a:prstGeom>
          </p:spPr>
        </p:pic>
        <p:sp>
          <p:nvSpPr>
            <p:cNvPr id="243" name="TextBox 242">
              <a:extLst>
                <a:ext uri="{FF2B5EF4-FFF2-40B4-BE49-F238E27FC236}">
                  <a16:creationId xmlns:a16="http://schemas.microsoft.com/office/drawing/2014/main" id="{FE4DCD2D-E440-4802-9672-0FFEE144B665}"/>
                </a:ext>
              </a:extLst>
            </p:cNvPr>
            <p:cNvSpPr txBox="1"/>
            <p:nvPr/>
          </p:nvSpPr>
          <p:spPr>
            <a:xfrm>
              <a:off x="8264513" y="5047720"/>
              <a:ext cx="922047" cy="230832"/>
            </a:xfrm>
            <a:prstGeom prst="rect">
              <a:avLst/>
            </a:prstGeom>
            <a:noFill/>
          </p:spPr>
          <p:txBody>
            <a:bodyPr wrap="none" rtlCol="0">
              <a:spAutoFit/>
            </a:bodyPr>
            <a:lstStyle/>
            <a:p>
              <a:r>
                <a:rPr lang="en-US" sz="900" b="1" dirty="0" smtClean="0">
                  <a:solidFill>
                    <a:prstClr val="black"/>
                  </a:solidFill>
                  <a:latin typeface="Arial" panose="020B0604020202020204" pitchFamily="34" charset="0"/>
                  <a:cs typeface="Arial" panose="020B0604020202020204" pitchFamily="34" charset="0"/>
                </a:rPr>
                <a:t>Molten Sulfur</a:t>
              </a:r>
              <a:endParaRPr lang="en-US" sz="900" b="1" dirty="0">
                <a:solidFill>
                  <a:prstClr val="black"/>
                </a:solidFill>
                <a:latin typeface="Arial" panose="020B0604020202020204" pitchFamily="34" charset="0"/>
                <a:cs typeface="Arial" panose="020B0604020202020204" pitchFamily="34" charset="0"/>
              </a:endParaRPr>
            </a:p>
          </p:txBody>
        </p:sp>
        <p:sp>
          <p:nvSpPr>
            <p:cNvPr id="244" name="Arrow: Right 82">
              <a:extLst>
                <a:ext uri="{FF2B5EF4-FFF2-40B4-BE49-F238E27FC236}">
                  <a16:creationId xmlns:a16="http://schemas.microsoft.com/office/drawing/2014/main" id="{10912E4E-3241-4326-A91D-50B3989137B8}"/>
                </a:ext>
              </a:extLst>
            </p:cNvPr>
            <p:cNvSpPr/>
            <p:nvPr/>
          </p:nvSpPr>
          <p:spPr>
            <a:xfrm rot="14139884">
              <a:off x="5152837" y="1312442"/>
              <a:ext cx="591582" cy="118847"/>
            </a:xfrm>
            <a:prstGeom prst="rightArrow">
              <a:avLst>
                <a:gd name="adj1" fmla="val 50000"/>
                <a:gd name="adj2" fmla="val 129576"/>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5" name="TextBox 244">
              <a:extLst>
                <a:ext uri="{FF2B5EF4-FFF2-40B4-BE49-F238E27FC236}">
                  <a16:creationId xmlns:a16="http://schemas.microsoft.com/office/drawing/2014/main" id="{FE4DCD2D-E440-4802-9672-0FFEE144B665}"/>
                </a:ext>
              </a:extLst>
            </p:cNvPr>
            <p:cNvSpPr txBox="1"/>
            <p:nvPr/>
          </p:nvSpPr>
          <p:spPr>
            <a:xfrm>
              <a:off x="5163547" y="1586952"/>
              <a:ext cx="922047" cy="230832"/>
            </a:xfrm>
            <a:prstGeom prst="rect">
              <a:avLst/>
            </a:prstGeom>
            <a:noFill/>
          </p:spPr>
          <p:txBody>
            <a:bodyPr wrap="none" rtlCol="0">
              <a:spAutoFit/>
            </a:bodyPr>
            <a:lstStyle/>
            <a:p>
              <a:r>
                <a:rPr lang="en-US" sz="900" b="1" dirty="0" smtClean="0">
                  <a:solidFill>
                    <a:prstClr val="black"/>
                  </a:solidFill>
                  <a:latin typeface="Arial" panose="020B0604020202020204" pitchFamily="34" charset="0"/>
                  <a:cs typeface="Arial" panose="020B0604020202020204" pitchFamily="34" charset="0"/>
                </a:rPr>
                <a:t>Molten Sulfur</a:t>
              </a:r>
              <a:endParaRPr lang="en-US" sz="900" b="1" dirty="0">
                <a:solidFill>
                  <a:prstClr val="black"/>
                </a:solidFill>
                <a:latin typeface="Arial" panose="020B0604020202020204" pitchFamily="34" charset="0"/>
                <a:cs typeface="Arial" panose="020B0604020202020204" pitchFamily="34" charset="0"/>
              </a:endParaRPr>
            </a:p>
          </p:txBody>
        </p:sp>
        <p:sp>
          <p:nvSpPr>
            <p:cNvPr id="246" name="Arrow: Right 82">
              <a:extLst>
                <a:ext uri="{FF2B5EF4-FFF2-40B4-BE49-F238E27FC236}">
                  <a16:creationId xmlns:a16="http://schemas.microsoft.com/office/drawing/2014/main" id="{10912E4E-3241-4326-A91D-50B3989137B8}"/>
                </a:ext>
              </a:extLst>
            </p:cNvPr>
            <p:cNvSpPr/>
            <p:nvPr/>
          </p:nvSpPr>
          <p:spPr>
            <a:xfrm rot="7965441">
              <a:off x="8037864" y="5471737"/>
              <a:ext cx="591582" cy="118847"/>
            </a:xfrm>
            <a:prstGeom prst="rightArrow">
              <a:avLst>
                <a:gd name="adj1" fmla="val 50000"/>
                <a:gd name="adj2" fmla="val 129576"/>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86" name="Group 185"/>
          <p:cNvGrpSpPr/>
          <p:nvPr/>
        </p:nvGrpSpPr>
        <p:grpSpPr>
          <a:xfrm>
            <a:off x="1046942" y="1960812"/>
            <a:ext cx="2877548" cy="2848457"/>
            <a:chOff x="356927" y="1980691"/>
            <a:chExt cx="3112880" cy="3081410"/>
          </a:xfrm>
        </p:grpSpPr>
        <p:pic>
          <p:nvPicPr>
            <p:cNvPr id="187" name="Picture 186">
              <a:extLst>
                <a:ext uri="{FF2B5EF4-FFF2-40B4-BE49-F238E27FC236}">
                  <a16:creationId xmlns:a16="http://schemas.microsoft.com/office/drawing/2014/main" id="{6F101937-20D3-441E-AE0D-7FD9FDC96CB9}"/>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rot="10800000">
              <a:off x="1800437" y="3429000"/>
              <a:ext cx="415347" cy="1334646"/>
            </a:xfrm>
            <a:prstGeom prst="rect">
              <a:avLst/>
            </a:prstGeom>
          </p:spPr>
        </p:pic>
        <p:sp>
          <p:nvSpPr>
            <p:cNvPr id="188" name="TextBox 187">
              <a:extLst>
                <a:ext uri="{FF2B5EF4-FFF2-40B4-BE49-F238E27FC236}">
                  <a16:creationId xmlns:a16="http://schemas.microsoft.com/office/drawing/2014/main" id="{44EB4EB0-F796-4B98-9604-1D5E89265C0F}"/>
                </a:ext>
              </a:extLst>
            </p:cNvPr>
            <p:cNvSpPr txBox="1"/>
            <p:nvPr/>
          </p:nvSpPr>
          <p:spPr>
            <a:xfrm>
              <a:off x="544146" y="2978400"/>
              <a:ext cx="543739"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PV plant</a:t>
              </a:r>
            </a:p>
          </p:txBody>
        </p:sp>
        <p:pic>
          <p:nvPicPr>
            <p:cNvPr id="189" name="Picture 188" descr="A windmill in the background&#10;&#10;Description automatically generated">
              <a:extLst>
                <a:ext uri="{FF2B5EF4-FFF2-40B4-BE49-F238E27FC236}">
                  <a16:creationId xmlns:a16="http://schemas.microsoft.com/office/drawing/2014/main" id="{3A68D8A6-F304-4780-B081-4023C53FEA3A}"/>
                </a:ext>
              </a:extLst>
            </p:cNvPr>
            <p:cNvPicPr>
              <a:picLocks noChangeAspect="1"/>
            </p:cNvPicPr>
            <p:nvPr/>
          </p:nvPicPr>
          <p:blipFill rotWithShape="1">
            <a:blip r:embed="rId29" cstate="hqprint">
              <a:extLst>
                <a:ext uri="{28A0092B-C50C-407E-A947-70E740481C1C}">
                  <a14:useLocalDpi xmlns:a14="http://schemas.microsoft.com/office/drawing/2010/main" val="0"/>
                </a:ext>
              </a:extLst>
            </a:blip>
            <a:srcRect l="12399" t="13040" b="34805"/>
            <a:stretch/>
          </p:blipFill>
          <p:spPr>
            <a:xfrm>
              <a:off x="967299" y="1980691"/>
              <a:ext cx="560228" cy="716181"/>
            </a:xfrm>
            <a:prstGeom prst="rect">
              <a:avLst/>
            </a:prstGeom>
          </p:spPr>
        </p:pic>
        <p:pic>
          <p:nvPicPr>
            <p:cNvPr id="190" name="Picture 189" descr="A drawing of a cartoon character&#10;&#10;Description automatically generated">
              <a:extLst>
                <a:ext uri="{FF2B5EF4-FFF2-40B4-BE49-F238E27FC236}">
                  <a16:creationId xmlns:a16="http://schemas.microsoft.com/office/drawing/2014/main" id="{813608EF-C6BB-4C62-B1BB-117F905E2DA6}"/>
                </a:ext>
              </a:extLst>
            </p:cNvPr>
            <p:cNvPicPr>
              <a:picLocks noChangeAspect="1"/>
            </p:cNvPicPr>
            <p:nvPr/>
          </p:nvPicPr>
          <p:blipFill rotWithShape="1">
            <a:blip r:embed="rId30">
              <a:extLst>
                <a:ext uri="{28A0092B-C50C-407E-A947-70E740481C1C}">
                  <a14:useLocalDpi xmlns:a14="http://schemas.microsoft.com/office/drawing/2010/main" val="0"/>
                </a:ext>
              </a:extLst>
            </a:blip>
            <a:srcRect l="21578" t="11731" r="28498" b="20660"/>
            <a:stretch/>
          </p:blipFill>
          <p:spPr>
            <a:xfrm>
              <a:off x="2453537" y="2162498"/>
              <a:ext cx="404192" cy="547376"/>
            </a:xfrm>
            <a:prstGeom prst="rect">
              <a:avLst/>
            </a:prstGeom>
          </p:spPr>
        </p:pic>
        <p:sp>
          <p:nvSpPr>
            <p:cNvPr id="191" name="TextBox 190">
              <a:extLst>
                <a:ext uri="{FF2B5EF4-FFF2-40B4-BE49-F238E27FC236}">
                  <a16:creationId xmlns:a16="http://schemas.microsoft.com/office/drawing/2014/main" id="{C2291C92-FF98-4E96-A33C-C464153BB17B}"/>
                </a:ext>
              </a:extLst>
            </p:cNvPr>
            <p:cNvSpPr txBox="1"/>
            <p:nvPr/>
          </p:nvSpPr>
          <p:spPr>
            <a:xfrm>
              <a:off x="2380659" y="4139877"/>
              <a:ext cx="105830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Heat Input</a:t>
              </a:r>
            </a:p>
          </p:txBody>
        </p:sp>
        <p:grpSp>
          <p:nvGrpSpPr>
            <p:cNvPr id="192" name="Group 191">
              <a:extLst>
                <a:ext uri="{FF2B5EF4-FFF2-40B4-BE49-F238E27FC236}">
                  <a16:creationId xmlns:a16="http://schemas.microsoft.com/office/drawing/2014/main" id="{B5933BBB-D630-48ED-8F33-0229BBA4FA90}"/>
                </a:ext>
              </a:extLst>
            </p:cNvPr>
            <p:cNvGrpSpPr/>
            <p:nvPr/>
          </p:nvGrpSpPr>
          <p:grpSpPr>
            <a:xfrm>
              <a:off x="1057848" y="2696873"/>
              <a:ext cx="538712" cy="559814"/>
              <a:chOff x="663747" y="1426073"/>
              <a:chExt cx="538712" cy="559814"/>
            </a:xfrm>
          </p:grpSpPr>
          <p:pic>
            <p:nvPicPr>
              <p:cNvPr id="216" name="Picture 215">
                <a:extLst>
                  <a:ext uri="{FF2B5EF4-FFF2-40B4-BE49-F238E27FC236}">
                    <a16:creationId xmlns:a16="http://schemas.microsoft.com/office/drawing/2014/main" id="{A26EC202-7116-40C6-88FC-A8F54B03E5BD}"/>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875717" y="1426073"/>
                <a:ext cx="262974" cy="262974"/>
              </a:xfrm>
              <a:prstGeom prst="rect">
                <a:avLst/>
              </a:prstGeom>
            </p:spPr>
          </p:pic>
          <p:pic>
            <p:nvPicPr>
              <p:cNvPr id="217" name="Graphic 93">
                <a:extLst>
                  <a:ext uri="{FF2B5EF4-FFF2-40B4-BE49-F238E27FC236}">
                    <a16:creationId xmlns:a16="http://schemas.microsoft.com/office/drawing/2014/main" id="{DB0E5E23-D3F4-4C78-A57C-7823BC8B45F0}"/>
                  </a:ext>
                </a:extLst>
              </p:cNvPr>
              <p:cNvPicPr>
                <a:picLocks noChangeAspect="1"/>
              </p:cNvPicPr>
              <p:nvPr/>
            </p:nvPicPr>
            <p:blipFill>
              <a:blip r:embed="rId32">
                <a:extLst>
                  <a:ext uri="{96DAC541-7B7A-43D3-8B79-37D633B846F1}">
                    <asvg:svgBlip xmlns="" xmlns:asvg="http://schemas.microsoft.com/office/drawing/2016/SVG/main" r:embed="rId21"/>
                  </a:ext>
                </a:extLst>
              </a:blip>
              <a:stretch>
                <a:fillRect/>
              </a:stretch>
            </p:blipFill>
            <p:spPr>
              <a:xfrm>
                <a:off x="663747" y="1551924"/>
                <a:ext cx="538712" cy="433963"/>
              </a:xfrm>
              <a:prstGeom prst="rect">
                <a:avLst/>
              </a:prstGeom>
            </p:spPr>
          </p:pic>
        </p:grpSp>
        <p:sp>
          <p:nvSpPr>
            <p:cNvPr id="193" name="TextBox 192">
              <a:extLst>
                <a:ext uri="{FF2B5EF4-FFF2-40B4-BE49-F238E27FC236}">
                  <a16:creationId xmlns:a16="http://schemas.microsoft.com/office/drawing/2014/main" id="{333E3769-D255-44DF-BD5B-36D21753CAAE}"/>
                </a:ext>
              </a:extLst>
            </p:cNvPr>
            <p:cNvSpPr txBox="1"/>
            <p:nvPr/>
          </p:nvSpPr>
          <p:spPr>
            <a:xfrm>
              <a:off x="2118377" y="2731481"/>
              <a:ext cx="104067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Electricity</a:t>
              </a:r>
            </a:p>
          </p:txBody>
        </p:sp>
        <p:sp>
          <p:nvSpPr>
            <p:cNvPr id="194" name="TextBox 193">
              <a:extLst>
                <a:ext uri="{FF2B5EF4-FFF2-40B4-BE49-F238E27FC236}">
                  <a16:creationId xmlns:a16="http://schemas.microsoft.com/office/drawing/2014/main" id="{7C7DB522-19EF-495D-8D82-7FC5795F04C5}"/>
                </a:ext>
              </a:extLst>
            </p:cNvPr>
            <p:cNvSpPr txBox="1"/>
            <p:nvPr/>
          </p:nvSpPr>
          <p:spPr>
            <a:xfrm>
              <a:off x="554924" y="2390107"/>
              <a:ext cx="404278"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Wind</a:t>
              </a:r>
            </a:p>
          </p:txBody>
        </p:sp>
        <p:sp>
          <p:nvSpPr>
            <p:cNvPr id="195" name="TextBox 194">
              <a:extLst>
                <a:ext uri="{FF2B5EF4-FFF2-40B4-BE49-F238E27FC236}">
                  <a16:creationId xmlns:a16="http://schemas.microsoft.com/office/drawing/2014/main" id="{802F0675-5C7F-4A51-967F-D567A7DDC939}"/>
                </a:ext>
              </a:extLst>
            </p:cNvPr>
            <p:cNvSpPr txBox="1"/>
            <p:nvPr/>
          </p:nvSpPr>
          <p:spPr>
            <a:xfrm>
              <a:off x="959202" y="4862046"/>
              <a:ext cx="607859"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CSP plant</a:t>
              </a:r>
            </a:p>
          </p:txBody>
        </p:sp>
        <p:grpSp>
          <p:nvGrpSpPr>
            <p:cNvPr id="196" name="Group 195">
              <a:extLst>
                <a:ext uri="{FF2B5EF4-FFF2-40B4-BE49-F238E27FC236}">
                  <a16:creationId xmlns:a16="http://schemas.microsoft.com/office/drawing/2014/main" id="{C0400E3F-7C80-46E5-8D25-1FCFDAE8FEBE}"/>
                </a:ext>
              </a:extLst>
            </p:cNvPr>
            <p:cNvGrpSpPr/>
            <p:nvPr/>
          </p:nvGrpSpPr>
          <p:grpSpPr>
            <a:xfrm>
              <a:off x="659218" y="3358406"/>
              <a:ext cx="1130362" cy="329342"/>
              <a:chOff x="2155928" y="5496185"/>
              <a:chExt cx="2819430" cy="821472"/>
            </a:xfrm>
          </p:grpSpPr>
          <p:grpSp>
            <p:nvGrpSpPr>
              <p:cNvPr id="205" name="Group 204">
                <a:extLst>
                  <a:ext uri="{FF2B5EF4-FFF2-40B4-BE49-F238E27FC236}">
                    <a16:creationId xmlns:a16="http://schemas.microsoft.com/office/drawing/2014/main" id="{DFE111D0-13B4-46F8-91EA-8158695767C0}"/>
                  </a:ext>
                </a:extLst>
              </p:cNvPr>
              <p:cNvGrpSpPr/>
              <p:nvPr/>
            </p:nvGrpSpPr>
            <p:grpSpPr>
              <a:xfrm>
                <a:off x="2155928" y="5496185"/>
                <a:ext cx="1081225" cy="821472"/>
                <a:chOff x="1788095" y="5634627"/>
                <a:chExt cx="1137985" cy="864595"/>
              </a:xfrm>
            </p:grpSpPr>
            <p:sp>
              <p:nvSpPr>
                <p:cNvPr id="210" name="Trapezoid 209">
                  <a:extLst>
                    <a:ext uri="{FF2B5EF4-FFF2-40B4-BE49-F238E27FC236}">
                      <a16:creationId xmlns:a16="http://schemas.microsoft.com/office/drawing/2014/main" id="{E6FF03C5-944F-4869-A45F-B56B0B36FF22}"/>
                    </a:ext>
                  </a:extLst>
                </p:cNvPr>
                <p:cNvSpPr/>
                <p:nvPr/>
              </p:nvSpPr>
              <p:spPr>
                <a:xfrm rot="5400000">
                  <a:off x="1946015" y="5739354"/>
                  <a:ext cx="864594" cy="655141"/>
                </a:xfrm>
                <a:prstGeom prst="trapezoid">
                  <a:avLst>
                    <a:gd name="adj" fmla="val 20786"/>
                  </a:avLst>
                </a:prstGeom>
                <a:solidFill>
                  <a:srgbClr val="E7E6E6">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1794EB0B-3935-4BAB-B1E5-5C7FAD56A8CC}"/>
                    </a:ext>
                  </a:extLst>
                </p:cNvPr>
                <p:cNvGrpSpPr/>
                <p:nvPr/>
              </p:nvGrpSpPr>
              <p:grpSpPr>
                <a:xfrm>
                  <a:off x="1788095" y="5634627"/>
                  <a:ext cx="1137985" cy="864594"/>
                  <a:chOff x="1788095" y="5634627"/>
                  <a:chExt cx="1137985" cy="864594"/>
                </a:xfrm>
                <a:solidFill>
                  <a:srgbClr val="E7E6E6">
                    <a:lumMod val="75000"/>
                  </a:srgbClr>
                </a:solidFill>
              </p:grpSpPr>
              <p:sp>
                <p:nvSpPr>
                  <p:cNvPr id="212" name="Oval 211">
                    <a:extLst>
                      <a:ext uri="{FF2B5EF4-FFF2-40B4-BE49-F238E27FC236}">
                        <a16:creationId xmlns:a16="http://schemas.microsoft.com/office/drawing/2014/main" id="{0C86021A-B41E-4319-84DB-459C239B60F8}"/>
                      </a:ext>
                    </a:extLst>
                  </p:cNvPr>
                  <p:cNvSpPr/>
                  <p:nvPr/>
                </p:nvSpPr>
                <p:spPr>
                  <a:xfrm>
                    <a:off x="2548932" y="5779320"/>
                    <a:ext cx="377148" cy="564330"/>
                  </a:xfrm>
                  <a:prstGeom prst="ellipse">
                    <a:avLst/>
                  </a:prstGeom>
                  <a:grp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213" name="Straight Connector 212">
                    <a:extLst>
                      <a:ext uri="{FF2B5EF4-FFF2-40B4-BE49-F238E27FC236}">
                        <a16:creationId xmlns:a16="http://schemas.microsoft.com/office/drawing/2014/main" id="{E1DBE62D-A3E4-4CF0-ACE1-640A15096D4D}"/>
                      </a:ext>
                    </a:extLst>
                  </p:cNvPr>
                  <p:cNvCxnSpPr>
                    <a:cxnSpLocks/>
                    <a:stCxn id="212" idx="0"/>
                  </p:cNvCxnSpPr>
                  <p:nvPr/>
                </p:nvCxnSpPr>
                <p:spPr>
                  <a:xfrm flipH="1" flipV="1">
                    <a:off x="2060660" y="5634628"/>
                    <a:ext cx="676846" cy="144692"/>
                  </a:xfrm>
                  <a:prstGeom prst="line">
                    <a:avLst/>
                  </a:prstGeom>
                  <a:grpFill/>
                  <a:ln w="12700" cap="flat" cmpd="sng" algn="ctr">
                    <a:solidFill>
                      <a:sysClr val="windowText" lastClr="000000"/>
                    </a:solidFill>
                    <a:prstDash val="solid"/>
                    <a:miter lim="800000"/>
                  </a:ln>
                  <a:effectLst/>
                </p:spPr>
              </p:cxnSp>
              <p:cxnSp>
                <p:nvCxnSpPr>
                  <p:cNvPr id="214" name="Straight Connector 213">
                    <a:extLst>
                      <a:ext uri="{FF2B5EF4-FFF2-40B4-BE49-F238E27FC236}">
                        <a16:creationId xmlns:a16="http://schemas.microsoft.com/office/drawing/2014/main" id="{DBA74B5A-A0EA-4852-860D-518CF9BE378F}"/>
                      </a:ext>
                    </a:extLst>
                  </p:cNvPr>
                  <p:cNvCxnSpPr>
                    <a:cxnSpLocks/>
                    <a:stCxn id="212" idx="4"/>
                  </p:cNvCxnSpPr>
                  <p:nvPr/>
                </p:nvCxnSpPr>
                <p:spPr>
                  <a:xfrm flipH="1">
                    <a:off x="2055470" y="6343650"/>
                    <a:ext cx="682036" cy="155571"/>
                  </a:xfrm>
                  <a:prstGeom prst="line">
                    <a:avLst/>
                  </a:prstGeom>
                  <a:grpFill/>
                  <a:ln w="12700" cap="flat" cmpd="sng" algn="ctr">
                    <a:solidFill>
                      <a:sysClr val="windowText" lastClr="000000"/>
                    </a:solidFill>
                    <a:prstDash val="solid"/>
                    <a:miter lim="800000"/>
                  </a:ln>
                  <a:effectLst/>
                </p:spPr>
              </p:cxnSp>
              <p:sp>
                <p:nvSpPr>
                  <p:cNvPr id="215" name="Arc 214">
                    <a:extLst>
                      <a:ext uri="{FF2B5EF4-FFF2-40B4-BE49-F238E27FC236}">
                        <a16:creationId xmlns:a16="http://schemas.microsoft.com/office/drawing/2014/main" id="{B1504FD8-A38C-42A6-B4A0-C624BC5F77EE}"/>
                      </a:ext>
                    </a:extLst>
                  </p:cNvPr>
                  <p:cNvSpPr/>
                  <p:nvPr/>
                </p:nvSpPr>
                <p:spPr>
                  <a:xfrm flipH="1">
                    <a:off x="1788095" y="5634627"/>
                    <a:ext cx="557457" cy="864594"/>
                  </a:xfrm>
                  <a:prstGeom prst="arc">
                    <a:avLst>
                      <a:gd name="adj1" fmla="val 16200000"/>
                      <a:gd name="adj2" fmla="val 5446438"/>
                    </a:avLst>
                  </a:prstGeom>
                  <a:grp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p:grpSp>
          <p:sp>
            <p:nvSpPr>
              <p:cNvPr id="206" name="Rectangle 205">
                <a:extLst>
                  <a:ext uri="{FF2B5EF4-FFF2-40B4-BE49-F238E27FC236}">
                    <a16:creationId xmlns:a16="http://schemas.microsoft.com/office/drawing/2014/main" id="{1FC0A3F6-129D-4570-9667-DC3960488088}"/>
                  </a:ext>
                </a:extLst>
              </p:cNvPr>
              <p:cNvSpPr/>
              <p:nvPr/>
            </p:nvSpPr>
            <p:spPr>
              <a:xfrm>
                <a:off x="3088009" y="5882755"/>
                <a:ext cx="582683" cy="45719"/>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7" name="Rectangle 206">
                <a:extLst>
                  <a:ext uri="{FF2B5EF4-FFF2-40B4-BE49-F238E27FC236}">
                    <a16:creationId xmlns:a16="http://schemas.microsoft.com/office/drawing/2014/main" id="{77AD7B64-9177-4F23-A3DF-2C53938B79BC}"/>
                  </a:ext>
                </a:extLst>
              </p:cNvPr>
              <p:cNvSpPr/>
              <p:nvPr/>
            </p:nvSpPr>
            <p:spPr>
              <a:xfrm>
                <a:off x="3517547" y="5687491"/>
                <a:ext cx="1031089" cy="570679"/>
              </a:xfrm>
              <a:prstGeom prst="rect">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8" name="Parallelogram 207">
                <a:extLst>
                  <a:ext uri="{FF2B5EF4-FFF2-40B4-BE49-F238E27FC236}">
                    <a16:creationId xmlns:a16="http://schemas.microsoft.com/office/drawing/2014/main" id="{C5CC29BC-6230-4F2B-ACF5-D4ED49D75A5A}"/>
                  </a:ext>
                </a:extLst>
              </p:cNvPr>
              <p:cNvSpPr/>
              <p:nvPr/>
            </p:nvSpPr>
            <p:spPr>
              <a:xfrm>
                <a:off x="3546246" y="5583233"/>
                <a:ext cx="1312172" cy="91947"/>
              </a:xfrm>
              <a:prstGeom prst="parallelogram">
                <a:avLst>
                  <a:gd name="adj" fmla="val 332429"/>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9" name="Parallelogram 208">
                <a:extLst>
                  <a:ext uri="{FF2B5EF4-FFF2-40B4-BE49-F238E27FC236}">
                    <a16:creationId xmlns:a16="http://schemas.microsoft.com/office/drawing/2014/main" id="{77132908-82D8-4D60-91EE-932C1F37DBFF}"/>
                  </a:ext>
                </a:extLst>
              </p:cNvPr>
              <p:cNvSpPr/>
              <p:nvPr/>
            </p:nvSpPr>
            <p:spPr>
              <a:xfrm rot="20540163">
                <a:off x="4459986" y="5648595"/>
                <a:ext cx="515372" cy="544213"/>
              </a:xfrm>
              <a:prstGeom prst="parallelogram">
                <a:avLst>
                  <a:gd name="adj" fmla="val 33881"/>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97" name="Group 196">
              <a:extLst>
                <a:ext uri="{FF2B5EF4-FFF2-40B4-BE49-F238E27FC236}">
                  <a16:creationId xmlns:a16="http://schemas.microsoft.com/office/drawing/2014/main" id="{EDEE8C14-F7AC-41BE-917D-C927DD1E2C06}"/>
                </a:ext>
              </a:extLst>
            </p:cNvPr>
            <p:cNvGrpSpPr/>
            <p:nvPr/>
          </p:nvGrpSpPr>
          <p:grpSpPr>
            <a:xfrm>
              <a:off x="776947" y="4269826"/>
              <a:ext cx="896409" cy="617042"/>
              <a:chOff x="789860" y="4397178"/>
              <a:chExt cx="896409" cy="617042"/>
            </a:xfrm>
          </p:grpSpPr>
          <p:pic>
            <p:nvPicPr>
              <p:cNvPr id="203" name="Picture 202">
                <a:extLst>
                  <a:ext uri="{FF2B5EF4-FFF2-40B4-BE49-F238E27FC236}">
                    <a16:creationId xmlns:a16="http://schemas.microsoft.com/office/drawing/2014/main" id="{DDEDC834-395D-4163-BA9E-1F7BA150C485}"/>
                  </a:ext>
                </a:extLst>
              </p:cNvPr>
              <p:cNvPicPr>
                <a:picLocks noChangeAspect="1"/>
              </p:cNvPicPr>
              <p:nvPr/>
            </p:nvPicPr>
            <p:blipFill>
              <a:blip r:embed="rId33"/>
              <a:stretch>
                <a:fillRect/>
              </a:stretch>
            </p:blipFill>
            <p:spPr>
              <a:xfrm>
                <a:off x="789860" y="4511210"/>
                <a:ext cx="896409" cy="503010"/>
              </a:xfrm>
              <a:prstGeom prst="rect">
                <a:avLst/>
              </a:prstGeom>
            </p:spPr>
          </p:pic>
          <p:pic>
            <p:nvPicPr>
              <p:cNvPr id="204" name="Picture 203">
                <a:extLst>
                  <a:ext uri="{FF2B5EF4-FFF2-40B4-BE49-F238E27FC236}">
                    <a16:creationId xmlns:a16="http://schemas.microsoft.com/office/drawing/2014/main" id="{77107E7B-A468-43EE-809D-5667D1F4A51E}"/>
                  </a:ext>
                </a:extLst>
              </p:cNvPr>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1085593" y="4397178"/>
                <a:ext cx="251629" cy="230832"/>
              </a:xfrm>
              <a:prstGeom prst="rect">
                <a:avLst/>
              </a:prstGeom>
            </p:spPr>
          </p:pic>
        </p:grpSp>
        <p:sp>
          <p:nvSpPr>
            <p:cNvPr id="198" name="TextBox 197">
              <a:extLst>
                <a:ext uri="{FF2B5EF4-FFF2-40B4-BE49-F238E27FC236}">
                  <a16:creationId xmlns:a16="http://schemas.microsoft.com/office/drawing/2014/main" id="{23F191C5-B46B-4CD6-A371-60794C59EC68}"/>
                </a:ext>
              </a:extLst>
            </p:cNvPr>
            <p:cNvSpPr txBox="1"/>
            <p:nvPr/>
          </p:nvSpPr>
          <p:spPr>
            <a:xfrm>
              <a:off x="356927" y="3979558"/>
              <a:ext cx="1472865" cy="28300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Industrial heat</a:t>
              </a:r>
            </a:p>
          </p:txBody>
        </p:sp>
        <p:pic>
          <p:nvPicPr>
            <p:cNvPr id="199" name="Picture 198">
              <a:extLst>
                <a:ext uri="{FF2B5EF4-FFF2-40B4-BE49-F238E27FC236}">
                  <a16:creationId xmlns:a16="http://schemas.microsoft.com/office/drawing/2014/main" id="{73F88837-AA42-4013-8101-6162A19C308B}"/>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0800000">
              <a:off x="1791611" y="2269050"/>
              <a:ext cx="406436" cy="1306011"/>
            </a:xfrm>
            <a:prstGeom prst="rect">
              <a:avLst/>
            </a:prstGeom>
          </p:spPr>
        </p:pic>
        <p:sp>
          <p:nvSpPr>
            <p:cNvPr id="200" name="TextBox 199">
              <a:extLst>
                <a:ext uri="{FF2B5EF4-FFF2-40B4-BE49-F238E27FC236}">
                  <a16:creationId xmlns:a16="http://schemas.microsoft.com/office/drawing/2014/main" id="{5D3F7AE9-23A9-43B3-824F-3343115753A5}"/>
                </a:ext>
              </a:extLst>
            </p:cNvPr>
            <p:cNvSpPr txBox="1"/>
            <p:nvPr/>
          </p:nvSpPr>
          <p:spPr>
            <a:xfrm>
              <a:off x="632623" y="3694423"/>
              <a:ext cx="513282"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Turbine</a:t>
              </a:r>
            </a:p>
          </p:txBody>
        </p:sp>
        <p:sp>
          <p:nvSpPr>
            <p:cNvPr id="201" name="TextBox 200">
              <a:extLst>
                <a:ext uri="{FF2B5EF4-FFF2-40B4-BE49-F238E27FC236}">
                  <a16:creationId xmlns:a16="http://schemas.microsoft.com/office/drawing/2014/main" id="{354651D8-52EB-42A1-95BC-CA420A4AA371}"/>
                </a:ext>
              </a:extLst>
            </p:cNvPr>
            <p:cNvSpPr txBox="1"/>
            <p:nvPr/>
          </p:nvSpPr>
          <p:spPr>
            <a:xfrm>
              <a:off x="1128425" y="3687748"/>
              <a:ext cx="614271"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Generator</a:t>
              </a:r>
            </a:p>
          </p:txBody>
        </p:sp>
        <p:sp>
          <p:nvSpPr>
            <p:cNvPr id="202" name="Arrow: Right 82">
              <a:extLst>
                <a:ext uri="{FF2B5EF4-FFF2-40B4-BE49-F238E27FC236}">
                  <a16:creationId xmlns:a16="http://schemas.microsoft.com/office/drawing/2014/main" id="{10912E4E-3241-4326-A91D-50B3989137B8}"/>
                </a:ext>
              </a:extLst>
            </p:cNvPr>
            <p:cNvSpPr/>
            <p:nvPr/>
          </p:nvSpPr>
          <p:spPr>
            <a:xfrm>
              <a:off x="2374626" y="4023869"/>
              <a:ext cx="1095181" cy="104503"/>
            </a:xfrm>
            <a:prstGeom prst="rightArrow">
              <a:avLst>
                <a:gd name="adj1" fmla="val 50000"/>
                <a:gd name="adj2" fmla="val 129576"/>
              </a:avLst>
            </a:prstGeom>
            <a:solidFill>
              <a:srgbClr val="C0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18" name="Group 217"/>
          <p:cNvGrpSpPr/>
          <p:nvPr/>
        </p:nvGrpSpPr>
        <p:grpSpPr>
          <a:xfrm>
            <a:off x="8330285" y="675011"/>
            <a:ext cx="3700587" cy="2414527"/>
            <a:chOff x="7654424" y="694890"/>
            <a:chExt cx="3700587" cy="2414527"/>
          </a:xfrm>
        </p:grpSpPr>
        <p:pic>
          <p:nvPicPr>
            <p:cNvPr id="219" name="Picture 218">
              <a:extLst>
                <a:ext uri="{FF2B5EF4-FFF2-40B4-BE49-F238E27FC236}">
                  <a16:creationId xmlns:a16="http://schemas.microsoft.com/office/drawing/2014/main" id="{DDC631E1-54CE-47A5-B4A0-0546EB0221B5}"/>
                </a:ext>
              </a:extLst>
            </p:cNvPr>
            <p:cNvPicPr>
              <a:picLocks noChangeAspect="1"/>
            </p:cNvPicPr>
            <p:nvPr/>
          </p:nvPicPr>
          <p:blipFill rotWithShape="1">
            <a:blip r:embed="rId36">
              <a:extLst>
                <a:ext uri="{28A0092B-C50C-407E-A947-70E740481C1C}">
                  <a14:useLocalDpi xmlns:a14="http://schemas.microsoft.com/office/drawing/2010/main" val="0"/>
                </a:ext>
              </a:extLst>
            </a:blip>
            <a:srcRect l="22774" b="54934"/>
            <a:stretch/>
          </p:blipFill>
          <p:spPr>
            <a:xfrm>
              <a:off x="10180220" y="694890"/>
              <a:ext cx="1174791" cy="637661"/>
            </a:xfrm>
            <a:prstGeom prst="rect">
              <a:avLst/>
            </a:prstGeom>
          </p:spPr>
        </p:pic>
        <p:sp>
          <p:nvSpPr>
            <p:cNvPr id="220" name="TextBox 219">
              <a:extLst>
                <a:ext uri="{FF2B5EF4-FFF2-40B4-BE49-F238E27FC236}">
                  <a16:creationId xmlns:a16="http://schemas.microsoft.com/office/drawing/2014/main" id="{9F565718-D004-49D8-8EB1-E044D01BFF39}"/>
                </a:ext>
              </a:extLst>
            </p:cNvPr>
            <p:cNvSpPr txBox="1"/>
            <p:nvPr/>
          </p:nvSpPr>
          <p:spPr>
            <a:xfrm>
              <a:off x="7654424" y="2286325"/>
              <a:ext cx="117692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Heat output</a:t>
              </a:r>
            </a:p>
          </p:txBody>
        </p:sp>
        <p:pic>
          <p:nvPicPr>
            <p:cNvPr id="221" name="Picture 220" descr="A drawing of a cartoon character&#10;&#10;Description automatically generated">
              <a:extLst>
                <a:ext uri="{FF2B5EF4-FFF2-40B4-BE49-F238E27FC236}">
                  <a16:creationId xmlns:a16="http://schemas.microsoft.com/office/drawing/2014/main" id="{6FD53209-D5E0-4106-B8AF-32E961980263}"/>
                </a:ext>
              </a:extLst>
            </p:cNvPr>
            <p:cNvPicPr>
              <a:picLocks noChangeAspect="1"/>
            </p:cNvPicPr>
            <p:nvPr/>
          </p:nvPicPr>
          <p:blipFill rotWithShape="1">
            <a:blip r:embed="rId30" cstate="hqprint">
              <a:extLst>
                <a:ext uri="{28A0092B-C50C-407E-A947-70E740481C1C}">
                  <a14:useLocalDpi xmlns:a14="http://schemas.microsoft.com/office/drawing/2010/main" val="0"/>
                </a:ext>
              </a:extLst>
            </a:blip>
            <a:srcRect l="21578" t="11731" r="28498" b="20660"/>
            <a:stretch/>
          </p:blipFill>
          <p:spPr>
            <a:xfrm>
              <a:off x="9931156" y="1373585"/>
              <a:ext cx="249064" cy="337295"/>
            </a:xfrm>
            <a:prstGeom prst="rect">
              <a:avLst/>
            </a:prstGeom>
          </p:spPr>
        </p:pic>
        <p:sp>
          <p:nvSpPr>
            <p:cNvPr id="222" name="TextBox 221">
              <a:extLst>
                <a:ext uri="{FF2B5EF4-FFF2-40B4-BE49-F238E27FC236}">
                  <a16:creationId xmlns:a16="http://schemas.microsoft.com/office/drawing/2014/main" id="{5140AF20-6DCF-475C-BA60-BA973CD01ED0}"/>
                </a:ext>
              </a:extLst>
            </p:cNvPr>
            <p:cNvSpPr txBox="1"/>
            <p:nvPr/>
          </p:nvSpPr>
          <p:spPr>
            <a:xfrm>
              <a:off x="9003618" y="2647752"/>
              <a:ext cx="153116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Industrial heating applications</a:t>
              </a:r>
            </a:p>
          </p:txBody>
        </p:sp>
        <p:sp>
          <p:nvSpPr>
            <p:cNvPr id="223" name="Rectangle 222">
              <a:extLst>
                <a:ext uri="{FF2B5EF4-FFF2-40B4-BE49-F238E27FC236}">
                  <a16:creationId xmlns:a16="http://schemas.microsoft.com/office/drawing/2014/main" id="{0D916EE4-9EAE-4201-972A-2193F60DB1B2}"/>
                </a:ext>
              </a:extLst>
            </p:cNvPr>
            <p:cNvSpPr/>
            <p:nvPr/>
          </p:nvSpPr>
          <p:spPr>
            <a:xfrm>
              <a:off x="10222633" y="1428579"/>
              <a:ext cx="918841"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Electricity</a:t>
              </a:r>
              <a:endParaRPr kumimoji="0" lang="en-US" sz="11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24" name="Arrow: Right 97">
              <a:extLst>
                <a:ext uri="{FF2B5EF4-FFF2-40B4-BE49-F238E27FC236}">
                  <a16:creationId xmlns:a16="http://schemas.microsoft.com/office/drawing/2014/main" id="{6BD2FA28-C296-4901-9499-5C6E21187C23}"/>
                </a:ext>
              </a:extLst>
            </p:cNvPr>
            <p:cNvSpPr/>
            <p:nvPr/>
          </p:nvSpPr>
          <p:spPr>
            <a:xfrm>
              <a:off x="7777398" y="2547246"/>
              <a:ext cx="1095181" cy="104503"/>
            </a:xfrm>
            <a:prstGeom prst="rightArrow">
              <a:avLst>
                <a:gd name="adj1" fmla="val 50000"/>
                <a:gd name="adj2" fmla="val 129576"/>
              </a:avLst>
            </a:prstGeom>
            <a:solidFill>
              <a:srgbClr val="C0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225" name="Group 224">
              <a:extLst>
                <a:ext uri="{FF2B5EF4-FFF2-40B4-BE49-F238E27FC236}">
                  <a16:creationId xmlns:a16="http://schemas.microsoft.com/office/drawing/2014/main" id="{1750348B-9A55-4235-B0F8-14C47C773D7E}"/>
                </a:ext>
              </a:extLst>
            </p:cNvPr>
            <p:cNvGrpSpPr/>
            <p:nvPr/>
          </p:nvGrpSpPr>
          <p:grpSpPr>
            <a:xfrm>
              <a:off x="9159965" y="1962325"/>
              <a:ext cx="1156957" cy="536072"/>
              <a:chOff x="9015299" y="1993188"/>
              <a:chExt cx="1156957" cy="536072"/>
            </a:xfrm>
          </p:grpSpPr>
          <p:grpSp>
            <p:nvGrpSpPr>
              <p:cNvPr id="228" name="Group 227">
                <a:extLst>
                  <a:ext uri="{FF2B5EF4-FFF2-40B4-BE49-F238E27FC236}">
                    <a16:creationId xmlns:a16="http://schemas.microsoft.com/office/drawing/2014/main" id="{CCFB52CD-BA25-4C40-9301-A8C733C4E031}"/>
                  </a:ext>
                </a:extLst>
              </p:cNvPr>
              <p:cNvGrpSpPr/>
              <p:nvPr/>
            </p:nvGrpSpPr>
            <p:grpSpPr>
              <a:xfrm>
                <a:off x="9041894" y="1993188"/>
                <a:ext cx="1130362" cy="329342"/>
                <a:chOff x="2155928" y="5496185"/>
                <a:chExt cx="2819430" cy="821472"/>
              </a:xfrm>
            </p:grpSpPr>
            <p:grpSp>
              <p:nvGrpSpPr>
                <p:cNvPr id="231" name="Group 230">
                  <a:extLst>
                    <a:ext uri="{FF2B5EF4-FFF2-40B4-BE49-F238E27FC236}">
                      <a16:creationId xmlns:a16="http://schemas.microsoft.com/office/drawing/2014/main" id="{EC275171-6030-4612-953A-BA80EE1E757C}"/>
                    </a:ext>
                  </a:extLst>
                </p:cNvPr>
                <p:cNvGrpSpPr/>
                <p:nvPr/>
              </p:nvGrpSpPr>
              <p:grpSpPr>
                <a:xfrm>
                  <a:off x="2155928" y="5496185"/>
                  <a:ext cx="1081225" cy="821472"/>
                  <a:chOff x="1788095" y="5634627"/>
                  <a:chExt cx="1137985" cy="864595"/>
                </a:xfrm>
              </p:grpSpPr>
              <p:sp>
                <p:nvSpPr>
                  <p:cNvPr id="236" name="Trapezoid 235">
                    <a:extLst>
                      <a:ext uri="{FF2B5EF4-FFF2-40B4-BE49-F238E27FC236}">
                        <a16:creationId xmlns:a16="http://schemas.microsoft.com/office/drawing/2014/main" id="{F085983F-AF6D-404A-A89F-16E9B5518659}"/>
                      </a:ext>
                    </a:extLst>
                  </p:cNvPr>
                  <p:cNvSpPr/>
                  <p:nvPr/>
                </p:nvSpPr>
                <p:spPr>
                  <a:xfrm rot="5400000">
                    <a:off x="1946015" y="5739354"/>
                    <a:ext cx="864594" cy="655141"/>
                  </a:xfrm>
                  <a:prstGeom prst="trapezoid">
                    <a:avLst>
                      <a:gd name="adj" fmla="val 20786"/>
                    </a:avLst>
                  </a:prstGeom>
                  <a:solidFill>
                    <a:srgbClr val="E7E6E6">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237" name="Group 236">
                    <a:extLst>
                      <a:ext uri="{FF2B5EF4-FFF2-40B4-BE49-F238E27FC236}">
                        <a16:creationId xmlns:a16="http://schemas.microsoft.com/office/drawing/2014/main" id="{3734D4EE-779A-44FD-87CD-32A4769ACAAD}"/>
                      </a:ext>
                    </a:extLst>
                  </p:cNvPr>
                  <p:cNvGrpSpPr/>
                  <p:nvPr/>
                </p:nvGrpSpPr>
                <p:grpSpPr>
                  <a:xfrm>
                    <a:off x="1788095" y="5634627"/>
                    <a:ext cx="1137985" cy="864594"/>
                    <a:chOff x="1788095" y="5634627"/>
                    <a:chExt cx="1137985" cy="864594"/>
                  </a:xfrm>
                  <a:solidFill>
                    <a:srgbClr val="E7E6E6">
                      <a:lumMod val="75000"/>
                    </a:srgbClr>
                  </a:solidFill>
                </p:grpSpPr>
                <p:sp>
                  <p:nvSpPr>
                    <p:cNvPr id="238" name="Oval 237">
                      <a:extLst>
                        <a:ext uri="{FF2B5EF4-FFF2-40B4-BE49-F238E27FC236}">
                          <a16:creationId xmlns:a16="http://schemas.microsoft.com/office/drawing/2014/main" id="{F05FE613-F69D-4098-8625-9B6492BE4C26}"/>
                        </a:ext>
                      </a:extLst>
                    </p:cNvPr>
                    <p:cNvSpPr/>
                    <p:nvPr/>
                  </p:nvSpPr>
                  <p:spPr>
                    <a:xfrm>
                      <a:off x="2548932" y="5779320"/>
                      <a:ext cx="377148" cy="564330"/>
                    </a:xfrm>
                    <a:prstGeom prst="ellipse">
                      <a:avLst/>
                    </a:prstGeom>
                    <a:grp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239" name="Straight Connector 238">
                      <a:extLst>
                        <a:ext uri="{FF2B5EF4-FFF2-40B4-BE49-F238E27FC236}">
                          <a16:creationId xmlns:a16="http://schemas.microsoft.com/office/drawing/2014/main" id="{52B92EE7-29D1-4AC9-BAF4-30CBECD2D639}"/>
                        </a:ext>
                      </a:extLst>
                    </p:cNvPr>
                    <p:cNvCxnSpPr>
                      <a:cxnSpLocks/>
                      <a:stCxn id="238" idx="0"/>
                    </p:cNvCxnSpPr>
                    <p:nvPr/>
                  </p:nvCxnSpPr>
                  <p:spPr>
                    <a:xfrm flipH="1" flipV="1">
                      <a:off x="2060660" y="5634628"/>
                      <a:ext cx="676846" cy="144692"/>
                    </a:xfrm>
                    <a:prstGeom prst="line">
                      <a:avLst/>
                    </a:prstGeom>
                    <a:grpFill/>
                    <a:ln w="12700" cap="flat" cmpd="sng" algn="ctr">
                      <a:solidFill>
                        <a:sysClr val="windowText" lastClr="000000"/>
                      </a:solidFill>
                      <a:prstDash val="solid"/>
                      <a:miter lim="800000"/>
                    </a:ln>
                    <a:effectLst/>
                  </p:spPr>
                </p:cxnSp>
                <p:cxnSp>
                  <p:nvCxnSpPr>
                    <p:cNvPr id="240" name="Straight Connector 239">
                      <a:extLst>
                        <a:ext uri="{FF2B5EF4-FFF2-40B4-BE49-F238E27FC236}">
                          <a16:creationId xmlns:a16="http://schemas.microsoft.com/office/drawing/2014/main" id="{09F39C60-53CE-41AC-90E5-5315BC5B83AD}"/>
                        </a:ext>
                      </a:extLst>
                    </p:cNvPr>
                    <p:cNvCxnSpPr>
                      <a:cxnSpLocks/>
                      <a:stCxn id="238" idx="4"/>
                    </p:cNvCxnSpPr>
                    <p:nvPr/>
                  </p:nvCxnSpPr>
                  <p:spPr>
                    <a:xfrm flipH="1">
                      <a:off x="2055470" y="6343650"/>
                      <a:ext cx="682036" cy="155571"/>
                    </a:xfrm>
                    <a:prstGeom prst="line">
                      <a:avLst/>
                    </a:prstGeom>
                    <a:grpFill/>
                    <a:ln w="12700" cap="flat" cmpd="sng" algn="ctr">
                      <a:solidFill>
                        <a:sysClr val="windowText" lastClr="000000"/>
                      </a:solidFill>
                      <a:prstDash val="solid"/>
                      <a:miter lim="800000"/>
                    </a:ln>
                    <a:effectLst/>
                  </p:spPr>
                </p:cxnSp>
                <p:sp>
                  <p:nvSpPr>
                    <p:cNvPr id="241" name="Arc 240">
                      <a:extLst>
                        <a:ext uri="{FF2B5EF4-FFF2-40B4-BE49-F238E27FC236}">
                          <a16:creationId xmlns:a16="http://schemas.microsoft.com/office/drawing/2014/main" id="{41492D54-39C1-4C54-A8BB-51F227AB7759}"/>
                        </a:ext>
                      </a:extLst>
                    </p:cNvPr>
                    <p:cNvSpPr/>
                    <p:nvPr/>
                  </p:nvSpPr>
                  <p:spPr>
                    <a:xfrm flipH="1">
                      <a:off x="1788095" y="5634627"/>
                      <a:ext cx="557457" cy="864594"/>
                    </a:xfrm>
                    <a:prstGeom prst="arc">
                      <a:avLst>
                        <a:gd name="adj1" fmla="val 16200000"/>
                        <a:gd name="adj2" fmla="val 5446438"/>
                      </a:avLst>
                    </a:prstGeom>
                    <a:grp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p:grpSp>
            <p:sp>
              <p:nvSpPr>
                <p:cNvPr id="232" name="Rectangle 231">
                  <a:extLst>
                    <a:ext uri="{FF2B5EF4-FFF2-40B4-BE49-F238E27FC236}">
                      <a16:creationId xmlns:a16="http://schemas.microsoft.com/office/drawing/2014/main" id="{437C9FE5-9B52-4647-94CE-24DC5853B525}"/>
                    </a:ext>
                  </a:extLst>
                </p:cNvPr>
                <p:cNvSpPr/>
                <p:nvPr/>
              </p:nvSpPr>
              <p:spPr>
                <a:xfrm>
                  <a:off x="3088009" y="5882755"/>
                  <a:ext cx="582683" cy="45719"/>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3" name="Rectangle 232">
                  <a:extLst>
                    <a:ext uri="{FF2B5EF4-FFF2-40B4-BE49-F238E27FC236}">
                      <a16:creationId xmlns:a16="http://schemas.microsoft.com/office/drawing/2014/main" id="{F7A3188D-436E-4377-9BB7-371ADAF328E1}"/>
                    </a:ext>
                  </a:extLst>
                </p:cNvPr>
                <p:cNvSpPr/>
                <p:nvPr/>
              </p:nvSpPr>
              <p:spPr>
                <a:xfrm>
                  <a:off x="3517547" y="5687491"/>
                  <a:ext cx="1031089" cy="570679"/>
                </a:xfrm>
                <a:prstGeom prst="rect">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4" name="Parallelogram 233">
                  <a:extLst>
                    <a:ext uri="{FF2B5EF4-FFF2-40B4-BE49-F238E27FC236}">
                      <a16:creationId xmlns:a16="http://schemas.microsoft.com/office/drawing/2014/main" id="{69204EE1-8F50-4283-9023-7D6395A31A28}"/>
                    </a:ext>
                  </a:extLst>
                </p:cNvPr>
                <p:cNvSpPr/>
                <p:nvPr/>
              </p:nvSpPr>
              <p:spPr>
                <a:xfrm>
                  <a:off x="3546246" y="5583233"/>
                  <a:ext cx="1312172" cy="91947"/>
                </a:xfrm>
                <a:prstGeom prst="parallelogram">
                  <a:avLst>
                    <a:gd name="adj" fmla="val 332429"/>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5" name="Parallelogram 234">
                  <a:extLst>
                    <a:ext uri="{FF2B5EF4-FFF2-40B4-BE49-F238E27FC236}">
                      <a16:creationId xmlns:a16="http://schemas.microsoft.com/office/drawing/2014/main" id="{F8B74C35-B791-4943-B8BF-1DFF38586155}"/>
                    </a:ext>
                  </a:extLst>
                </p:cNvPr>
                <p:cNvSpPr/>
                <p:nvPr/>
              </p:nvSpPr>
              <p:spPr>
                <a:xfrm rot="20540163">
                  <a:off x="4459986" y="5648595"/>
                  <a:ext cx="515372" cy="544213"/>
                </a:xfrm>
                <a:prstGeom prst="parallelogram">
                  <a:avLst>
                    <a:gd name="adj" fmla="val 33881"/>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29" name="TextBox 228">
                <a:extLst>
                  <a:ext uri="{FF2B5EF4-FFF2-40B4-BE49-F238E27FC236}">
                    <a16:creationId xmlns:a16="http://schemas.microsoft.com/office/drawing/2014/main" id="{52E7E77D-A282-41E7-862C-588E145B3722}"/>
                  </a:ext>
                </a:extLst>
              </p:cNvPr>
              <p:cNvSpPr txBox="1"/>
              <p:nvPr/>
            </p:nvSpPr>
            <p:spPr>
              <a:xfrm>
                <a:off x="9015299" y="2329205"/>
                <a:ext cx="513282"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Turbine</a:t>
                </a:r>
              </a:p>
            </p:txBody>
          </p:sp>
          <p:sp>
            <p:nvSpPr>
              <p:cNvPr id="230" name="TextBox 229">
                <a:extLst>
                  <a:ext uri="{FF2B5EF4-FFF2-40B4-BE49-F238E27FC236}">
                    <a16:creationId xmlns:a16="http://schemas.microsoft.com/office/drawing/2014/main" id="{F52F3ABD-58C3-4E34-BCD8-B1F6FA1175D9}"/>
                  </a:ext>
                </a:extLst>
              </p:cNvPr>
              <p:cNvSpPr txBox="1"/>
              <p:nvPr/>
            </p:nvSpPr>
            <p:spPr>
              <a:xfrm>
                <a:off x="9511101" y="2322530"/>
                <a:ext cx="614271"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Generator</a:t>
                </a:r>
              </a:p>
            </p:txBody>
          </p:sp>
        </p:grpSp>
        <p:pic>
          <p:nvPicPr>
            <p:cNvPr id="226" name="Picture 225">
              <a:extLst>
                <a:ext uri="{FF2B5EF4-FFF2-40B4-BE49-F238E27FC236}">
                  <a16:creationId xmlns:a16="http://schemas.microsoft.com/office/drawing/2014/main" id="{5A0CB889-332A-459B-B2F3-3CA54829EF40}"/>
                </a:ext>
              </a:extLst>
            </p:cNvPr>
            <p:cNvPicPr>
              <a:picLocks noChangeAspect="1"/>
            </p:cNvPicPr>
            <p:nvPr/>
          </p:nvPicPr>
          <p:blipFill>
            <a:blip r:embed="rId37" cstate="hqprint">
              <a:extLst>
                <a:ext uri="{28A0092B-C50C-407E-A947-70E740481C1C}">
                  <a14:useLocalDpi xmlns:a14="http://schemas.microsoft.com/office/drawing/2010/main" val="0"/>
                </a:ext>
              </a:extLst>
            </a:blip>
            <a:stretch>
              <a:fillRect/>
            </a:stretch>
          </p:blipFill>
          <p:spPr>
            <a:xfrm>
              <a:off x="8886049" y="2140988"/>
              <a:ext cx="279570" cy="898348"/>
            </a:xfrm>
            <a:prstGeom prst="rect">
              <a:avLst/>
            </a:prstGeom>
          </p:spPr>
        </p:pic>
        <p:sp>
          <p:nvSpPr>
            <p:cNvPr id="227" name="Arrow: Right 111">
              <a:extLst>
                <a:ext uri="{FF2B5EF4-FFF2-40B4-BE49-F238E27FC236}">
                  <a16:creationId xmlns:a16="http://schemas.microsoft.com/office/drawing/2014/main" id="{C314F6D2-F2AB-457F-BA2E-056A5AE818DF}"/>
                </a:ext>
              </a:extLst>
            </p:cNvPr>
            <p:cNvSpPr/>
            <p:nvPr/>
          </p:nvSpPr>
          <p:spPr>
            <a:xfrm rot="16200000">
              <a:off x="9958851" y="1820898"/>
              <a:ext cx="224555" cy="58298"/>
            </a:xfrm>
            <a:prstGeom prst="rightArrow">
              <a:avLst>
                <a:gd name="adj1" fmla="val 50000"/>
                <a:gd name="adj2" fmla="val 129576"/>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00"/>
                </a:solidFill>
                <a:effectLst/>
                <a:uLnTx/>
                <a:uFillTx/>
                <a:latin typeface="Calibri" panose="020F0502020204030204"/>
                <a:ea typeface="+mn-ea"/>
                <a:cs typeface="+mn-cs"/>
              </a:endParaRPr>
            </a:p>
          </p:txBody>
        </p:sp>
      </p:grpSp>
      <p:sp>
        <p:nvSpPr>
          <p:cNvPr id="248" name="Title 247"/>
          <p:cNvSpPr>
            <a:spLocks noGrp="1"/>
          </p:cNvSpPr>
          <p:nvPr>
            <p:ph type="title"/>
          </p:nvPr>
        </p:nvSpPr>
        <p:spPr>
          <a:xfrm>
            <a:off x="-266983" y="39065"/>
            <a:ext cx="3336576" cy="1742768"/>
          </a:xfrm>
        </p:spPr>
        <p:txBody>
          <a:bodyPr/>
          <a:lstStyle/>
          <a:p>
            <a:r>
              <a:rPr lang="en-US" sz="2800" dirty="0" smtClean="0"/>
              <a:t>Molten Sulfur Thermal Energy Storage (TES)</a:t>
            </a:r>
            <a:endParaRPr lang="en-US" sz="2800" dirty="0"/>
          </a:p>
        </p:txBody>
      </p:sp>
    </p:spTree>
    <p:extLst>
      <p:ext uri="{BB962C8B-B14F-4D97-AF65-F5344CB8AC3E}">
        <p14:creationId xmlns:p14="http://schemas.microsoft.com/office/powerpoint/2010/main" val="65847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wipe(left)">
                                      <p:cBhvr>
                                        <p:cTn id="7" dur="5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wipe(left)">
                                      <p:cBhvr>
                                        <p:cTn id="12"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09" y="1059240"/>
            <a:ext cx="3321194" cy="2966108"/>
          </a:xfrm>
        </p:spPr>
        <p:txBody>
          <a:bodyPr/>
          <a:lstStyle/>
          <a:p>
            <a:r>
              <a:rPr lang="en-US" dirty="0" smtClean="0"/>
              <a:t>On-Sun Demonstration</a:t>
            </a:r>
            <a:endParaRPr lang="en-US" sz="1800" dirty="0"/>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35939" y="134996"/>
            <a:ext cx="8340870" cy="6255653"/>
          </a:xfrm>
          <a:prstGeom prst="rect">
            <a:avLst/>
          </a:prstGeom>
        </p:spPr>
      </p:pic>
      <p:sp>
        <p:nvSpPr>
          <p:cNvPr id="5" name="Rectangle 4"/>
          <p:cNvSpPr/>
          <p:nvPr/>
        </p:nvSpPr>
        <p:spPr>
          <a:xfrm>
            <a:off x="967869" y="5605550"/>
            <a:ext cx="1669473" cy="646331"/>
          </a:xfrm>
          <a:prstGeom prst="rect">
            <a:avLst/>
          </a:prstGeom>
        </p:spPr>
        <p:txBody>
          <a:bodyPr wrap="square">
            <a:spAutoFit/>
          </a:bodyPr>
          <a:lstStyle/>
          <a:p>
            <a:r>
              <a:rPr lang="en-US" dirty="0"/>
              <a:t>CEC Award </a:t>
            </a:r>
            <a:br>
              <a:rPr lang="en-US" dirty="0"/>
            </a:br>
            <a:r>
              <a:rPr lang="en-US" dirty="0"/>
              <a:t>EPC-14-003</a:t>
            </a:r>
          </a:p>
        </p:txBody>
      </p:sp>
    </p:spTree>
    <p:extLst>
      <p:ext uri="{BB962C8B-B14F-4D97-AF65-F5344CB8AC3E}">
        <p14:creationId xmlns:p14="http://schemas.microsoft.com/office/powerpoint/2010/main" val="111764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Two-Tank </a:t>
            </a:r>
            <a:r>
              <a:rPr lang="en-US" dirty="0" smtClean="0"/>
              <a:t>SulfurTES</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8" y="785191"/>
            <a:ext cx="12200518" cy="5546035"/>
          </a:xfrm>
          <a:prstGeom prst="rect">
            <a:avLst/>
          </a:prstGeom>
          <a:noFill/>
        </p:spPr>
      </p:pic>
    </p:spTree>
    <p:extLst>
      <p:ext uri="{BB962C8B-B14F-4D97-AF65-F5344CB8AC3E}">
        <p14:creationId xmlns:p14="http://schemas.microsoft.com/office/powerpoint/2010/main" val="2234059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1" y="-1"/>
            <a:ext cx="12192000" cy="6858001"/>
          </a:xfrm>
          <a:prstGeom prst="rect">
            <a:avLst/>
          </a:prstGeom>
          <a:gradFill>
            <a:gsLst>
              <a:gs pos="27000">
                <a:srgbClr val="536895"/>
              </a:gs>
              <a:gs pos="100000">
                <a:srgbClr val="FFCC66"/>
              </a:gs>
            </a:gsLst>
            <a:lin ang="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defRPr/>
            </a:pPr>
            <a:endParaRPr lang="en-US" dirty="0">
              <a:solidFill>
                <a:srgbClr val="000000"/>
              </a:solidFill>
              <a:latin typeface="Arial" charset="0"/>
            </a:endParaRPr>
          </a:p>
        </p:txBody>
      </p:sp>
      <p:pic>
        <p:nvPicPr>
          <p:cNvPr id="9" name="Picture 8"/>
          <p:cNvPicPr>
            <a:picLocks noChangeAspect="1"/>
          </p:cNvPicPr>
          <p:nvPr/>
        </p:nvPicPr>
        <p:blipFill>
          <a:blip r:embed="rId3"/>
          <a:stretch>
            <a:fillRect/>
          </a:stretch>
        </p:blipFill>
        <p:spPr>
          <a:xfrm>
            <a:off x="6557462" y="1096467"/>
            <a:ext cx="4476638" cy="1154475"/>
          </a:xfrm>
          <a:prstGeom prst="rect">
            <a:avLst/>
          </a:prstGeom>
        </p:spPr>
      </p:pic>
      <p:sp>
        <p:nvSpPr>
          <p:cNvPr id="5" name="TextBox 4"/>
          <p:cNvSpPr txBox="1"/>
          <p:nvPr/>
        </p:nvSpPr>
        <p:spPr>
          <a:xfrm>
            <a:off x="425543" y="360514"/>
            <a:ext cx="4290836" cy="307777"/>
          </a:xfrm>
          <a:prstGeom prst="rect">
            <a:avLst/>
          </a:prstGeom>
          <a:gradFill flip="none" rotWithShape="1">
            <a:gsLst>
              <a:gs pos="0">
                <a:srgbClr val="FFC000"/>
              </a:gs>
              <a:gs pos="50000">
                <a:srgbClr val="FF9900"/>
              </a:gs>
              <a:gs pos="100000">
                <a:srgbClr val="1F1F83">
                  <a:tint val="23500"/>
                  <a:satMod val="160000"/>
                </a:srgbClr>
              </a:gs>
            </a:gsLst>
            <a:lin ang="2700000" scaled="1"/>
            <a:tileRect/>
          </a:gradFill>
          <a:ln>
            <a:solidFill>
              <a:srgbClr val="1F1F83"/>
            </a:solidFill>
          </a:ln>
        </p:spPr>
        <p:txBody>
          <a:bodyPr wrap="square" rtlCol="0">
            <a:spAutoFit/>
          </a:bodyPr>
          <a:lstStyle/>
          <a:p>
            <a:pPr algn="ctr" fontAlgn="base">
              <a:spcBef>
                <a:spcPct val="0"/>
              </a:spcBef>
              <a:spcAft>
                <a:spcPct val="0"/>
              </a:spcAft>
              <a:defRPr/>
            </a:pPr>
            <a:r>
              <a:rPr lang="en-US" sz="1400" b="1" u="sng" dirty="0" smtClean="0">
                <a:solidFill>
                  <a:srgbClr val="000000"/>
                </a:solidFill>
                <a:latin typeface="Arial" charset="0"/>
              </a:rPr>
              <a:t>Solar/Thermal </a:t>
            </a:r>
            <a:r>
              <a:rPr lang="en-US" sz="1400" b="1" u="sng" dirty="0">
                <a:solidFill>
                  <a:srgbClr val="000000"/>
                </a:solidFill>
                <a:latin typeface="Arial" charset="0"/>
              </a:rPr>
              <a:t>Energy</a:t>
            </a:r>
          </a:p>
        </p:txBody>
      </p:sp>
      <p:cxnSp>
        <p:nvCxnSpPr>
          <p:cNvPr id="14" name="Straight Connector 13"/>
          <p:cNvCxnSpPr/>
          <p:nvPr/>
        </p:nvCxnSpPr>
        <p:spPr bwMode="auto">
          <a:xfrm>
            <a:off x="6112407" y="383564"/>
            <a:ext cx="0" cy="6083005"/>
          </a:xfrm>
          <a:prstGeom prst="line">
            <a:avLst/>
          </a:prstGeom>
          <a:noFill/>
          <a:ln w="28575" cap="flat" cmpd="sng" algn="ctr">
            <a:solidFill>
              <a:schemeClr val="tx1"/>
            </a:solidFill>
            <a:prstDash val="solid"/>
            <a:round/>
            <a:headEnd type="none" w="med" len="med"/>
            <a:tailEnd type="none" w="med" len="med"/>
          </a:ln>
          <a:effectLst/>
        </p:spPr>
      </p:cxnSp>
      <p:sp>
        <p:nvSpPr>
          <p:cNvPr id="66" name="TextBox 65"/>
          <p:cNvSpPr txBox="1"/>
          <p:nvPr/>
        </p:nvSpPr>
        <p:spPr>
          <a:xfrm>
            <a:off x="7386949" y="400277"/>
            <a:ext cx="4524651" cy="307777"/>
          </a:xfrm>
          <a:prstGeom prst="rect">
            <a:avLst/>
          </a:prstGeom>
          <a:gradFill flip="none" rotWithShape="1">
            <a:gsLst>
              <a:gs pos="0">
                <a:srgbClr val="0070C0"/>
              </a:gs>
              <a:gs pos="40000">
                <a:srgbClr val="9999FF"/>
              </a:gs>
              <a:gs pos="91000">
                <a:srgbClr val="1F1F83">
                  <a:tint val="23500"/>
                  <a:satMod val="160000"/>
                </a:srgbClr>
              </a:gs>
            </a:gsLst>
            <a:lin ang="2700000" scaled="1"/>
            <a:tileRect/>
          </a:gradFill>
          <a:ln>
            <a:solidFill>
              <a:srgbClr val="1F1F83"/>
            </a:solidFill>
          </a:ln>
        </p:spPr>
        <p:txBody>
          <a:bodyPr wrap="square" rtlCol="0">
            <a:spAutoFit/>
          </a:bodyPr>
          <a:lstStyle/>
          <a:p>
            <a:pPr algn="ctr" fontAlgn="base">
              <a:spcBef>
                <a:spcPct val="0"/>
              </a:spcBef>
              <a:spcAft>
                <a:spcPct val="0"/>
              </a:spcAft>
              <a:defRPr/>
            </a:pPr>
            <a:r>
              <a:rPr lang="en-US" sz="1400" b="1" u="sng" dirty="0">
                <a:solidFill>
                  <a:srgbClr val="000000"/>
                </a:solidFill>
                <a:latin typeface="Arial" charset="0"/>
              </a:rPr>
              <a:t>Wind Energy</a:t>
            </a:r>
          </a:p>
        </p:txBody>
      </p:sp>
      <p:sp>
        <p:nvSpPr>
          <p:cNvPr id="18" name="Content Placeholder 2"/>
          <p:cNvSpPr txBox="1">
            <a:spLocks/>
          </p:cNvSpPr>
          <p:nvPr/>
        </p:nvSpPr>
        <p:spPr bwMode="auto">
          <a:xfrm>
            <a:off x="7201569" y="789852"/>
            <a:ext cx="4895413" cy="329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lvl="1" algn="ctr" eaLnBrk="0" fontAlgn="base" hangingPunct="0">
              <a:spcBef>
                <a:spcPct val="20000"/>
              </a:spcBef>
              <a:spcAft>
                <a:spcPct val="0"/>
              </a:spcAft>
              <a:defRPr/>
            </a:pPr>
            <a:r>
              <a:rPr lang="en-US" sz="1200" b="1" i="1" kern="0" dirty="0">
                <a:solidFill>
                  <a:srgbClr val="000000"/>
                </a:solidFill>
                <a:latin typeface="Arial"/>
              </a:rPr>
              <a:t>Aero-structural development of advanced turbine blades</a:t>
            </a:r>
          </a:p>
        </p:txBody>
      </p:sp>
      <p:pic>
        <p:nvPicPr>
          <p:cNvPr id="2" name="Picture 1"/>
          <p:cNvPicPr>
            <a:picLocks noChangeAspect="1"/>
          </p:cNvPicPr>
          <p:nvPr/>
        </p:nvPicPr>
        <p:blipFill>
          <a:blip r:embed="rId4"/>
          <a:stretch>
            <a:fillRect/>
          </a:stretch>
        </p:blipFill>
        <p:spPr>
          <a:xfrm>
            <a:off x="7965464" y="2304277"/>
            <a:ext cx="3148614" cy="163211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462" y="3995398"/>
            <a:ext cx="5480256" cy="2804063"/>
          </a:xfrm>
          <a:prstGeom prst="rect">
            <a:avLst/>
          </a:prstGeom>
        </p:spPr>
      </p:pic>
      <p:grpSp>
        <p:nvGrpSpPr>
          <p:cNvPr id="8" name="Group 7"/>
          <p:cNvGrpSpPr/>
          <p:nvPr/>
        </p:nvGrpSpPr>
        <p:grpSpPr>
          <a:xfrm>
            <a:off x="6393076" y="2073059"/>
            <a:ext cx="1455212" cy="2121406"/>
            <a:chOff x="4735541" y="2099880"/>
            <a:chExt cx="1355942" cy="1976689"/>
          </a:xfrm>
        </p:grpSpPr>
        <p:pic>
          <p:nvPicPr>
            <p:cNvPr id="21" name="Picture 4" descr="C:\Users\Phil\Desktop\Wind Tunnel Experiment Pictures\IMG_0492 (Custom).JPG"/>
            <p:cNvPicPr>
              <a:picLocks noChangeAspect="1" noChangeArrowheads="1"/>
            </p:cNvPicPr>
            <p:nvPr/>
          </p:nvPicPr>
          <p:blipFill rotWithShape="1">
            <a:blip r:embed="rId6" cstate="print"/>
            <a:srcRect l="4613" b="18775"/>
            <a:stretch/>
          </p:blipFill>
          <p:spPr bwMode="auto">
            <a:xfrm>
              <a:off x="4735541" y="2099880"/>
              <a:ext cx="1355942" cy="1976689"/>
            </a:xfrm>
            <a:prstGeom prst="rect">
              <a:avLst/>
            </a:prstGeom>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pic>
        <p:sp>
          <p:nvSpPr>
            <p:cNvPr id="23" name="TextBox 22"/>
            <p:cNvSpPr txBox="1"/>
            <p:nvPr/>
          </p:nvSpPr>
          <p:spPr>
            <a:xfrm>
              <a:off x="4926202" y="2814238"/>
              <a:ext cx="1021558" cy="461665"/>
            </a:xfrm>
            <a:prstGeom prst="rect">
              <a:avLst/>
            </a:prstGeom>
            <a:noFill/>
          </p:spPr>
          <p:txBody>
            <a:bodyPr wrap="square" rtlCol="0">
              <a:spAutoFit/>
            </a:bodyPr>
            <a:lstStyle/>
            <a:p>
              <a:pPr algn="ctr" fontAlgn="base">
                <a:spcBef>
                  <a:spcPct val="0"/>
                </a:spcBef>
                <a:spcAft>
                  <a:spcPct val="0"/>
                </a:spcAft>
                <a:defRPr/>
              </a:pPr>
              <a:r>
                <a:rPr lang="en-US" sz="1100" dirty="0">
                  <a:solidFill>
                    <a:srgbClr val="000000"/>
                  </a:solidFill>
                  <a:latin typeface="Arial" charset="0"/>
                </a:rPr>
                <a:t>Wind tunnel testing</a:t>
              </a:r>
            </a:p>
          </p:txBody>
        </p:sp>
      </p:grpSp>
      <p:sp>
        <p:nvSpPr>
          <p:cNvPr id="30" name="TextBox 29"/>
          <p:cNvSpPr txBox="1"/>
          <p:nvPr/>
        </p:nvSpPr>
        <p:spPr>
          <a:xfrm>
            <a:off x="8456580" y="2467873"/>
            <a:ext cx="1235838" cy="464480"/>
          </a:xfrm>
          <a:prstGeom prst="rect">
            <a:avLst/>
          </a:prstGeom>
          <a:noFill/>
        </p:spPr>
        <p:txBody>
          <a:bodyPr wrap="square" rtlCol="0">
            <a:spAutoFit/>
          </a:bodyPr>
          <a:lstStyle/>
          <a:p>
            <a:pPr algn="ctr" fontAlgn="base">
              <a:spcBef>
                <a:spcPct val="0"/>
              </a:spcBef>
              <a:spcAft>
                <a:spcPct val="0"/>
              </a:spcAft>
              <a:defRPr/>
            </a:pPr>
            <a:r>
              <a:rPr lang="en-US" sz="1050" dirty="0">
                <a:solidFill>
                  <a:srgbClr val="000000"/>
                </a:solidFill>
                <a:latin typeface="Arial" charset="0"/>
              </a:rPr>
              <a:t>Aero-structural analysis</a:t>
            </a:r>
          </a:p>
        </p:txBody>
      </p:sp>
      <p:sp>
        <p:nvSpPr>
          <p:cNvPr id="31" name="TextBox 30"/>
          <p:cNvSpPr txBox="1"/>
          <p:nvPr/>
        </p:nvSpPr>
        <p:spPr>
          <a:xfrm>
            <a:off x="6637483" y="1180959"/>
            <a:ext cx="1235838" cy="464480"/>
          </a:xfrm>
          <a:prstGeom prst="rect">
            <a:avLst/>
          </a:prstGeom>
          <a:noFill/>
        </p:spPr>
        <p:txBody>
          <a:bodyPr wrap="square" rtlCol="0">
            <a:spAutoFit/>
          </a:bodyPr>
          <a:lstStyle/>
          <a:p>
            <a:pPr algn="ctr" fontAlgn="base">
              <a:spcBef>
                <a:spcPct val="0"/>
              </a:spcBef>
              <a:spcAft>
                <a:spcPct val="0"/>
              </a:spcAft>
              <a:defRPr/>
            </a:pPr>
            <a:r>
              <a:rPr lang="en-US" sz="1050" dirty="0">
                <a:solidFill>
                  <a:srgbClr val="000000"/>
                </a:solidFill>
                <a:latin typeface="Arial" charset="0"/>
              </a:rPr>
              <a:t>The UCLA biplane blade</a:t>
            </a:r>
          </a:p>
        </p:txBody>
      </p:sp>
      <p:pic>
        <p:nvPicPr>
          <p:cNvPr id="32" name="Picture 2" descr="D:\Dropbox\ucla\research\perry\papers\dissertation\defense\figures\Tucumcari Wind Turbine Training_5  (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0169" y="4533610"/>
            <a:ext cx="1522233" cy="11398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creen Shot 2017-09-18 at 1.35.10 PM.png"/>
          <p:cNvPicPr>
            <a:picLocks noChangeAspect="1"/>
          </p:cNvPicPr>
          <p:nvPr/>
        </p:nvPicPr>
        <p:blipFill rotWithShape="1">
          <a:blip r:embed="rId8" cstate="print">
            <a:extLst>
              <a:ext uri="{28A0092B-C50C-407E-A947-70E740481C1C}">
                <a14:useLocalDpi xmlns:a14="http://schemas.microsoft.com/office/drawing/2010/main" val="0"/>
              </a:ext>
            </a:extLst>
          </a:blip>
          <a:srcRect l="2393" t="19272" r="6371" b="19211"/>
          <a:stretch/>
        </p:blipFill>
        <p:spPr>
          <a:xfrm>
            <a:off x="425543" y="1070912"/>
            <a:ext cx="5418490" cy="227072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2942" y="5008390"/>
            <a:ext cx="2785243" cy="1643910"/>
          </a:xfrm>
          <a:prstGeom prst="rect">
            <a:avLst/>
          </a:prstGeom>
        </p:spPr>
      </p:pic>
      <p:pic>
        <p:nvPicPr>
          <p:cNvPr id="28" name="Picture 27"/>
          <p:cNvPicPr>
            <a:picLocks noChangeAspect="1"/>
          </p:cNvPicPr>
          <p:nvPr/>
        </p:nvPicPr>
        <p:blipFill rotWithShape="1">
          <a:blip r:embed="rId10" cstate="print">
            <a:extLst>
              <a:ext uri="{28A0092B-C50C-407E-A947-70E740481C1C}">
                <a14:useLocalDpi xmlns:a14="http://schemas.microsoft.com/office/drawing/2010/main" val="0"/>
              </a:ext>
            </a:extLst>
          </a:blip>
          <a:srcRect t="31420" b="16612"/>
          <a:stretch/>
        </p:blipFill>
        <p:spPr>
          <a:xfrm>
            <a:off x="3358339" y="3695479"/>
            <a:ext cx="2566972" cy="1240418"/>
          </a:xfrm>
          <a:prstGeom prst="rect">
            <a:avLst/>
          </a:prstGeom>
        </p:spPr>
      </p:pic>
      <p:sp>
        <p:nvSpPr>
          <p:cNvPr id="29" name="Content Placeholder 2"/>
          <p:cNvSpPr txBox="1">
            <a:spLocks/>
          </p:cNvSpPr>
          <p:nvPr/>
        </p:nvSpPr>
        <p:spPr bwMode="auto">
          <a:xfrm>
            <a:off x="1077925" y="756580"/>
            <a:ext cx="3524785" cy="329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lvl="1" algn="ctr" eaLnBrk="0" fontAlgn="base" hangingPunct="0">
              <a:spcBef>
                <a:spcPct val="20000"/>
              </a:spcBef>
              <a:spcAft>
                <a:spcPct val="0"/>
              </a:spcAft>
              <a:defRPr/>
            </a:pPr>
            <a:r>
              <a:rPr lang="en-US" sz="1200" b="1" i="1" kern="0" dirty="0">
                <a:solidFill>
                  <a:schemeClr val="bg1">
                    <a:lumMod val="95000"/>
                  </a:schemeClr>
                </a:solidFill>
                <a:latin typeface="Arial"/>
              </a:rPr>
              <a:t>Characterization of new thermal fluids</a:t>
            </a:r>
          </a:p>
        </p:txBody>
      </p:sp>
      <p:sp>
        <p:nvSpPr>
          <p:cNvPr id="34" name="Content Placeholder 2"/>
          <p:cNvSpPr txBox="1">
            <a:spLocks/>
          </p:cNvSpPr>
          <p:nvPr/>
        </p:nvSpPr>
        <p:spPr bwMode="auto">
          <a:xfrm>
            <a:off x="3696905" y="3393646"/>
            <a:ext cx="2016194" cy="329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lvl="1" algn="ctr" eaLnBrk="0" fontAlgn="base" hangingPunct="0">
              <a:spcBef>
                <a:spcPct val="20000"/>
              </a:spcBef>
              <a:spcAft>
                <a:spcPct val="0"/>
              </a:spcAft>
              <a:defRPr/>
            </a:pPr>
            <a:r>
              <a:rPr lang="en-US" sz="1200" b="1" kern="0" dirty="0">
                <a:solidFill>
                  <a:schemeClr val="bg1">
                    <a:lumMod val="95000"/>
                  </a:schemeClr>
                </a:solidFill>
                <a:latin typeface="Arial"/>
              </a:rPr>
              <a:t>Experimental Testing</a:t>
            </a:r>
          </a:p>
        </p:txBody>
      </p:sp>
      <p:pic>
        <p:nvPicPr>
          <p:cNvPr id="36" name="Picture 35" descr="Screen Shot 2017-09-12 at 10.51.18 AM.png"/>
          <p:cNvPicPr>
            <a:picLocks noChangeAspect="1"/>
          </p:cNvPicPr>
          <p:nvPr/>
        </p:nvPicPr>
        <p:blipFill rotWithShape="1">
          <a:blip r:embed="rId11">
            <a:extLst>
              <a:ext uri="{28A0092B-C50C-407E-A947-70E740481C1C}">
                <a14:useLocalDpi xmlns:a14="http://schemas.microsoft.com/office/drawing/2010/main" val="0"/>
              </a:ext>
            </a:extLst>
          </a:blip>
          <a:srcRect l="8222" t="3918" r="2706" b="9320"/>
          <a:stretch/>
        </p:blipFill>
        <p:spPr>
          <a:xfrm>
            <a:off x="587621" y="3936387"/>
            <a:ext cx="2183098" cy="2438503"/>
          </a:xfrm>
          <a:prstGeom prst="rect">
            <a:avLst/>
          </a:prstGeom>
          <a:effectLst/>
        </p:spPr>
      </p:pic>
      <p:sp>
        <p:nvSpPr>
          <p:cNvPr id="35" name="Content Placeholder 2"/>
          <p:cNvSpPr txBox="1">
            <a:spLocks/>
          </p:cNvSpPr>
          <p:nvPr/>
        </p:nvSpPr>
        <p:spPr bwMode="auto">
          <a:xfrm>
            <a:off x="637518" y="3606539"/>
            <a:ext cx="2016194" cy="329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lvl="1" algn="ctr" eaLnBrk="0" fontAlgn="base" hangingPunct="0">
              <a:spcBef>
                <a:spcPct val="20000"/>
              </a:spcBef>
              <a:spcAft>
                <a:spcPct val="0"/>
              </a:spcAft>
              <a:defRPr/>
            </a:pPr>
            <a:r>
              <a:rPr lang="en-US" sz="1200" b="1" kern="0" dirty="0">
                <a:solidFill>
                  <a:schemeClr val="bg1">
                    <a:lumMod val="95000"/>
                  </a:schemeClr>
                </a:solidFill>
                <a:latin typeface="Arial"/>
              </a:rPr>
              <a:t>Computational Modeling</a:t>
            </a:r>
          </a:p>
        </p:txBody>
      </p:sp>
      <p:grpSp>
        <p:nvGrpSpPr>
          <p:cNvPr id="33" name="Group 32"/>
          <p:cNvGrpSpPr/>
          <p:nvPr/>
        </p:nvGrpSpPr>
        <p:grpSpPr>
          <a:xfrm>
            <a:off x="4871085" y="10077"/>
            <a:ext cx="2330484" cy="891262"/>
            <a:chOff x="2942270" y="5434954"/>
            <a:chExt cx="3081424" cy="1178449"/>
          </a:xfrm>
        </p:grpSpPr>
        <p:pic>
          <p:nvPicPr>
            <p:cNvPr id="3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42270" y="5434954"/>
              <a:ext cx="3081424" cy="117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p:cNvPicPr>
            <p:nvPr/>
          </p:nvPicPr>
          <p:blipFill>
            <a:blip r:embed="rId13" cstate="print">
              <a:extLst>
                <a:ext uri="{28A0092B-C50C-407E-A947-70E740481C1C}">
                  <a14:useLocalDpi xmlns:a14="http://schemas.microsoft.com/office/drawing/2010/main" val="0"/>
                </a:ext>
              </a:extLst>
            </a:blip>
            <a:srcRect l="8052" t="14779" r="7583" b="14744"/>
            <a:stretch>
              <a:fillRect/>
            </a:stretch>
          </p:blipFill>
          <p:spPr>
            <a:xfrm>
              <a:off x="3640764" y="5496777"/>
              <a:ext cx="722438" cy="27912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55217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randombar(horizontal)">
                                      <p:cBhvr>
                                        <p:cTn id="39" dur="500"/>
                                        <p:tgtEl>
                                          <p:spTgt spid="6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par>
                                <p:cTn id="43" presetID="14" presetClass="entr" presetSubtype="1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randombar(horizontal)">
                                      <p:cBhvr>
                                        <p:cTn id="45" dur="500"/>
                                        <p:tgtEl>
                                          <p:spTgt spid="2"/>
                                        </p:tgtEl>
                                      </p:cBhvr>
                                    </p:animEffect>
                                  </p:childTnLst>
                                </p:cTn>
                              </p:par>
                              <p:par>
                                <p:cTn id="46" presetID="14" presetClass="entr" presetSubtype="1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par>
                                <p:cTn id="49" presetID="14"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par>
                                <p:cTn id="58" presetID="14" presetClass="entr" presetSubtype="1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randombar(horizontal)">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6" grpId="0" animBg="1"/>
      <p:bldP spid="18" grpId="0"/>
      <p:bldP spid="30" grpId="0"/>
      <p:bldP spid="31" grpId="0"/>
      <p:bldP spid="29" grpId="0"/>
      <p:bldP spid="34"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CCCF1F-01DC-4D16-B525-A7465006D1D2}"/>
              </a:ext>
            </a:extLst>
          </p:cNvPr>
          <p:cNvSpPr>
            <a:spLocks noGrp="1"/>
          </p:cNvSpPr>
          <p:nvPr>
            <p:ph type="title"/>
          </p:nvPr>
        </p:nvSpPr>
        <p:spPr/>
        <p:txBody>
          <a:bodyPr/>
          <a:lstStyle/>
          <a:p>
            <a:r>
              <a:rPr lang="en-US" sz="3000" dirty="0"/>
              <a:t>Capital cost comparison between </a:t>
            </a:r>
            <a:r>
              <a:rPr lang="en-US" sz="3000" dirty="0" err="1"/>
              <a:t>SulfurTES</a:t>
            </a:r>
            <a:r>
              <a:rPr lang="en-US" sz="3000" dirty="0"/>
              <a:t> and molten-salt TES</a:t>
            </a:r>
          </a:p>
        </p:txBody>
      </p:sp>
      <p:sp>
        <p:nvSpPr>
          <p:cNvPr id="43" name="TextBox 42">
            <a:extLst>
              <a:ext uri="{FF2B5EF4-FFF2-40B4-BE49-F238E27FC236}">
                <a16:creationId xmlns:a16="http://schemas.microsoft.com/office/drawing/2014/main" id="{5B50A5DE-2E07-4D1F-8572-52CE0CFD13B6}"/>
              </a:ext>
            </a:extLst>
          </p:cNvPr>
          <p:cNvSpPr txBox="1"/>
          <p:nvPr/>
        </p:nvSpPr>
        <p:spPr>
          <a:xfrm>
            <a:off x="5056167" y="2293869"/>
            <a:ext cx="45719" cy="212669"/>
          </a:xfrm>
          <a:prstGeom prst="rect">
            <a:avLst/>
          </a:prstGeom>
          <a:noFill/>
        </p:spPr>
        <p:txBody>
          <a:bodyPr wrap="square" lIns="0" tIns="0" rIns="0" bIns="0" rtlCol="0">
            <a:spAutoFit/>
          </a:bodyPr>
          <a:lstStyle/>
          <a:p>
            <a:endParaRPr lang="en-US" sz="1100" dirty="0"/>
          </a:p>
        </p:txBody>
      </p:sp>
      <p:sp>
        <p:nvSpPr>
          <p:cNvPr id="14" name="Content Placeholder 1">
            <a:extLst>
              <a:ext uri="{FF2B5EF4-FFF2-40B4-BE49-F238E27FC236}">
                <a16:creationId xmlns:a16="http://schemas.microsoft.com/office/drawing/2014/main" id="{EA3E49CF-4D98-4693-B89B-8EA64B86C71B}"/>
              </a:ext>
            </a:extLst>
          </p:cNvPr>
          <p:cNvSpPr txBox="1">
            <a:spLocks/>
          </p:cNvSpPr>
          <p:nvPr/>
        </p:nvSpPr>
        <p:spPr bwMode="auto">
          <a:xfrm>
            <a:off x="3385570" y="5121047"/>
            <a:ext cx="8581504" cy="1104439"/>
          </a:xfrm>
          <a:prstGeom prst="rect">
            <a:avLst/>
          </a:prstGeom>
          <a:solidFill>
            <a:srgbClr val="00B0F0">
              <a:alpha val="50000"/>
            </a:srgbClr>
          </a:solidFill>
          <a:ln>
            <a:noFill/>
          </a:ln>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0"/>
              </a:spcBef>
              <a:spcAft>
                <a:spcPts val="600"/>
              </a:spcAft>
              <a:buClr>
                <a:srgbClr val="000066"/>
              </a:buClr>
              <a:buChar char="•"/>
              <a:defRPr sz="3200">
                <a:solidFill>
                  <a:srgbClr val="000066"/>
                </a:solidFill>
                <a:latin typeface="Garamond" panose="02020404030301010803" pitchFamily="18" charset="0"/>
                <a:ea typeface="+mn-ea"/>
                <a:cs typeface="Times New Roman" panose="02020603050405020304" pitchFamily="18" charset="0"/>
              </a:defRPr>
            </a:lvl1pPr>
            <a:lvl2pPr marL="625475" indent="-285750" algn="l" rtl="0" eaLnBrk="0" fontAlgn="base" hangingPunct="0">
              <a:spcBef>
                <a:spcPts val="0"/>
              </a:spcBef>
              <a:spcAft>
                <a:spcPts val="600"/>
              </a:spcAft>
              <a:buClr>
                <a:schemeClr val="tx1"/>
              </a:buClr>
              <a:buSzPct val="60000"/>
              <a:buFont typeface="Wingdings" pitchFamily="2" charset="2"/>
              <a:buChar char="Ø"/>
              <a:defRPr sz="2800">
                <a:solidFill>
                  <a:schemeClr val="tx1"/>
                </a:solidFill>
                <a:latin typeface="Garamond" panose="02020404030301010803" pitchFamily="18" charset="0"/>
                <a:cs typeface="Times New Roman" panose="02020603050405020304" pitchFamily="18" charset="0"/>
              </a:defRPr>
            </a:lvl2pPr>
            <a:lvl3pPr marL="857250" indent="-228600" algn="l" rtl="0" eaLnBrk="0" fontAlgn="base" hangingPunct="0">
              <a:spcBef>
                <a:spcPts val="0"/>
              </a:spcBef>
              <a:spcAft>
                <a:spcPts val="600"/>
              </a:spcAft>
              <a:buClr>
                <a:srgbClr val="536895"/>
              </a:buClr>
              <a:buSzPct val="80000"/>
              <a:buFont typeface="Arial" charset="0"/>
              <a:buChar char="−"/>
              <a:defRPr sz="2400">
                <a:solidFill>
                  <a:srgbClr val="536895"/>
                </a:solidFill>
                <a:latin typeface="Garamond" panose="02020404030301010803" pitchFamily="18" charset="0"/>
                <a:cs typeface="Times New Roman" panose="02020603050405020304" pitchFamily="18" charset="0"/>
              </a:defRPr>
            </a:lvl3pPr>
            <a:lvl4pPr marL="1090613" indent="-228600" algn="l" rtl="0" eaLnBrk="0" fontAlgn="base" hangingPunct="0">
              <a:spcBef>
                <a:spcPts val="0"/>
              </a:spcBef>
              <a:spcAft>
                <a:spcPts val="600"/>
              </a:spcAft>
              <a:buClr>
                <a:schemeClr val="tx1"/>
              </a:buClr>
              <a:buChar char="•"/>
              <a:defRPr sz="2000">
                <a:solidFill>
                  <a:schemeClr val="tx1"/>
                </a:solidFill>
                <a:latin typeface="Garamond" panose="02020404030301010803" pitchFamily="18" charset="0"/>
                <a:cs typeface="Times New Roman" panose="02020603050405020304" pitchFamily="18" charset="0"/>
              </a:defRPr>
            </a:lvl4pPr>
            <a:lvl5pPr marL="1254125" indent="-228600" algn="l" rtl="0" eaLnBrk="0" fontAlgn="base" hangingPunct="0">
              <a:spcBef>
                <a:spcPts val="0"/>
              </a:spcBef>
              <a:spcAft>
                <a:spcPts val="600"/>
              </a:spcAft>
              <a:buClr>
                <a:srgbClr val="536895"/>
              </a:buClr>
              <a:buChar char="»"/>
              <a:defRPr sz="2000">
                <a:solidFill>
                  <a:schemeClr val="tx1"/>
                </a:solidFill>
                <a:latin typeface="Garamond" panose="02020404030301010803" pitchFamily="18" charset="0"/>
                <a:cs typeface="Times New Roman" panose="02020603050405020304" pitchFamily="18"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ts val="1800"/>
              </a:lnSpc>
            </a:pPr>
            <a:r>
              <a:rPr lang="en-US" sz="1600" dirty="0">
                <a:solidFill>
                  <a:schemeClr val="tx1"/>
                </a:solidFill>
              </a:rPr>
              <a:t>An order of magnitude material cost reduction by replacing molten-salt (10 $/kWh) with sulfur ($0.73/kWh), </a:t>
            </a:r>
            <a:r>
              <a:rPr lang="en-US" sz="1600" kern="0" dirty="0">
                <a:solidFill>
                  <a:schemeClr val="tx1"/>
                </a:solidFill>
              </a:rPr>
              <a:t>achieving DOE cost target of $15/kWh</a:t>
            </a:r>
            <a:endParaRPr lang="en-US" sz="1600" dirty="0">
              <a:solidFill>
                <a:schemeClr val="tx1"/>
              </a:solidFill>
            </a:endParaRPr>
          </a:p>
          <a:p>
            <a:pPr>
              <a:lnSpc>
                <a:spcPts val="1800"/>
              </a:lnSpc>
            </a:pPr>
            <a:r>
              <a:rPr lang="en-US" sz="1600" kern="0" dirty="0">
                <a:solidFill>
                  <a:schemeClr val="tx1"/>
                </a:solidFill>
              </a:rPr>
              <a:t>Commercial scale: single-tank is cheaper, utility scale: two-tank is cheaper (intersect around 100 MWh)</a:t>
            </a:r>
          </a:p>
        </p:txBody>
      </p:sp>
      <p:pic>
        <p:nvPicPr>
          <p:cNvPr id="7" name="Picture 6">
            <a:extLst>
              <a:ext uri="{FF2B5EF4-FFF2-40B4-BE49-F238E27FC236}">
                <a16:creationId xmlns:a16="http://schemas.microsoft.com/office/drawing/2014/main" id="{2EFB01E0-32DF-4686-8C88-0B07A051B9FA}"/>
              </a:ext>
            </a:extLst>
          </p:cNvPr>
          <p:cNvPicPr>
            <a:picLocks noChangeAspect="1"/>
          </p:cNvPicPr>
          <p:nvPr/>
        </p:nvPicPr>
        <p:blipFill>
          <a:blip r:embed="rId3"/>
          <a:stretch>
            <a:fillRect/>
          </a:stretch>
        </p:blipFill>
        <p:spPr>
          <a:xfrm>
            <a:off x="1558320" y="965815"/>
            <a:ext cx="9075359" cy="3767131"/>
          </a:xfrm>
          <a:prstGeom prst="rect">
            <a:avLst/>
          </a:prstGeom>
        </p:spPr>
      </p:pic>
      <p:sp>
        <p:nvSpPr>
          <p:cNvPr id="15" name="Content Placeholder 1">
            <a:extLst>
              <a:ext uri="{FF2B5EF4-FFF2-40B4-BE49-F238E27FC236}">
                <a16:creationId xmlns:a16="http://schemas.microsoft.com/office/drawing/2014/main" id="{2F73776B-EFCB-4FFC-98CE-EBBDAFF009E1}"/>
              </a:ext>
            </a:extLst>
          </p:cNvPr>
          <p:cNvSpPr txBox="1">
            <a:spLocks/>
          </p:cNvSpPr>
          <p:nvPr/>
        </p:nvSpPr>
        <p:spPr bwMode="auto">
          <a:xfrm>
            <a:off x="128883" y="4590781"/>
            <a:ext cx="2779969"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0"/>
              </a:spcBef>
              <a:spcAft>
                <a:spcPts val="600"/>
              </a:spcAft>
              <a:buClr>
                <a:srgbClr val="000066"/>
              </a:buClr>
              <a:buChar char="•"/>
              <a:defRPr sz="3200">
                <a:solidFill>
                  <a:srgbClr val="000066"/>
                </a:solidFill>
                <a:latin typeface="Garamond" panose="02020404030301010803" pitchFamily="18" charset="0"/>
                <a:ea typeface="+mn-ea"/>
                <a:cs typeface="Times New Roman" panose="02020603050405020304" pitchFamily="18" charset="0"/>
              </a:defRPr>
            </a:lvl1pPr>
            <a:lvl2pPr marL="625475" indent="-285750" algn="l" rtl="0" eaLnBrk="0" fontAlgn="base" hangingPunct="0">
              <a:spcBef>
                <a:spcPts val="0"/>
              </a:spcBef>
              <a:spcAft>
                <a:spcPts val="600"/>
              </a:spcAft>
              <a:buClr>
                <a:schemeClr val="tx1"/>
              </a:buClr>
              <a:buSzPct val="60000"/>
              <a:buFont typeface="Wingdings" pitchFamily="2" charset="2"/>
              <a:buChar char="Ø"/>
              <a:defRPr sz="2800">
                <a:solidFill>
                  <a:schemeClr val="tx1"/>
                </a:solidFill>
                <a:latin typeface="Garamond" panose="02020404030301010803" pitchFamily="18" charset="0"/>
                <a:cs typeface="Times New Roman" panose="02020603050405020304" pitchFamily="18" charset="0"/>
              </a:defRPr>
            </a:lvl2pPr>
            <a:lvl3pPr marL="857250" indent="-228600" algn="l" rtl="0" eaLnBrk="0" fontAlgn="base" hangingPunct="0">
              <a:spcBef>
                <a:spcPts val="0"/>
              </a:spcBef>
              <a:spcAft>
                <a:spcPts val="600"/>
              </a:spcAft>
              <a:buClr>
                <a:srgbClr val="536895"/>
              </a:buClr>
              <a:buSzPct val="80000"/>
              <a:buFont typeface="Arial" charset="0"/>
              <a:buChar char="−"/>
              <a:defRPr sz="2400">
                <a:solidFill>
                  <a:srgbClr val="536895"/>
                </a:solidFill>
                <a:latin typeface="Garamond" panose="02020404030301010803" pitchFamily="18" charset="0"/>
                <a:cs typeface="Times New Roman" panose="02020603050405020304" pitchFamily="18" charset="0"/>
              </a:defRPr>
            </a:lvl3pPr>
            <a:lvl4pPr marL="1090613" indent="-228600" algn="l" rtl="0" eaLnBrk="0" fontAlgn="base" hangingPunct="0">
              <a:spcBef>
                <a:spcPts val="0"/>
              </a:spcBef>
              <a:spcAft>
                <a:spcPts val="600"/>
              </a:spcAft>
              <a:buClr>
                <a:schemeClr val="tx1"/>
              </a:buClr>
              <a:buChar char="•"/>
              <a:defRPr sz="2000">
                <a:solidFill>
                  <a:schemeClr val="tx1"/>
                </a:solidFill>
                <a:latin typeface="Garamond" panose="02020404030301010803" pitchFamily="18" charset="0"/>
                <a:cs typeface="Times New Roman" panose="02020603050405020304" pitchFamily="18" charset="0"/>
              </a:defRPr>
            </a:lvl4pPr>
            <a:lvl5pPr marL="1254125" indent="-228600" algn="l" rtl="0" eaLnBrk="0" fontAlgn="base" hangingPunct="0">
              <a:spcBef>
                <a:spcPts val="0"/>
              </a:spcBef>
              <a:spcAft>
                <a:spcPts val="600"/>
              </a:spcAft>
              <a:buClr>
                <a:srgbClr val="536895"/>
              </a:buClr>
              <a:buChar char="»"/>
              <a:defRPr sz="2000">
                <a:solidFill>
                  <a:schemeClr val="tx1"/>
                </a:solidFill>
                <a:latin typeface="Garamond" panose="02020404030301010803" pitchFamily="18" charset="0"/>
                <a:cs typeface="Times New Roman" panose="02020603050405020304" pitchFamily="18"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600" kern="0" dirty="0"/>
              <a:t>Storage capacity: </a:t>
            </a:r>
            <a:endParaRPr lang="en-US" sz="1600" kern="0" dirty="0" smtClean="0"/>
          </a:p>
          <a:p>
            <a:pPr lvl="1"/>
            <a:r>
              <a:rPr lang="en-US" sz="1200" kern="0" dirty="0" smtClean="0"/>
              <a:t>Commercial </a:t>
            </a:r>
            <a:r>
              <a:rPr lang="en-US" sz="1200" kern="0" dirty="0"/>
              <a:t>scale (~10 </a:t>
            </a:r>
            <a:r>
              <a:rPr lang="en-US" sz="1200" kern="0" dirty="0" smtClean="0"/>
              <a:t>MWh)</a:t>
            </a:r>
          </a:p>
          <a:p>
            <a:pPr lvl="1"/>
            <a:r>
              <a:rPr lang="en-US" sz="1200" kern="0" dirty="0"/>
              <a:t>U</a:t>
            </a:r>
            <a:r>
              <a:rPr lang="en-US" sz="1200" kern="0" dirty="0" smtClean="0"/>
              <a:t>tility </a:t>
            </a:r>
            <a:r>
              <a:rPr lang="en-US" sz="1200" kern="0" dirty="0"/>
              <a:t>scale (~2GWh)</a:t>
            </a:r>
          </a:p>
          <a:p>
            <a:r>
              <a:rPr lang="en-US" sz="1600" kern="0" dirty="0"/>
              <a:t>Operating temperatures: </a:t>
            </a:r>
            <a:endParaRPr lang="en-US" sz="1600" kern="0" dirty="0" smtClean="0"/>
          </a:p>
          <a:p>
            <a:pPr lvl="1"/>
            <a:r>
              <a:rPr lang="en-US" sz="1200" kern="0" dirty="0" smtClean="0"/>
              <a:t>Trough </a:t>
            </a:r>
            <a:r>
              <a:rPr lang="en-US" sz="1200" kern="0" dirty="0"/>
              <a:t>(200-500 °</a:t>
            </a:r>
            <a:r>
              <a:rPr lang="en-US" sz="1200" kern="0" dirty="0" smtClean="0"/>
              <a:t>C)</a:t>
            </a:r>
          </a:p>
          <a:p>
            <a:pPr lvl="1"/>
            <a:r>
              <a:rPr lang="en-US" sz="1200" kern="0" dirty="0" smtClean="0"/>
              <a:t>Power </a:t>
            </a:r>
            <a:r>
              <a:rPr lang="en-US" sz="1200" kern="0" dirty="0"/>
              <a:t>tower (200-650 °C)</a:t>
            </a:r>
          </a:p>
          <a:p>
            <a:pPr lvl="1">
              <a:lnSpc>
                <a:spcPts val="1600"/>
              </a:lnSpc>
            </a:pPr>
            <a:endParaRPr lang="en-US" sz="1800" kern="0" dirty="0"/>
          </a:p>
          <a:p>
            <a:pPr marL="339725" lvl="1" indent="0">
              <a:buNone/>
            </a:pPr>
            <a:endParaRPr lang="en-US" sz="1800" kern="0" dirty="0"/>
          </a:p>
        </p:txBody>
      </p:sp>
    </p:spTree>
    <p:extLst>
      <p:ext uri="{BB962C8B-B14F-4D97-AF65-F5344CB8AC3E}">
        <p14:creationId xmlns:p14="http://schemas.microsoft.com/office/powerpoint/2010/main" val="276001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DBB2A-FA42-4464-A38F-DDB3F1D4EB02}"/>
              </a:ext>
            </a:extLst>
          </p:cNvPr>
          <p:cNvSpPr>
            <a:spLocks noGrp="1"/>
          </p:cNvSpPr>
          <p:nvPr>
            <p:ph type="title"/>
          </p:nvPr>
        </p:nvSpPr>
        <p:spPr>
          <a:xfrm>
            <a:off x="168965" y="74886"/>
            <a:ext cx="11907078" cy="815975"/>
          </a:xfrm>
        </p:spPr>
        <p:txBody>
          <a:bodyPr/>
          <a:lstStyle/>
          <a:p>
            <a:r>
              <a:rPr lang="en-US" sz="3000" dirty="0"/>
              <a:t>LCOE comparison between </a:t>
            </a:r>
            <a:r>
              <a:rPr lang="en-US" sz="3000" dirty="0" err="1"/>
              <a:t>SulfurTES</a:t>
            </a:r>
            <a:r>
              <a:rPr lang="en-US" sz="3000" dirty="0"/>
              <a:t> and molten-salt TES</a:t>
            </a:r>
          </a:p>
        </p:txBody>
      </p:sp>
      <p:sp>
        <p:nvSpPr>
          <p:cNvPr id="17" name="Content Placeholder 1">
            <a:extLst>
              <a:ext uri="{FF2B5EF4-FFF2-40B4-BE49-F238E27FC236}">
                <a16:creationId xmlns:a16="http://schemas.microsoft.com/office/drawing/2014/main" id="{DCE920E8-4507-4E21-8EB4-7D4EA71E5993}"/>
              </a:ext>
            </a:extLst>
          </p:cNvPr>
          <p:cNvSpPr>
            <a:spLocks noGrp="1"/>
          </p:cNvSpPr>
          <p:nvPr>
            <p:ph idx="1"/>
          </p:nvPr>
        </p:nvSpPr>
        <p:spPr>
          <a:xfrm>
            <a:off x="1664770" y="1025053"/>
            <a:ext cx="9003231" cy="1933690"/>
          </a:xfrm>
        </p:spPr>
        <p:txBody>
          <a:bodyPr>
            <a:normAutofit/>
          </a:bodyPr>
          <a:lstStyle/>
          <a:p>
            <a:pPr lvl="1"/>
            <a:endParaRPr lang="en-US" sz="2000" dirty="0"/>
          </a:p>
          <a:p>
            <a:pPr marL="339725" lvl="1" indent="0">
              <a:buNone/>
            </a:pPr>
            <a:endParaRPr lang="en-US" sz="2000" dirty="0"/>
          </a:p>
        </p:txBody>
      </p:sp>
      <p:sp>
        <p:nvSpPr>
          <p:cNvPr id="34" name="Content Placeholder 1">
            <a:extLst>
              <a:ext uri="{FF2B5EF4-FFF2-40B4-BE49-F238E27FC236}">
                <a16:creationId xmlns:a16="http://schemas.microsoft.com/office/drawing/2014/main" id="{F6440870-F7CF-4B7E-B700-12B2D1422780}"/>
              </a:ext>
            </a:extLst>
          </p:cNvPr>
          <p:cNvSpPr txBox="1">
            <a:spLocks/>
          </p:cNvSpPr>
          <p:nvPr/>
        </p:nvSpPr>
        <p:spPr bwMode="auto">
          <a:xfrm>
            <a:off x="2997326" y="4674200"/>
            <a:ext cx="8893129" cy="1721416"/>
          </a:xfrm>
          <a:prstGeom prst="rect">
            <a:avLst/>
          </a:prstGeom>
          <a:solidFill>
            <a:srgbClr val="00B0F0">
              <a:alpha val="50000"/>
            </a:srgbClr>
          </a:solidFill>
          <a:ln w="9525">
            <a:noFill/>
            <a:miter lim="800000"/>
            <a:headEnd/>
            <a:tailEnd/>
          </a:ln>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ts val="0"/>
              </a:spcBef>
              <a:spcAft>
                <a:spcPts val="600"/>
              </a:spcAft>
              <a:buClr>
                <a:srgbClr val="000066"/>
              </a:buClr>
              <a:buChar char="•"/>
              <a:defRPr sz="3200">
                <a:solidFill>
                  <a:srgbClr val="000066"/>
                </a:solidFill>
                <a:latin typeface="Garamond" panose="02020404030301010803" pitchFamily="18" charset="0"/>
                <a:ea typeface="+mn-ea"/>
                <a:cs typeface="Times New Roman" panose="02020603050405020304" pitchFamily="18" charset="0"/>
              </a:defRPr>
            </a:lvl1pPr>
            <a:lvl2pPr marL="625475" indent="-285750" algn="l" rtl="0" eaLnBrk="0" fontAlgn="base" hangingPunct="0">
              <a:spcBef>
                <a:spcPts val="0"/>
              </a:spcBef>
              <a:spcAft>
                <a:spcPts val="600"/>
              </a:spcAft>
              <a:buClr>
                <a:schemeClr val="tx1"/>
              </a:buClr>
              <a:buSzPct val="60000"/>
              <a:buFont typeface="Wingdings" pitchFamily="2" charset="2"/>
              <a:buChar char="Ø"/>
              <a:defRPr sz="2800">
                <a:solidFill>
                  <a:schemeClr val="tx1"/>
                </a:solidFill>
                <a:latin typeface="Garamond" panose="02020404030301010803" pitchFamily="18" charset="0"/>
                <a:cs typeface="Times New Roman" panose="02020603050405020304" pitchFamily="18" charset="0"/>
              </a:defRPr>
            </a:lvl2pPr>
            <a:lvl3pPr marL="857250" indent="-228600" algn="l" rtl="0" eaLnBrk="0" fontAlgn="base" hangingPunct="0">
              <a:spcBef>
                <a:spcPts val="0"/>
              </a:spcBef>
              <a:spcAft>
                <a:spcPts val="600"/>
              </a:spcAft>
              <a:buClr>
                <a:srgbClr val="536895"/>
              </a:buClr>
              <a:buSzPct val="80000"/>
              <a:buFont typeface="Arial" charset="0"/>
              <a:buChar char="−"/>
              <a:defRPr sz="2400">
                <a:solidFill>
                  <a:srgbClr val="536895"/>
                </a:solidFill>
                <a:latin typeface="Garamond" panose="02020404030301010803" pitchFamily="18" charset="0"/>
                <a:cs typeface="Times New Roman" panose="02020603050405020304" pitchFamily="18" charset="0"/>
              </a:defRPr>
            </a:lvl3pPr>
            <a:lvl4pPr marL="1090613" indent="-228600" algn="l" rtl="0" eaLnBrk="0" fontAlgn="base" hangingPunct="0">
              <a:spcBef>
                <a:spcPts val="0"/>
              </a:spcBef>
              <a:spcAft>
                <a:spcPts val="600"/>
              </a:spcAft>
              <a:buClr>
                <a:schemeClr val="tx1"/>
              </a:buClr>
              <a:buChar char="•"/>
              <a:defRPr sz="2000">
                <a:solidFill>
                  <a:schemeClr val="tx1"/>
                </a:solidFill>
                <a:latin typeface="Garamond" panose="02020404030301010803" pitchFamily="18" charset="0"/>
                <a:cs typeface="Times New Roman" panose="02020603050405020304" pitchFamily="18" charset="0"/>
              </a:defRPr>
            </a:lvl4pPr>
            <a:lvl5pPr marL="1254125" indent="-228600" algn="l" rtl="0" eaLnBrk="0" fontAlgn="base" hangingPunct="0">
              <a:spcBef>
                <a:spcPts val="0"/>
              </a:spcBef>
              <a:spcAft>
                <a:spcPts val="600"/>
              </a:spcAft>
              <a:buClr>
                <a:srgbClr val="536895"/>
              </a:buClr>
              <a:buChar char="»"/>
              <a:defRPr sz="2000">
                <a:solidFill>
                  <a:schemeClr val="tx1"/>
                </a:solidFill>
                <a:latin typeface="Garamond" panose="02020404030301010803" pitchFamily="18" charset="0"/>
                <a:cs typeface="Times New Roman" panose="02020603050405020304" pitchFamily="18"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180975" indent="-180975" algn="just"/>
            <a:r>
              <a:rPr lang="en-US" sz="1400" kern="0" dirty="0">
                <a:solidFill>
                  <a:schemeClr val="tx1"/>
                </a:solidFill>
              </a:rPr>
              <a:t>Replacing Molten-salt TES with </a:t>
            </a:r>
            <a:r>
              <a:rPr lang="en-US" sz="1400" u="sng" kern="0" dirty="0" err="1">
                <a:solidFill>
                  <a:schemeClr val="tx1"/>
                </a:solidFill>
              </a:rPr>
              <a:t>SulfurTES</a:t>
            </a:r>
            <a:r>
              <a:rPr lang="en-US" sz="1400" u="sng" kern="0" dirty="0">
                <a:solidFill>
                  <a:schemeClr val="tx1"/>
                </a:solidFill>
              </a:rPr>
              <a:t> results in ~¢0.2/kWh reduction in LCOE</a:t>
            </a:r>
          </a:p>
          <a:p>
            <a:pPr marL="180975" indent="-180975" algn="just"/>
            <a:r>
              <a:rPr lang="en-US" sz="1400" kern="0" dirty="0" err="1">
                <a:solidFill>
                  <a:schemeClr val="tx1"/>
                </a:solidFill>
              </a:rPr>
              <a:t>SulfurTES</a:t>
            </a:r>
            <a:r>
              <a:rPr lang="en-US" sz="1400" kern="0" dirty="0">
                <a:solidFill>
                  <a:schemeClr val="tx1"/>
                </a:solidFill>
              </a:rPr>
              <a:t> achieves 2030 DOE cost target of ¢5/kWh for power tower with plant capacity &gt; 90 </a:t>
            </a:r>
            <a:r>
              <a:rPr lang="en-US" sz="1400" kern="0" dirty="0" err="1">
                <a:solidFill>
                  <a:schemeClr val="tx1"/>
                </a:solidFill>
              </a:rPr>
              <a:t>MWe</a:t>
            </a:r>
            <a:endParaRPr lang="en-US" sz="1400" kern="0" dirty="0">
              <a:solidFill>
                <a:schemeClr val="tx1"/>
              </a:solidFill>
            </a:endParaRPr>
          </a:p>
          <a:p>
            <a:pPr marL="180975" indent="-180975" algn="just"/>
            <a:r>
              <a:rPr lang="en-US" sz="1400" kern="0" dirty="0">
                <a:solidFill>
                  <a:schemeClr val="tx1"/>
                </a:solidFill>
              </a:rPr>
              <a:t>1 </a:t>
            </a:r>
            <a:r>
              <a:rPr lang="en-US" sz="1400" kern="0" dirty="0" err="1">
                <a:solidFill>
                  <a:schemeClr val="tx1"/>
                </a:solidFill>
              </a:rPr>
              <a:t>GWe</a:t>
            </a:r>
            <a:r>
              <a:rPr lang="en-US" sz="1400" kern="0" dirty="0">
                <a:solidFill>
                  <a:schemeClr val="tx1"/>
                </a:solidFill>
              </a:rPr>
              <a:t> power plant realizes a saving of $275M over 30-year life time </a:t>
            </a:r>
            <a:r>
              <a:rPr lang="en-US" sz="1400" kern="0" dirty="0">
                <a:solidFill>
                  <a:schemeClr val="tx1"/>
                </a:solidFill>
              </a:rPr>
              <a:t>with </a:t>
            </a:r>
            <a:r>
              <a:rPr lang="en-US" sz="1400" kern="0" dirty="0" err="1">
                <a:solidFill>
                  <a:schemeClr val="tx1"/>
                </a:solidFill>
              </a:rPr>
              <a:t>SulfurTES</a:t>
            </a:r>
            <a:endParaRPr lang="en-US" sz="1400" kern="0" dirty="0">
              <a:solidFill>
                <a:schemeClr val="tx1"/>
              </a:solidFill>
            </a:endParaRPr>
          </a:p>
          <a:p>
            <a:pPr marL="180975" indent="-180975" algn="just"/>
            <a:r>
              <a:rPr lang="en-US" sz="1400" kern="0" dirty="0">
                <a:solidFill>
                  <a:schemeClr val="tx1"/>
                </a:solidFill>
              </a:rPr>
              <a:t>Assuming 25%-50% grid penetration of CSP plant, </a:t>
            </a:r>
            <a:r>
              <a:rPr lang="en-US" sz="1400" u="sng" kern="0" dirty="0" err="1">
                <a:solidFill>
                  <a:schemeClr val="tx1"/>
                </a:solidFill>
              </a:rPr>
              <a:t>SulfurTES</a:t>
            </a:r>
            <a:r>
              <a:rPr lang="en-US" sz="1400" u="sng" kern="0" dirty="0">
                <a:solidFill>
                  <a:schemeClr val="tx1"/>
                </a:solidFill>
              </a:rPr>
              <a:t> yields </a:t>
            </a:r>
            <a:r>
              <a:rPr lang="en-US" sz="1400" b="1" u="sng" kern="0" dirty="0">
                <a:solidFill>
                  <a:schemeClr val="tx1"/>
                </a:solidFill>
              </a:rPr>
              <a:t>$5.6B to $11.3B</a:t>
            </a:r>
            <a:r>
              <a:rPr lang="en-US" sz="1400" u="sng" kern="0" dirty="0">
                <a:solidFill>
                  <a:schemeClr val="tx1"/>
                </a:solidFill>
              </a:rPr>
              <a:t> total saving to the state of California </a:t>
            </a:r>
            <a:r>
              <a:rPr lang="en-US" sz="1400" u="sng" kern="0" dirty="0">
                <a:solidFill>
                  <a:schemeClr val="tx1"/>
                </a:solidFill>
              </a:rPr>
              <a:t>(23-46 GW installed), </a:t>
            </a:r>
            <a:r>
              <a:rPr lang="en-US" sz="1400" u="sng" kern="0" dirty="0">
                <a:solidFill>
                  <a:schemeClr val="tx1"/>
                </a:solidFill>
              </a:rPr>
              <a:t>and a </a:t>
            </a:r>
            <a:r>
              <a:rPr lang="en-US" sz="1400" b="1" u="sng" kern="0" dirty="0">
                <a:solidFill>
                  <a:schemeClr val="tx1"/>
                </a:solidFill>
              </a:rPr>
              <a:t>$84.6B to $169B</a:t>
            </a:r>
            <a:r>
              <a:rPr lang="en-US" sz="1400" u="sng" kern="0" dirty="0">
                <a:solidFill>
                  <a:schemeClr val="tx1"/>
                </a:solidFill>
              </a:rPr>
              <a:t> total saving to the U.S.A </a:t>
            </a:r>
            <a:r>
              <a:rPr lang="en-US" sz="1400" u="sng" kern="0" dirty="0">
                <a:solidFill>
                  <a:schemeClr val="tx1"/>
                </a:solidFill>
              </a:rPr>
              <a:t>(308-615 GW installed) </a:t>
            </a:r>
          </a:p>
          <a:p>
            <a:pPr marL="463550" lvl="1" indent="-180975" algn="just"/>
            <a:r>
              <a:rPr lang="en-US" sz="1000" kern="0" dirty="0"/>
              <a:t>Note: These are 2019 dollars at 2019 CA energy consumption levels</a:t>
            </a:r>
            <a:r>
              <a:rPr lang="en-US" sz="1000" kern="0" dirty="0"/>
              <a:t> </a:t>
            </a:r>
            <a:r>
              <a:rPr lang="en-US" sz="1000" kern="0" dirty="0"/>
              <a:t>(consumption is anticipated to grow ~20-50% by 2050)</a:t>
            </a: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F1EA5DF8-3332-4B49-B937-9C587DBD72D8}"/>
                  </a:ext>
                </a:extLst>
              </p:cNvPr>
              <p:cNvSpPr/>
              <p:nvPr/>
            </p:nvSpPr>
            <p:spPr>
              <a:xfrm>
                <a:off x="168966" y="4674200"/>
                <a:ext cx="2703444" cy="651910"/>
              </a:xfrm>
              <a:prstGeom prst="rect">
                <a:avLst/>
              </a:prstGeom>
            </p:spPr>
            <p:txBody>
              <a:bodyPr wrap="square">
                <a:spAutoFit/>
              </a:bodyPr>
              <a:lstStyle/>
              <a:p>
                <a:r>
                  <a:rPr lang="en-US" sz="1400" b="1" dirty="0">
                    <a:latin typeface="Lucida Bright" panose="02040602050505020304" pitchFamily="18" charset="0"/>
                    <a:ea typeface="SimSun" panose="02010600030101010101" pitchFamily="2" charset="-122"/>
                    <a:cs typeface="Times New Roman" panose="02020603050405020304" pitchFamily="18" charset="0"/>
                  </a:rPr>
                  <a:t>LCOE = </a:t>
                </a:r>
                <a14:m>
                  <m:oMath xmlns:m="http://schemas.openxmlformats.org/officeDocument/2006/math">
                    <m:f>
                      <m:fPr>
                        <m:ctrlPr>
                          <a:rPr lang="en-US" sz="1400" i="1">
                            <a:latin typeface="Cambria Math" panose="02040503050406030204" pitchFamily="18" charset="0"/>
                          </a:rPr>
                        </m:ctrlPr>
                      </m:fPr>
                      <m:num>
                        <m:r>
                          <m:rPr>
                            <m:sty m:val="p"/>
                          </m:rPr>
                          <a:rPr lang="en-US" sz="1400">
                            <a:latin typeface="Cambria Math" panose="02040503050406030204" pitchFamily="18" charset="0"/>
                            <a:ea typeface="SimSun" panose="02010600030101010101" pitchFamily="2" charset="-122"/>
                            <a:cs typeface="Times New Roman" panose="02020603050405020304" pitchFamily="18" charset="0"/>
                          </a:rPr>
                          <m:t>sum</m:t>
                        </m:r>
                        <m:r>
                          <a:rPr lang="en-US" sz="1400" i="1">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of</m:t>
                        </m:r>
                        <m:r>
                          <a:rPr lang="en-US" sz="1400" i="1">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plant</m:t>
                        </m:r>
                        <m:r>
                          <a:rPr lang="en-US" sz="1400">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cost</m:t>
                        </m:r>
                        <m:r>
                          <a:rPr lang="en-US" sz="1400" i="1">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over</m:t>
                        </m:r>
                        <m:r>
                          <a:rPr lang="en-US" sz="1400">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life</m:t>
                        </m:r>
                        <m:r>
                          <a:rPr lang="en-US" sz="1400">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time</m:t>
                        </m:r>
                      </m:num>
                      <m:den>
                        <m:r>
                          <m:rPr>
                            <m:sty m:val="p"/>
                          </m:rPr>
                          <a:rPr lang="en-US" sz="1400">
                            <a:latin typeface="Cambria Math" panose="02040503050406030204" pitchFamily="18" charset="0"/>
                            <a:ea typeface="SimSun" panose="02010600030101010101" pitchFamily="2" charset="-122"/>
                            <a:cs typeface="Times New Roman" panose="02020603050405020304" pitchFamily="18" charset="0"/>
                          </a:rPr>
                          <m:t>Total</m:t>
                        </m:r>
                        <m:r>
                          <a:rPr lang="en-US" sz="1400" i="1">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energy</m:t>
                        </m:r>
                        <m:r>
                          <a:rPr lang="en-US" sz="1400" i="1">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produced</m:t>
                        </m:r>
                        <m:r>
                          <a:rPr lang="en-US" sz="1400" i="1">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over</m:t>
                        </m:r>
                        <m:r>
                          <a:rPr lang="en-US" sz="1400" i="1">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400">
                            <a:latin typeface="Cambria Math" panose="02040503050406030204" pitchFamily="18" charset="0"/>
                            <a:ea typeface="SimSun" panose="02010600030101010101" pitchFamily="2" charset="-122"/>
                            <a:cs typeface="Times New Roman" panose="02020603050405020304" pitchFamily="18" charset="0"/>
                          </a:rPr>
                          <m:t>lifetime</m:t>
                        </m:r>
                      </m:den>
                    </m:f>
                  </m:oMath>
                </a14:m>
                <a:endParaRPr lang="en-US" sz="1400" dirty="0"/>
              </a:p>
            </p:txBody>
          </p:sp>
        </mc:Choice>
        <mc:Fallback>
          <p:sp>
            <p:nvSpPr>
              <p:cNvPr id="4" name="Rectangle 3">
                <a:extLst>
                  <a:ext uri="{FF2B5EF4-FFF2-40B4-BE49-F238E27FC236}">
                    <a16:creationId xmlns:a16="http://schemas.microsoft.com/office/drawing/2014/main" id="{F1EA5DF8-3332-4B49-B937-9C587DBD72D8}"/>
                  </a:ext>
                </a:extLst>
              </p:cNvPr>
              <p:cNvSpPr>
                <a:spLocks noRot="1" noChangeAspect="1" noMove="1" noResize="1" noEditPoints="1" noAdjustHandles="1" noChangeArrowheads="1" noChangeShapeType="1" noTextEdit="1"/>
              </p:cNvSpPr>
              <p:nvPr/>
            </p:nvSpPr>
            <p:spPr>
              <a:xfrm>
                <a:off x="168966" y="4674200"/>
                <a:ext cx="2703444" cy="651910"/>
              </a:xfrm>
              <a:prstGeom prst="rect">
                <a:avLst/>
              </a:prstGeom>
              <a:blipFill>
                <a:blip r:embed="rId2"/>
                <a:stretch>
                  <a:fillRect l="-677" t="-1869" b="-935"/>
                </a:stretch>
              </a:blipFill>
            </p:spPr>
            <p:txBody>
              <a:bodyPr/>
              <a:lstStyle/>
              <a:p>
                <a:r>
                  <a:rPr lang="en-US">
                    <a:noFill/>
                  </a:rPr>
                  <a:t> </a:t>
                </a:r>
              </a:p>
            </p:txBody>
          </p:sp>
        </mc:Fallback>
      </mc:AlternateContent>
      <p:grpSp>
        <p:nvGrpSpPr>
          <p:cNvPr id="2" name="Group 1"/>
          <p:cNvGrpSpPr/>
          <p:nvPr/>
        </p:nvGrpSpPr>
        <p:grpSpPr>
          <a:xfrm>
            <a:off x="1664770" y="940007"/>
            <a:ext cx="8266298" cy="3372377"/>
            <a:chOff x="1623137" y="1771405"/>
            <a:chExt cx="5820754" cy="2374676"/>
          </a:xfrm>
        </p:grpSpPr>
        <p:pic>
          <p:nvPicPr>
            <p:cNvPr id="11" name="Picture 10">
              <a:extLst>
                <a:ext uri="{FF2B5EF4-FFF2-40B4-BE49-F238E27FC236}">
                  <a16:creationId xmlns:a16="http://schemas.microsoft.com/office/drawing/2014/main" id="{5A9C2054-8F1C-4E99-AFF4-E7A59AB31D82}"/>
                </a:ext>
              </a:extLst>
            </p:cNvPr>
            <p:cNvPicPr>
              <a:picLocks noChangeAspect="1"/>
            </p:cNvPicPr>
            <p:nvPr/>
          </p:nvPicPr>
          <p:blipFill>
            <a:blip r:embed="rId3"/>
            <a:stretch>
              <a:fillRect/>
            </a:stretch>
          </p:blipFill>
          <p:spPr>
            <a:xfrm>
              <a:off x="1623137" y="1771405"/>
              <a:ext cx="5820754" cy="2374676"/>
            </a:xfrm>
            <a:prstGeom prst="rect">
              <a:avLst/>
            </a:prstGeom>
          </p:spPr>
        </p:pic>
        <p:cxnSp>
          <p:nvCxnSpPr>
            <p:cNvPr id="7" name="Straight Connector 6"/>
            <p:cNvCxnSpPr/>
            <p:nvPr/>
          </p:nvCxnSpPr>
          <p:spPr>
            <a:xfrm flipV="1">
              <a:off x="5788269" y="2822331"/>
              <a:ext cx="0" cy="1018868"/>
            </a:xfrm>
            <a:prstGeom prst="line">
              <a:avLst/>
            </a:prstGeom>
            <a:ln>
              <a:solidFill>
                <a:srgbClr val="FF0000"/>
              </a:solidFill>
              <a:prstDash val="sysDot"/>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1963539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banners.jpg" descr="banners.jpg"/>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57000" contrast="34000"/>
                    </a14:imgEffect>
                  </a14:imgLayer>
                </a14:imgProps>
              </a:ext>
              <a:ext uri="{28A0092B-C50C-407E-A947-70E740481C1C}">
                <a14:useLocalDpi xmlns:a14="http://schemas.microsoft.com/office/drawing/2010/main" val="0"/>
              </a:ext>
            </a:extLst>
          </a:blip>
          <a:srcRect l="2542" r="39354" b="35536"/>
          <a:stretch>
            <a:fillRect/>
          </a:stretch>
        </p:blipFill>
        <p:spPr>
          <a:xfrm>
            <a:off x="0" y="0"/>
            <a:ext cx="12192000" cy="6858000"/>
          </a:xfrm>
          <a:prstGeom prst="rect">
            <a:avLst/>
          </a:prstGeom>
          <a:ln w="12700">
            <a:miter lim="400000"/>
          </a:ln>
        </p:spPr>
      </p:pic>
      <p:pic>
        <p:nvPicPr>
          <p:cNvPr id="4" name="banners.jpg" descr="banners.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0" cy="1244184"/>
          </a:xfrm>
          <a:prstGeom prst="rect">
            <a:avLst/>
          </a:prstGeom>
          <a:ln w="12700">
            <a:miter lim="400000"/>
          </a:ln>
        </p:spPr>
      </p:pic>
      <p:pic>
        <p:nvPicPr>
          <p:cNvPr id="5" name="logo.png"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7561" y="87463"/>
            <a:ext cx="5500031" cy="1020457"/>
          </a:xfrm>
          <a:prstGeom prst="rect">
            <a:avLst/>
          </a:prstGeom>
          <a:ln w="12700">
            <a:miter lim="400000"/>
          </a:ln>
        </p:spPr>
      </p:pic>
      <p:sp>
        <p:nvSpPr>
          <p:cNvPr id="6" name="Awarded $1.5 million in non-dilutive grant funding from the California Energy Commission…"/>
          <p:cNvSpPr txBox="1"/>
          <p:nvPr/>
        </p:nvSpPr>
        <p:spPr>
          <a:xfrm>
            <a:off x="9074254" y="1350453"/>
            <a:ext cx="3019425" cy="526297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spcBef>
                <a:spcPts val="1200"/>
              </a:spcBef>
              <a:buSzPct val="100000"/>
              <a:defRPr sz="1700">
                <a:solidFill>
                  <a:srgbClr val="535353"/>
                </a:solidFill>
                <a:latin typeface="Futura"/>
                <a:ea typeface="Futura"/>
                <a:cs typeface="Futura"/>
                <a:sym typeface="Futura"/>
              </a:defRPr>
            </a:pPr>
            <a:r>
              <a:rPr lang="en-US" sz="1400" b="1" u="sng" dirty="0">
                <a:solidFill>
                  <a:schemeClr val="tx1"/>
                </a:solidFill>
                <a:latin typeface="Arial" panose="020B0604020202020204" pitchFamily="34" charset="0"/>
                <a:ea typeface="Microsoft JhengHei" panose="020B0604030504040204" pitchFamily="34" charset="-120"/>
                <a:cs typeface="Arial" panose="020B0604020202020204" pitchFamily="34" charset="0"/>
              </a:rPr>
              <a:t>KEY ACCOMPLISHMENTS</a:t>
            </a:r>
          </a:p>
          <a:p>
            <a:pPr marL="170447" indent="-170447">
              <a:spcBef>
                <a:spcPts val="1200"/>
              </a:spcBef>
              <a:buSzPct val="100000"/>
              <a:buChar char="•"/>
              <a:defRPr sz="1700">
                <a:solidFill>
                  <a:srgbClr val="535353"/>
                </a:solidFill>
                <a:latin typeface="Futura"/>
                <a:ea typeface="Futura"/>
                <a:cs typeface="Futura"/>
                <a:sym typeface="Futura"/>
              </a:defRPr>
            </a:pPr>
            <a:r>
              <a:rPr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Awarded </a:t>
            </a:r>
            <a:r>
              <a:rPr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Futura Bold"/>
              </a:rPr>
              <a:t>$1</a:t>
            </a: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Futura Bold"/>
              </a:rPr>
              <a:t>,500,000 </a:t>
            </a:r>
            <a:r>
              <a:rPr lang="en-US" sz="1400" b="1"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sym typeface="Futura"/>
              </a:rPr>
              <a:t>Heat Storage </a:t>
            </a: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Futura"/>
              </a:rPr>
              <a:t>grant for Industrial Natural Gas Efficiency Installation, May 2018</a:t>
            </a:r>
            <a:endParaRPr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Calibri Light"/>
            </a:endParaRPr>
          </a:p>
          <a:p>
            <a:pPr marL="170447" indent="-170447">
              <a:spcBef>
                <a:spcPts val="1200"/>
              </a:spcBef>
              <a:buSzPct val="100000"/>
              <a:buChar char="•"/>
              <a:defRPr sz="1700">
                <a:solidFill>
                  <a:srgbClr val="535353"/>
                </a:solidFill>
                <a:latin typeface="Futura"/>
                <a:ea typeface="Futura"/>
                <a:cs typeface="Futura"/>
                <a:sym typeface="Futura"/>
              </a:defRPr>
            </a:pP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Awarded $1,500,000 </a:t>
            </a:r>
            <a:r>
              <a:rPr lang="en-US" sz="1400" b="1"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Heat Storage </a:t>
            </a: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grant for small cogeneration demonstration, April 2017</a:t>
            </a:r>
            <a:endParaRPr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Calibri Light"/>
            </a:endParaRPr>
          </a:p>
          <a:p>
            <a:pPr marL="170447" indent="-170447">
              <a:spcBef>
                <a:spcPts val="1200"/>
              </a:spcBef>
              <a:buSzPct val="100000"/>
              <a:buChar char="•"/>
              <a:defRPr sz="1700">
                <a:solidFill>
                  <a:srgbClr val="535353"/>
                </a:solidFill>
                <a:latin typeface="Futura"/>
                <a:ea typeface="Futura"/>
                <a:cs typeface="Futura"/>
                <a:sym typeface="Futura"/>
              </a:defRPr>
            </a:pP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Completed US National Science Foundation </a:t>
            </a:r>
            <a:r>
              <a:rPr lang="en-US" sz="1400" b="1" dirty="0" err="1">
                <a:solidFill>
                  <a:schemeClr val="tx1"/>
                </a:solidFill>
                <a:latin typeface="Arial" panose="020B0604020202020204" pitchFamily="34" charset="0"/>
                <a:ea typeface="Microsoft JhengHei" panose="020B0604030504040204" pitchFamily="34" charset="-120"/>
                <a:cs typeface="Arial" panose="020B0604020202020204" pitchFamily="34" charset="0"/>
              </a:rPr>
              <a:t>i</a:t>
            </a: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-Corps program, including $25k </a:t>
            </a:r>
            <a:r>
              <a:rPr lang="en-US" sz="1400" b="1"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award</a:t>
            </a:r>
          </a:p>
          <a:p>
            <a:pPr marL="170447" indent="-170447">
              <a:spcBef>
                <a:spcPts val="1200"/>
              </a:spcBef>
              <a:buSzPct val="100000"/>
              <a:buChar char="•"/>
              <a:defRPr sz="1700">
                <a:solidFill>
                  <a:srgbClr val="535353"/>
                </a:solidFill>
                <a:latin typeface="Futura"/>
                <a:ea typeface="Futura"/>
                <a:cs typeface="Futura"/>
                <a:sym typeface="Futura"/>
              </a:defRPr>
            </a:pPr>
            <a:r>
              <a:rPr lang="en-US" sz="1400" b="1" dirty="0" err="1" smtClean="0">
                <a:solidFill>
                  <a:schemeClr val="tx1">
                    <a:lumMod val="95000"/>
                    <a:lumOff val="5000"/>
                  </a:schemeClr>
                </a:solidFill>
                <a:latin typeface="Arial" panose="020B0604020202020204" pitchFamily="34" charset="0"/>
                <a:ea typeface="Microsoft JhengHei" panose="020B0604030504040204" pitchFamily="34" charset="-120"/>
                <a:cs typeface="Arial" panose="020B0604020202020204" pitchFamily="34" charset="0"/>
              </a:rPr>
              <a:t>TechStars</a:t>
            </a:r>
            <a:r>
              <a:rPr lang="en-US" sz="1400" b="1" dirty="0" smtClean="0">
                <a:solidFill>
                  <a:schemeClr val="tx1">
                    <a:lumMod val="95000"/>
                    <a:lumOff val="5000"/>
                  </a:schemeClr>
                </a:solidFill>
                <a:latin typeface="Arial" panose="020B0604020202020204" pitchFamily="34" charset="0"/>
                <a:ea typeface="Microsoft JhengHei" panose="020B0604030504040204" pitchFamily="34" charset="-120"/>
                <a:cs typeface="Arial" panose="020B0604020202020204" pitchFamily="34" charset="0"/>
              </a:rPr>
              <a:t> Dubai Awardee</a:t>
            </a:r>
          </a:p>
          <a:p>
            <a:pPr marL="170447" indent="-170447">
              <a:spcBef>
                <a:spcPts val="1200"/>
              </a:spcBef>
              <a:buSzPct val="100000"/>
              <a:buChar char="•"/>
              <a:defRPr sz="1700">
                <a:solidFill>
                  <a:srgbClr val="535353"/>
                </a:solidFill>
                <a:latin typeface="Futura"/>
                <a:ea typeface="Futura"/>
                <a:cs typeface="Futura"/>
                <a:sym typeface="Futura"/>
              </a:defRPr>
            </a:pPr>
            <a:r>
              <a:rPr lang="en-US" sz="1400" b="1"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Completed </a:t>
            </a: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fabrication of 500 kWh </a:t>
            </a:r>
            <a:r>
              <a:rPr lang="en-US" sz="1400" b="1"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heat storage unit</a:t>
            </a:r>
            <a:endPar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a:p>
            <a:pPr marL="170447" indent="-170447">
              <a:spcBef>
                <a:spcPts val="1200"/>
              </a:spcBef>
              <a:buSzPct val="100000"/>
              <a:buChar char="•"/>
              <a:defRPr sz="1700">
                <a:solidFill>
                  <a:srgbClr val="535353"/>
                </a:solidFill>
                <a:latin typeface="Futura"/>
                <a:ea typeface="Futura"/>
                <a:cs typeface="Futura"/>
                <a:sym typeface="Futura"/>
              </a:defRPr>
            </a:pP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Pending patent application on sulfur </a:t>
            </a:r>
            <a:r>
              <a:rPr lang="en-US" sz="1400" b="1"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heat storage technology</a:t>
            </a:r>
            <a:endParaRPr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Calibri Light"/>
            </a:endParaRPr>
          </a:p>
          <a:p>
            <a:pPr marL="170447" indent="-170447">
              <a:spcBef>
                <a:spcPts val="1200"/>
              </a:spcBef>
              <a:buSzPct val="100000"/>
              <a:buChar char="•"/>
              <a:defRPr sz="1700">
                <a:solidFill>
                  <a:srgbClr val="535353"/>
                </a:solidFill>
                <a:latin typeface="Futura"/>
                <a:ea typeface="Futura"/>
                <a:cs typeface="Futura"/>
                <a:sym typeface="Futura"/>
              </a:defRPr>
            </a:pP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Futura Bold"/>
              </a:rPr>
              <a:t>Team of PhD experts in heat </a:t>
            </a:r>
            <a:r>
              <a:rPr lang="en-US" sz="1400" b="1"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sym typeface="Futura Bold"/>
              </a:rPr>
              <a:t>transfer </a:t>
            </a:r>
            <a:r>
              <a:rPr lang="en-US"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Futura Bold"/>
              </a:rPr>
              <a:t>&amp; fluid mechanics</a:t>
            </a:r>
            <a:endParaRPr sz="1400" b="1"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 name="Awarded $1.5 million in non-dilutive grant funding from the California Energy Commission…"/>
          <p:cNvSpPr txBox="1"/>
          <p:nvPr/>
        </p:nvSpPr>
        <p:spPr>
          <a:xfrm>
            <a:off x="192201" y="1350453"/>
            <a:ext cx="5519738" cy="113876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buSzPct val="100000"/>
              <a:defRPr sz="1700">
                <a:solidFill>
                  <a:srgbClr val="535353"/>
                </a:solidFill>
                <a:latin typeface="Futura"/>
                <a:ea typeface="Futura"/>
                <a:cs typeface="Futura"/>
                <a:sym typeface="Futura"/>
              </a:defRPr>
            </a:pPr>
            <a:r>
              <a:rPr lang="en-US" sz="2400" b="1" u="sng" dirty="0">
                <a:solidFill>
                  <a:schemeClr val="tx1"/>
                </a:solidFill>
                <a:latin typeface="Arial" panose="020B0604020202020204" pitchFamily="34" charset="0"/>
                <a:ea typeface="Microsoft JhengHei" panose="020B0604030504040204" pitchFamily="34" charset="-120"/>
                <a:cs typeface="Arial" panose="020B0604020202020204" pitchFamily="34" charset="0"/>
              </a:rPr>
              <a:t>Industrial Sulfur </a:t>
            </a:r>
            <a:r>
              <a:rPr lang="en-US" sz="2400" b="1" u="sng"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Heat Storage</a:t>
            </a:r>
            <a:endParaRPr lang="en-US" sz="2400" b="1" u="sng"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a:p>
            <a:pPr>
              <a:buSzPct val="100000"/>
              <a:defRPr sz="1700">
                <a:solidFill>
                  <a:srgbClr val="535353"/>
                </a:solidFill>
                <a:latin typeface="Futura"/>
                <a:ea typeface="Futura"/>
                <a:cs typeface="Futura"/>
                <a:sym typeface="Futura"/>
              </a:defRPr>
            </a:pPr>
            <a:r>
              <a:rPr lang="en-US" sz="2200" dirty="0">
                <a:solidFill>
                  <a:schemeClr val="tx1"/>
                </a:solidFill>
                <a:latin typeface="Arial" panose="020B0604020202020204" pitchFamily="34" charset="0"/>
                <a:ea typeface="Microsoft JhengHei" panose="020B0604030504040204" pitchFamily="34" charset="-120"/>
                <a:cs typeface="Arial" panose="020B0604020202020204" pitchFamily="34" charset="0"/>
              </a:rPr>
              <a:t>to improve flexible </a:t>
            </a:r>
            <a:r>
              <a:rPr lang="en-US" sz="2200"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heat </a:t>
            </a:r>
            <a:r>
              <a:rPr lang="en-US" sz="2200" dirty="0">
                <a:solidFill>
                  <a:schemeClr val="tx1"/>
                </a:solidFill>
                <a:latin typeface="Arial" panose="020B0604020202020204" pitchFamily="34" charset="0"/>
                <a:ea typeface="Microsoft JhengHei" panose="020B0604030504040204" pitchFamily="34" charset="-120"/>
                <a:cs typeface="Arial" panose="020B0604020202020204" pitchFamily="34" charset="0"/>
              </a:rPr>
              <a:t>management and reduce wasted fuel</a:t>
            </a:r>
          </a:p>
        </p:txBody>
      </p:sp>
      <p:sp>
        <p:nvSpPr>
          <p:cNvPr id="13" name="Awarded $1.5 million in non-dilutive grant funding from the California Energy Commission…"/>
          <p:cNvSpPr txBox="1"/>
          <p:nvPr/>
        </p:nvSpPr>
        <p:spPr>
          <a:xfrm>
            <a:off x="192201" y="2749707"/>
            <a:ext cx="1876426" cy="90793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spcBef>
                <a:spcPts val="600"/>
              </a:spcBef>
              <a:buSzPct val="100000"/>
              <a:defRPr sz="1700">
                <a:solidFill>
                  <a:srgbClr val="535353"/>
                </a:solidFill>
                <a:latin typeface="Futura"/>
                <a:ea typeface="Futura"/>
                <a:cs typeface="Futura"/>
                <a:sym typeface="Futura"/>
              </a:defRPr>
            </a:pPr>
            <a:r>
              <a:rPr lang="en-US" sz="1600" b="1" u="sng" dirty="0">
                <a:solidFill>
                  <a:srgbClr val="00B050"/>
                </a:solidFill>
                <a:latin typeface="Arial" panose="020B0604020202020204" pitchFamily="34" charset="0"/>
                <a:ea typeface="Microsoft JhengHei" panose="020B0604030504040204" pitchFamily="34" charset="-120"/>
                <a:cs typeface="Arial" panose="020B0604020202020204" pitchFamily="34" charset="0"/>
              </a:rPr>
              <a:t>Less Expensive</a:t>
            </a:r>
          </a:p>
          <a:p>
            <a:pPr>
              <a:spcBef>
                <a:spcPts val="600"/>
              </a:spcBef>
              <a:buSzPct val="100000"/>
              <a:defRPr sz="1700">
                <a:solidFill>
                  <a:srgbClr val="535353"/>
                </a:solidFill>
                <a:latin typeface="Futura"/>
                <a:ea typeface="Futura"/>
                <a:cs typeface="Futura"/>
                <a:sym typeface="Futura"/>
              </a:defRPr>
            </a:pPr>
            <a:r>
              <a:rPr lang="en-US" sz="1600" dirty="0">
                <a:solidFill>
                  <a:schemeClr val="tx1"/>
                </a:solidFill>
                <a:latin typeface="Arial" panose="020B0604020202020204" pitchFamily="34" charset="0"/>
                <a:ea typeface="Microsoft JhengHei" panose="020B0604030504040204" pitchFamily="34" charset="-120"/>
                <a:cs typeface="Arial" panose="020B0604020202020204" pitchFamily="34" charset="0"/>
              </a:rPr>
              <a:t>Sulfur is </a:t>
            </a:r>
            <a:r>
              <a:rPr lang="en-US" sz="1600" dirty="0">
                <a:solidFill>
                  <a:srgbClr val="00B050"/>
                </a:solidFill>
                <a:latin typeface="Arial" panose="020B0604020202020204" pitchFamily="34" charset="0"/>
                <a:ea typeface="Microsoft JhengHei" panose="020B0604030504040204" pitchFamily="34" charset="-120"/>
                <a:cs typeface="Arial" panose="020B0604020202020204" pitchFamily="34" charset="0"/>
              </a:rPr>
              <a:t>1/15</a:t>
            </a:r>
            <a:r>
              <a:rPr lang="en-US" sz="1600" baseline="30000" dirty="0">
                <a:solidFill>
                  <a:schemeClr val="tx1"/>
                </a:solidFill>
                <a:latin typeface="Arial" panose="020B0604020202020204" pitchFamily="34" charset="0"/>
                <a:ea typeface="Microsoft JhengHei" panose="020B0604030504040204" pitchFamily="34" charset="-120"/>
                <a:cs typeface="Arial" panose="020B0604020202020204" pitchFamily="34" charset="0"/>
              </a:rPr>
              <a:t>th</a:t>
            </a:r>
            <a:r>
              <a:rPr lang="en-US" sz="1600" dirty="0">
                <a:solidFill>
                  <a:schemeClr val="tx1"/>
                </a:solidFill>
                <a:latin typeface="Arial" panose="020B0604020202020204" pitchFamily="34" charset="0"/>
                <a:ea typeface="Microsoft JhengHei" panose="020B0604030504040204" pitchFamily="34" charset="-120"/>
                <a:cs typeface="Arial" panose="020B0604020202020204" pitchFamily="34" charset="0"/>
              </a:rPr>
              <a:t> the cost of molten salt</a:t>
            </a:r>
          </a:p>
        </p:txBody>
      </p:sp>
      <p:sp>
        <p:nvSpPr>
          <p:cNvPr id="15" name="Awarded $1.5 million in non-dilutive grant funding from the California Energy Commission…"/>
          <p:cNvSpPr txBox="1"/>
          <p:nvPr/>
        </p:nvSpPr>
        <p:spPr>
          <a:xfrm>
            <a:off x="2149001" y="2749707"/>
            <a:ext cx="1765594" cy="140037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spcBef>
                <a:spcPts val="600"/>
              </a:spcBef>
              <a:buSzPct val="100000"/>
              <a:defRPr sz="1700">
                <a:solidFill>
                  <a:srgbClr val="535353"/>
                </a:solidFill>
                <a:latin typeface="Futura"/>
                <a:ea typeface="Futura"/>
                <a:cs typeface="Futura"/>
                <a:sym typeface="Futura"/>
              </a:defRPr>
            </a:pPr>
            <a:r>
              <a:rPr lang="en-US" sz="1600" b="1" u="sng" dirty="0">
                <a:solidFill>
                  <a:srgbClr val="00B050"/>
                </a:solidFill>
                <a:latin typeface="Arial" panose="020B0604020202020204" pitchFamily="34" charset="0"/>
                <a:ea typeface="Microsoft JhengHei" panose="020B0604030504040204" pitchFamily="34" charset="-120"/>
                <a:cs typeface="Arial" panose="020B0604020202020204" pitchFamily="34" charset="0"/>
              </a:rPr>
              <a:t>More Compact</a:t>
            </a:r>
          </a:p>
          <a:p>
            <a:pPr>
              <a:spcBef>
                <a:spcPts val="600"/>
              </a:spcBef>
              <a:buSzPct val="100000"/>
              <a:defRPr sz="1700">
                <a:solidFill>
                  <a:srgbClr val="535353"/>
                </a:solidFill>
                <a:latin typeface="Futura"/>
                <a:ea typeface="Futura"/>
                <a:cs typeface="Futura"/>
                <a:sym typeface="Futura"/>
              </a:defRPr>
            </a:pPr>
            <a:r>
              <a:rPr lang="en-US" sz="1600" dirty="0">
                <a:solidFill>
                  <a:schemeClr val="tx1"/>
                </a:solidFill>
                <a:latin typeface="Arial" panose="020B0604020202020204" pitchFamily="34" charset="0"/>
                <a:ea typeface="Microsoft JhengHei" panose="020B0604030504040204" pitchFamily="34" charset="-120"/>
                <a:cs typeface="Arial" panose="020B0604020202020204" pitchFamily="34" charset="0"/>
              </a:rPr>
              <a:t>Sulfur </a:t>
            </a:r>
            <a:r>
              <a:rPr lang="en-US" sz="1600"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Heat Storage is</a:t>
            </a:r>
            <a:r>
              <a:rPr lang="en-US" sz="1600" dirty="0" smtClean="0">
                <a:solidFill>
                  <a:srgbClr val="00B050"/>
                </a:solidFill>
                <a:latin typeface="Arial" panose="020B0604020202020204" pitchFamily="34" charset="0"/>
                <a:ea typeface="Microsoft JhengHei" panose="020B0604030504040204" pitchFamily="34" charset="-120"/>
                <a:cs typeface="Arial" panose="020B0604020202020204" pitchFamily="34" charset="0"/>
              </a:rPr>
              <a:t> </a:t>
            </a:r>
            <a:r>
              <a:rPr lang="en-US" sz="1600" dirty="0">
                <a:solidFill>
                  <a:srgbClr val="00B050"/>
                </a:solidFill>
                <a:latin typeface="Arial" panose="020B0604020202020204" pitchFamily="34" charset="0"/>
                <a:ea typeface="Microsoft JhengHei" panose="020B0604030504040204" pitchFamily="34" charset="-120"/>
                <a:cs typeface="Arial" panose="020B0604020202020204" pitchFamily="34" charset="0"/>
              </a:rPr>
              <a:t>less than half </a:t>
            </a:r>
            <a:r>
              <a:rPr lang="en-US" sz="1600" dirty="0">
                <a:solidFill>
                  <a:schemeClr val="tx1"/>
                </a:solidFill>
                <a:latin typeface="Arial" panose="020B0604020202020204" pitchFamily="34" charset="0"/>
                <a:ea typeface="Microsoft JhengHei" panose="020B0604030504040204" pitchFamily="34" charset="-120"/>
                <a:cs typeface="Arial" panose="020B0604020202020204" pitchFamily="34" charset="0"/>
              </a:rPr>
              <a:t>the size of water systems</a:t>
            </a:r>
          </a:p>
        </p:txBody>
      </p:sp>
      <p:sp>
        <p:nvSpPr>
          <p:cNvPr id="16" name="Rectangle 15"/>
          <p:cNvSpPr/>
          <p:nvPr/>
        </p:nvSpPr>
        <p:spPr>
          <a:xfrm>
            <a:off x="192201" y="2749707"/>
            <a:ext cx="1876426" cy="1641883"/>
          </a:xfrm>
          <a:prstGeom prst="rect">
            <a:avLst/>
          </a:prstGeom>
          <a:no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Neue"/>
            </a:endParaRPr>
          </a:p>
        </p:txBody>
      </p:sp>
      <p:sp>
        <p:nvSpPr>
          <p:cNvPr id="17" name="Rectangle 16"/>
          <p:cNvSpPr/>
          <p:nvPr/>
        </p:nvSpPr>
        <p:spPr>
          <a:xfrm>
            <a:off x="3942921" y="2749706"/>
            <a:ext cx="1876426" cy="1641883"/>
          </a:xfrm>
          <a:prstGeom prst="rect">
            <a:avLst/>
          </a:prstGeom>
          <a:no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Neue"/>
            </a:endParaRPr>
          </a:p>
        </p:txBody>
      </p:sp>
      <p:sp>
        <p:nvSpPr>
          <p:cNvPr id="18" name="Rectangle 17"/>
          <p:cNvSpPr/>
          <p:nvPr/>
        </p:nvSpPr>
        <p:spPr>
          <a:xfrm>
            <a:off x="2067561" y="2749707"/>
            <a:ext cx="1876426" cy="1641883"/>
          </a:xfrm>
          <a:prstGeom prst="rect">
            <a:avLst/>
          </a:prstGeom>
          <a:no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Neue"/>
            </a:endParaRPr>
          </a:p>
        </p:txBody>
      </p:sp>
      <p:sp>
        <p:nvSpPr>
          <p:cNvPr id="19" name="Awarded $1.5 million in non-dilutive grant funding from the California Energy Commission…"/>
          <p:cNvSpPr txBox="1"/>
          <p:nvPr/>
        </p:nvSpPr>
        <p:spPr>
          <a:xfrm>
            <a:off x="4012916" y="2749707"/>
            <a:ext cx="1871657" cy="140037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spcBef>
                <a:spcPts val="600"/>
              </a:spcBef>
              <a:buSzPct val="100000"/>
              <a:defRPr sz="1700">
                <a:solidFill>
                  <a:srgbClr val="535353"/>
                </a:solidFill>
                <a:latin typeface="Futura"/>
                <a:ea typeface="Futura"/>
                <a:cs typeface="Futura"/>
                <a:sym typeface="Futura"/>
              </a:defRPr>
            </a:pPr>
            <a:r>
              <a:rPr lang="en-US" sz="1600" b="1" u="sng" dirty="0">
                <a:solidFill>
                  <a:srgbClr val="00B050"/>
                </a:solidFill>
                <a:latin typeface="Arial" panose="020B0604020202020204" pitchFamily="34" charset="0"/>
                <a:ea typeface="Microsoft JhengHei" panose="020B0604030504040204" pitchFamily="34" charset="-120"/>
                <a:cs typeface="Arial" panose="020B0604020202020204" pitchFamily="34" charset="0"/>
              </a:rPr>
              <a:t>More Responsive</a:t>
            </a:r>
          </a:p>
          <a:p>
            <a:pPr>
              <a:spcBef>
                <a:spcPts val="600"/>
              </a:spcBef>
              <a:buSzPct val="100000"/>
              <a:defRPr sz="1700">
                <a:solidFill>
                  <a:srgbClr val="535353"/>
                </a:solidFill>
                <a:latin typeface="Futura"/>
                <a:ea typeface="Futura"/>
                <a:cs typeface="Futura"/>
                <a:sym typeface="Futura"/>
              </a:defRPr>
            </a:pPr>
            <a:r>
              <a:rPr lang="en-US" sz="1600" dirty="0">
                <a:solidFill>
                  <a:schemeClr val="tx1"/>
                </a:solidFill>
                <a:latin typeface="Arial" panose="020B0604020202020204" pitchFamily="34" charset="0"/>
                <a:ea typeface="Microsoft JhengHei" panose="020B0604030504040204" pitchFamily="34" charset="-120"/>
                <a:cs typeface="Arial" panose="020B0604020202020204" pitchFamily="34" charset="0"/>
              </a:rPr>
              <a:t>Liquid sulfur heat transfer is </a:t>
            </a:r>
            <a:r>
              <a:rPr lang="en-US" sz="1600" dirty="0">
                <a:solidFill>
                  <a:srgbClr val="00B050"/>
                </a:solidFill>
                <a:latin typeface="Arial" panose="020B0604020202020204" pitchFamily="34" charset="0"/>
                <a:ea typeface="Microsoft JhengHei" panose="020B0604030504040204" pitchFamily="34" charset="-120"/>
                <a:cs typeface="Arial" panose="020B0604020202020204" pitchFamily="34" charset="0"/>
              </a:rPr>
              <a:t>50x</a:t>
            </a:r>
            <a:r>
              <a:rPr lang="en-US" sz="1600" dirty="0">
                <a:solidFill>
                  <a:schemeClr val="tx1"/>
                </a:solidFill>
                <a:latin typeface="Arial" panose="020B0604020202020204" pitchFamily="34" charset="0"/>
                <a:ea typeface="Microsoft JhengHei" panose="020B0604030504040204" pitchFamily="34" charset="-120"/>
                <a:cs typeface="Arial" panose="020B0604020202020204" pitchFamily="34" charset="0"/>
              </a:rPr>
              <a:t> faster than thermal concrete and rocks</a:t>
            </a:r>
          </a:p>
        </p:txBody>
      </p:sp>
      <p:sp>
        <p:nvSpPr>
          <p:cNvPr id="2" name="Rectangle 1"/>
          <p:cNvSpPr/>
          <p:nvPr/>
        </p:nvSpPr>
        <p:spPr>
          <a:xfrm>
            <a:off x="192201" y="4489582"/>
            <a:ext cx="8790972" cy="2308320"/>
          </a:xfrm>
          <a:prstGeom prst="rect">
            <a:avLst/>
          </a:prstGeom>
          <a:solidFill>
            <a:srgbClr val="7DD797"/>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smtClean="0">
              <a:ln>
                <a:noFill/>
              </a:ln>
              <a:solidFill>
                <a:srgbClr val="000000"/>
              </a:solidFill>
              <a:effectLst/>
              <a:uFillTx/>
              <a:latin typeface="+mj-lt"/>
              <a:ea typeface="+mj-ea"/>
              <a:cs typeface="+mj-cs"/>
              <a:sym typeface="Helvetica Neue"/>
            </a:endParaRPr>
          </a:p>
          <a:p>
            <a:pPr marL="0" marR="0" indent="0" algn="l" defTabSz="457200" rtl="0" fontAlgn="auto" latinLnBrk="0" hangingPunct="0">
              <a:lnSpc>
                <a:spcPct val="100000"/>
              </a:lnSpc>
              <a:spcBef>
                <a:spcPts val="0"/>
              </a:spcBef>
              <a:spcAft>
                <a:spcPts val="0"/>
              </a:spcAft>
              <a:buClrTx/>
              <a:buSzTx/>
              <a:buFontTx/>
              <a:buNone/>
              <a:tabLst/>
            </a:pPr>
            <a:endParaRPr lang="en-US" dirty="0">
              <a:solidFill>
                <a:srgbClr val="000000"/>
              </a:solidFill>
              <a:latin typeface="+mj-lt"/>
              <a:ea typeface="+mj-ea"/>
              <a:cs typeface="+mj-cs"/>
              <a:sym typeface="Helvetica Neue"/>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smtClean="0">
              <a:ln>
                <a:noFill/>
              </a:ln>
              <a:solidFill>
                <a:srgbClr val="000000"/>
              </a:solidFill>
              <a:effectLst/>
              <a:uFillTx/>
              <a:latin typeface="+mj-lt"/>
              <a:ea typeface="+mj-ea"/>
              <a:cs typeface="+mj-cs"/>
              <a:sym typeface="Helvetica Neue"/>
            </a:endParaRPr>
          </a:p>
          <a:p>
            <a:pPr marL="0" marR="0" indent="0" algn="l" defTabSz="457200" rtl="0" fontAlgn="auto" latinLnBrk="0" hangingPunct="0">
              <a:lnSpc>
                <a:spcPct val="100000"/>
              </a:lnSpc>
              <a:spcBef>
                <a:spcPts val="0"/>
              </a:spcBef>
              <a:spcAft>
                <a:spcPts val="0"/>
              </a:spcAft>
              <a:buClrTx/>
              <a:buSzTx/>
              <a:buFontTx/>
              <a:buNone/>
              <a:tabLst/>
            </a:pPr>
            <a:endParaRPr lang="en-US" dirty="0">
              <a:solidFill>
                <a:srgbClr val="000000"/>
              </a:solidFill>
              <a:latin typeface="+mj-lt"/>
              <a:ea typeface="+mj-ea"/>
              <a:cs typeface="+mj-cs"/>
              <a:sym typeface="Helvetica Neue"/>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smtClean="0">
              <a:ln>
                <a:noFill/>
              </a:ln>
              <a:solidFill>
                <a:srgbClr val="000000"/>
              </a:solidFill>
              <a:effectLst/>
              <a:uFillTx/>
              <a:latin typeface="+mj-lt"/>
              <a:ea typeface="+mj-ea"/>
              <a:cs typeface="+mj-cs"/>
              <a:sym typeface="Helvetica Neue"/>
            </a:endParaRPr>
          </a:p>
          <a:p>
            <a:pPr marL="0" marR="0" indent="0" algn="l" defTabSz="457200" rtl="0" fontAlgn="auto" latinLnBrk="0" hangingPunct="0">
              <a:lnSpc>
                <a:spcPct val="100000"/>
              </a:lnSpc>
              <a:spcBef>
                <a:spcPts val="0"/>
              </a:spcBef>
              <a:spcAft>
                <a:spcPts val="0"/>
              </a:spcAft>
              <a:buClrTx/>
              <a:buSzTx/>
              <a:buFontTx/>
              <a:buNone/>
              <a:tabLst/>
            </a:pPr>
            <a:endParaRPr lang="en-US" dirty="0">
              <a:solidFill>
                <a:srgbClr val="000000"/>
              </a:solidFill>
              <a:latin typeface="+mj-lt"/>
              <a:ea typeface="+mj-ea"/>
              <a:cs typeface="+mj-cs"/>
              <a:sym typeface="Helvetica Neue"/>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smtClean="0">
              <a:ln>
                <a:noFill/>
              </a:ln>
              <a:solidFill>
                <a:srgbClr val="000000"/>
              </a:solidFill>
              <a:effectLst/>
              <a:uFillTx/>
              <a:latin typeface="+mj-lt"/>
              <a:ea typeface="+mj-ea"/>
              <a:cs typeface="+mj-cs"/>
              <a:sym typeface="Helvetica Neue"/>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Neue"/>
            </a:endParaRPr>
          </a:p>
        </p:txBody>
      </p:sp>
      <p:sp>
        <p:nvSpPr>
          <p:cNvPr id="8" name="Awarded $1.5 million in non-dilutive grant funding from the California Energy Commission…"/>
          <p:cNvSpPr txBox="1"/>
          <p:nvPr/>
        </p:nvSpPr>
        <p:spPr>
          <a:xfrm>
            <a:off x="192201" y="4547267"/>
            <a:ext cx="5207114" cy="2185210"/>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spcBef>
                <a:spcPts val="600"/>
              </a:spcBef>
              <a:buSzPct val="100000"/>
              <a:defRPr sz="1700">
                <a:solidFill>
                  <a:srgbClr val="535353"/>
                </a:solidFill>
                <a:latin typeface="Futura"/>
                <a:ea typeface="Futura"/>
                <a:cs typeface="Futura"/>
                <a:sym typeface="Futura"/>
              </a:defRPr>
            </a:pPr>
            <a:r>
              <a:rPr lang="en-US" b="1" u="sng" dirty="0">
                <a:solidFill>
                  <a:schemeClr val="tx1"/>
                </a:solidFill>
                <a:latin typeface="Arial" panose="020B0604020202020204" pitchFamily="34" charset="0"/>
                <a:ea typeface="Microsoft JhengHei" panose="020B0604030504040204" pitchFamily="34" charset="-120"/>
                <a:cs typeface="Arial" panose="020B0604020202020204" pitchFamily="34" charset="0"/>
              </a:rPr>
              <a:t>ELEMENT 16 THERMAL BATTERY MARKETS</a:t>
            </a:r>
          </a:p>
          <a:p>
            <a:pPr marL="344488">
              <a:spcBef>
                <a:spcPts val="600"/>
              </a:spcBef>
              <a:buSzPct val="100000"/>
              <a:defRPr sz="1700">
                <a:solidFill>
                  <a:srgbClr val="535353"/>
                </a:solidFill>
                <a:latin typeface="Futura"/>
                <a:ea typeface="Futura"/>
                <a:cs typeface="Futura"/>
                <a:sym typeface="Futura"/>
              </a:defRPr>
            </a:pPr>
            <a:r>
              <a:rPr lang="en-US" sz="1400"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Heat Storage market </a:t>
            </a:r>
            <a:r>
              <a:rPr lang="en-US" sz="1400" dirty="0">
                <a:solidFill>
                  <a:schemeClr val="tx1"/>
                </a:solidFill>
                <a:latin typeface="Arial" panose="020B0604020202020204" pitchFamily="34" charset="0"/>
                <a:ea typeface="Microsoft JhengHei" panose="020B0604030504040204" pitchFamily="34" charset="-120"/>
                <a:cs typeface="Arial" panose="020B0604020202020204" pitchFamily="34" charset="0"/>
              </a:rPr>
              <a:t>at </a:t>
            </a:r>
            <a:r>
              <a:rPr lang="en-US" sz="1400" u="sng" dirty="0">
                <a:solidFill>
                  <a:schemeClr val="tx1"/>
                </a:solidFill>
                <a:latin typeface="Arial" panose="020B0604020202020204" pitchFamily="34" charset="0"/>
                <a:ea typeface="Microsoft JhengHei" panose="020B0604030504040204" pitchFamily="34" charset="-120"/>
                <a:cs typeface="Arial" panose="020B0604020202020204" pitchFamily="34" charset="0"/>
              </a:rPr>
              <a:t>$3.3 Billion</a:t>
            </a:r>
            <a:r>
              <a:rPr lang="en-US" sz="1400" dirty="0">
                <a:solidFill>
                  <a:schemeClr val="tx1"/>
                </a:solidFill>
                <a:latin typeface="Arial" panose="020B0604020202020204" pitchFamily="34" charset="0"/>
                <a:ea typeface="Microsoft JhengHei" panose="020B0604030504040204" pitchFamily="34" charset="-120"/>
                <a:cs typeface="Arial" panose="020B0604020202020204" pitchFamily="34" charset="0"/>
              </a:rPr>
              <a:t> in 2016. </a:t>
            </a:r>
          </a:p>
          <a:p>
            <a:pPr marL="344488">
              <a:spcBef>
                <a:spcPts val="600"/>
              </a:spcBef>
              <a:buSzPct val="100000"/>
              <a:defRPr sz="1700">
                <a:solidFill>
                  <a:srgbClr val="535353"/>
                </a:solidFill>
                <a:latin typeface="Futura"/>
                <a:ea typeface="Futura"/>
                <a:cs typeface="Futura"/>
                <a:sym typeface="Futura"/>
              </a:defRPr>
            </a:pPr>
            <a:r>
              <a:rPr lang="en-US" sz="1400" dirty="0">
                <a:solidFill>
                  <a:schemeClr val="tx1"/>
                </a:solidFill>
                <a:latin typeface="Arial" panose="020B0604020202020204" pitchFamily="34" charset="0"/>
                <a:ea typeface="Microsoft JhengHei" panose="020B0604030504040204" pitchFamily="34" charset="-120"/>
                <a:cs typeface="Arial" panose="020B0604020202020204" pitchFamily="34" charset="0"/>
              </a:rPr>
              <a:t>Element 16 is especially interested in the following markets:</a:t>
            </a:r>
          </a:p>
          <a:p>
            <a:pPr marL="914400" indent="-169863">
              <a:spcBef>
                <a:spcPts val="600"/>
              </a:spcBef>
              <a:buSzPct val="100000"/>
              <a:buChar char="•"/>
              <a:defRPr sz="1700">
                <a:solidFill>
                  <a:srgbClr val="535353"/>
                </a:solidFill>
                <a:latin typeface="Futura"/>
                <a:ea typeface="Futura"/>
                <a:cs typeface="Futura"/>
                <a:sym typeface="Futura"/>
              </a:defRPr>
            </a:pPr>
            <a:r>
              <a:rPr lang="en-US" sz="1400" u="sng" dirty="0">
                <a:solidFill>
                  <a:schemeClr val="tx1"/>
                </a:solidFill>
                <a:latin typeface="Arial" panose="020B0604020202020204" pitchFamily="34" charset="0"/>
                <a:ea typeface="Microsoft JhengHei" panose="020B0604030504040204" pitchFamily="34" charset="-120"/>
                <a:cs typeface="Arial" panose="020B0604020202020204" pitchFamily="34" charset="0"/>
              </a:rPr>
              <a:t>$44 Billion</a:t>
            </a:r>
            <a:r>
              <a:rPr lang="en-US" sz="1400" dirty="0">
                <a:solidFill>
                  <a:schemeClr val="tx1"/>
                </a:solidFill>
                <a:latin typeface="Arial" panose="020B0604020202020204" pitchFamily="34" charset="0"/>
                <a:ea typeface="Microsoft JhengHei" panose="020B0604030504040204" pitchFamily="34" charset="-120"/>
                <a:cs typeface="Arial" panose="020B0604020202020204" pitchFamily="34" charset="0"/>
              </a:rPr>
              <a:t> Industrial Waste Heat Recovery Market</a:t>
            </a:r>
          </a:p>
          <a:p>
            <a:pPr marL="1317625" lvl="3" indent="-169863">
              <a:spcBef>
                <a:spcPts val="600"/>
              </a:spcBef>
              <a:buSzPct val="100000"/>
              <a:buChar char="•"/>
              <a:defRPr sz="1700">
                <a:solidFill>
                  <a:srgbClr val="535353"/>
                </a:solidFill>
                <a:latin typeface="Futura"/>
                <a:ea typeface="Futura"/>
                <a:cs typeface="Futura"/>
                <a:sym typeface="Futura"/>
              </a:defRPr>
            </a:pPr>
            <a:r>
              <a:rPr lang="en-US" sz="120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Calibri Light"/>
              </a:rPr>
              <a:t>Heat Recovery Steam Generators represent a $700M market</a:t>
            </a:r>
            <a:endParaRPr sz="120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Calibri Light"/>
            </a:endParaRPr>
          </a:p>
          <a:p>
            <a:pPr marL="914400" indent="-169863">
              <a:spcBef>
                <a:spcPts val="600"/>
              </a:spcBef>
              <a:buSzPct val="100000"/>
              <a:buChar char="•"/>
              <a:defRPr sz="1700">
                <a:solidFill>
                  <a:srgbClr val="535353"/>
                </a:solidFill>
                <a:latin typeface="Futura"/>
                <a:ea typeface="Futura"/>
                <a:cs typeface="Futura"/>
                <a:sym typeface="Futura"/>
              </a:defRPr>
            </a:pPr>
            <a:r>
              <a:rPr lang="en-US" sz="1400"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Concentrated </a:t>
            </a:r>
            <a:r>
              <a:rPr lang="en-US" sz="1400" dirty="0">
                <a:solidFill>
                  <a:schemeClr val="tx1"/>
                </a:solidFill>
                <a:latin typeface="Arial" panose="020B0604020202020204" pitchFamily="34" charset="0"/>
                <a:ea typeface="Microsoft JhengHei" panose="020B0604030504040204" pitchFamily="34" charset="-120"/>
                <a:cs typeface="Arial" panose="020B0604020202020204" pitchFamily="34" charset="0"/>
              </a:rPr>
              <a:t>Solar Power is a </a:t>
            </a:r>
            <a:r>
              <a:rPr lang="en-US" sz="1400" u="sng" dirty="0">
                <a:solidFill>
                  <a:schemeClr val="tx1"/>
                </a:solidFill>
                <a:latin typeface="Arial" panose="020B0604020202020204" pitchFamily="34" charset="0"/>
                <a:ea typeface="Microsoft JhengHei" panose="020B0604030504040204" pitchFamily="34" charset="-120"/>
                <a:cs typeface="Arial" panose="020B0604020202020204" pitchFamily="34" charset="0"/>
              </a:rPr>
              <a:t>$3 - $12 Billion</a:t>
            </a:r>
            <a:r>
              <a:rPr lang="en-US" sz="1400" dirty="0">
                <a:solidFill>
                  <a:schemeClr val="tx1"/>
                </a:solidFill>
                <a:latin typeface="Arial" panose="020B0604020202020204" pitchFamily="34" charset="0"/>
                <a:ea typeface="Microsoft JhengHei" panose="020B0604030504040204" pitchFamily="34" charset="-120"/>
                <a:cs typeface="Arial" panose="020B0604020202020204" pitchFamily="34" charset="0"/>
              </a:rPr>
              <a:t> developing </a:t>
            </a:r>
            <a:r>
              <a:rPr lang="en-US" sz="1400" dirty="0" smtClean="0">
                <a:solidFill>
                  <a:schemeClr val="tx1"/>
                </a:solidFill>
                <a:latin typeface="Arial" panose="020B0604020202020204" pitchFamily="34" charset="0"/>
                <a:ea typeface="Microsoft JhengHei" panose="020B0604030504040204" pitchFamily="34" charset="-120"/>
                <a:cs typeface="Arial" panose="020B0604020202020204" pitchFamily="34" charset="0"/>
              </a:rPr>
              <a:t>market</a:t>
            </a:r>
            <a:endParaRPr lang="en-US" sz="1400"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008269" y="5604168"/>
            <a:ext cx="834254" cy="1104811"/>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217815" y="5028691"/>
            <a:ext cx="860530" cy="1117041"/>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387409" y="4584311"/>
            <a:ext cx="850701" cy="1113440"/>
          </a:xfrm>
          <a:prstGeom prst="rect">
            <a:avLst/>
          </a:prstGeom>
        </p:spPr>
      </p:pic>
      <p:pic>
        <p:nvPicPr>
          <p:cNvPr id="23" name="Google Shape;166;p2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910428" y="1337782"/>
            <a:ext cx="3156804" cy="2356906"/>
          </a:xfrm>
          <a:prstGeom prst="rect">
            <a:avLst/>
          </a:prstGeom>
          <a:noFill/>
          <a:ln>
            <a:noFill/>
          </a:ln>
        </p:spPr>
      </p:pic>
      <p:pic>
        <p:nvPicPr>
          <p:cNvPr id="7" name="Picture 6"/>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l="17866" t="3180"/>
          <a:stretch/>
        </p:blipFill>
        <p:spPr>
          <a:xfrm>
            <a:off x="6091881" y="3119057"/>
            <a:ext cx="1408670" cy="1245400"/>
          </a:xfrm>
          <a:prstGeom prst="rect">
            <a:avLst/>
          </a:prstGeom>
        </p:spPr>
      </p:pic>
      <p:sp>
        <p:nvSpPr>
          <p:cNvPr id="10" name="TextBox 9"/>
          <p:cNvSpPr txBox="1"/>
          <p:nvPr/>
        </p:nvSpPr>
        <p:spPr>
          <a:xfrm>
            <a:off x="8842523" y="404448"/>
            <a:ext cx="2943576" cy="369332"/>
          </a:xfrm>
          <a:prstGeom prst="rect">
            <a:avLst/>
          </a:prstGeom>
          <a:noFill/>
        </p:spPr>
        <p:txBody>
          <a:bodyPr wrap="square" rtlCol="0">
            <a:spAutoFit/>
          </a:bodyPr>
          <a:lstStyle/>
          <a:p>
            <a:r>
              <a:rPr lang="en-US" b="1" u="sng" dirty="0" smtClean="0">
                <a:solidFill>
                  <a:schemeClr val="bg1"/>
                </a:solidFill>
              </a:rPr>
              <a:t>www.element16.com</a:t>
            </a:r>
            <a:endParaRPr lang="en-US" b="1" u="sng" dirty="0">
              <a:solidFill>
                <a:schemeClr val="bg1"/>
              </a:solidFill>
            </a:endParaRPr>
          </a:p>
        </p:txBody>
      </p:sp>
      <p:sp>
        <p:nvSpPr>
          <p:cNvPr id="3" name="Rectangle 2"/>
          <p:cNvSpPr/>
          <p:nvPr/>
        </p:nvSpPr>
        <p:spPr>
          <a:xfrm>
            <a:off x="5229207" y="5713051"/>
            <a:ext cx="2217594" cy="1015663"/>
          </a:xfrm>
          <a:prstGeom prst="rect">
            <a:avLst/>
          </a:prstGeom>
        </p:spPr>
        <p:txBody>
          <a:bodyPr wrap="square">
            <a:spAutoFit/>
          </a:bodyPr>
          <a:lstStyle/>
          <a:p>
            <a:pPr lvl="0" algn="ctr"/>
            <a:r>
              <a:rPr lang="en-US" sz="1200" u="sng" dirty="0" smtClean="0">
                <a:solidFill>
                  <a:schemeClr val="bg1"/>
                </a:solidFill>
                <a:latin typeface="Work Sans"/>
                <a:ea typeface="Work Sans"/>
                <a:cs typeface="Work Sans"/>
                <a:sym typeface="Work Sans"/>
              </a:rPr>
              <a:t>Contact:</a:t>
            </a:r>
          </a:p>
          <a:p>
            <a:pPr lvl="0" algn="ctr"/>
            <a:r>
              <a:rPr lang="en-US" sz="1200" dirty="0" smtClean="0">
                <a:solidFill>
                  <a:schemeClr val="bg1"/>
                </a:solidFill>
                <a:latin typeface="Work Sans"/>
                <a:ea typeface="Work Sans"/>
                <a:cs typeface="Work Sans"/>
                <a:sym typeface="Work Sans"/>
              </a:rPr>
              <a:t>CEO, Parker </a:t>
            </a:r>
            <a:r>
              <a:rPr lang="en-US" sz="1200" dirty="0">
                <a:solidFill>
                  <a:schemeClr val="bg1"/>
                </a:solidFill>
                <a:latin typeface="Work Sans"/>
                <a:ea typeface="Work Sans"/>
                <a:cs typeface="Work Sans"/>
                <a:sym typeface="Work Sans"/>
              </a:rPr>
              <a:t>Wells</a:t>
            </a:r>
          </a:p>
          <a:p>
            <a:pPr lvl="0" algn="ctr"/>
            <a:r>
              <a:rPr lang="en-US" sz="1200" dirty="0">
                <a:solidFill>
                  <a:schemeClr val="bg1"/>
                </a:solidFill>
                <a:latin typeface="Work Sans"/>
                <a:ea typeface="Work Sans"/>
                <a:cs typeface="Work Sans"/>
                <a:sym typeface="Work Sans"/>
              </a:rPr>
              <a:t>510.599.3330</a:t>
            </a:r>
          </a:p>
          <a:p>
            <a:pPr lvl="0" algn="ctr"/>
            <a:r>
              <a:rPr lang="en-US" sz="1200" dirty="0" smtClean="0">
                <a:solidFill>
                  <a:schemeClr val="bg1"/>
                </a:solidFill>
                <a:latin typeface="Work Sans"/>
                <a:ea typeface="Work Sans"/>
                <a:cs typeface="Work Sans"/>
                <a:sym typeface="Work Sans"/>
              </a:rPr>
              <a:t>parker@element16.com</a:t>
            </a:r>
          </a:p>
          <a:p>
            <a:pPr algn="ctr"/>
            <a:r>
              <a:rPr lang="en-US" sz="1200" b="1" u="sng" dirty="0" smtClean="0">
                <a:solidFill>
                  <a:schemeClr val="bg1"/>
                </a:solidFill>
              </a:rPr>
              <a:t>www.Element16.com</a:t>
            </a:r>
            <a:endParaRPr lang="en-US" sz="1200" b="1" u="sng" dirty="0">
              <a:solidFill>
                <a:schemeClr val="bg1"/>
              </a:solidFill>
            </a:endParaRPr>
          </a:p>
        </p:txBody>
      </p:sp>
    </p:spTree>
    <p:extLst>
      <p:ext uri="{BB962C8B-B14F-4D97-AF65-F5344CB8AC3E}">
        <p14:creationId xmlns:p14="http://schemas.microsoft.com/office/powerpoint/2010/main" val="351531600"/>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09027" y="1054287"/>
            <a:ext cx="7772400" cy="933450"/>
          </a:xfrm>
        </p:spPr>
        <p:txBody>
          <a:bodyPr/>
          <a:lstStyle/>
          <a:p>
            <a:pPr algn="l"/>
            <a:r>
              <a:rPr lang="en-US" dirty="0" smtClean="0"/>
              <a:t>Thank you!</a:t>
            </a:r>
            <a:br>
              <a:rPr lang="en-US" dirty="0" smtClean="0"/>
            </a:br>
            <a:r>
              <a:rPr lang="en-US" dirty="0" smtClean="0"/>
              <a:t>Questions?</a:t>
            </a:r>
            <a:br>
              <a:rPr lang="en-US" dirty="0" smtClean="0"/>
            </a:br>
            <a:r>
              <a:rPr lang="en-US" dirty="0" smtClean="0"/>
              <a:t>			</a:t>
            </a:r>
            <a:endParaRPr lang="en-US" dirty="0"/>
          </a:p>
        </p:txBody>
      </p:sp>
      <p:sp>
        <p:nvSpPr>
          <p:cNvPr id="6" name="Text Placeholder 5"/>
          <p:cNvSpPr>
            <a:spLocks noGrp="1"/>
          </p:cNvSpPr>
          <p:nvPr>
            <p:ph type="body" idx="4294967295"/>
          </p:nvPr>
        </p:nvSpPr>
        <p:spPr>
          <a:xfrm>
            <a:off x="375652" y="4063661"/>
            <a:ext cx="8105775" cy="2090738"/>
          </a:xfrm>
        </p:spPr>
        <p:txBody>
          <a:bodyPr>
            <a:normAutofit fontScale="85000" lnSpcReduction="20000"/>
          </a:bodyPr>
          <a:lstStyle/>
          <a:p>
            <a:r>
              <a:rPr lang="en-US" dirty="0" smtClean="0"/>
              <a:t>UCLA Energy Innovation Lab</a:t>
            </a:r>
          </a:p>
          <a:p>
            <a:r>
              <a:rPr lang="en-US" dirty="0" smtClean="0">
                <a:hlinkClick r:id="rId2"/>
              </a:rPr>
              <a:t>www.UCLAEnergyInnovation.com</a:t>
            </a:r>
            <a:endParaRPr lang="en-US" dirty="0" smtClean="0"/>
          </a:p>
          <a:p>
            <a:r>
              <a:rPr lang="en-US" dirty="0" smtClean="0">
                <a:hlinkClick r:id="rId3"/>
              </a:rPr>
              <a:t>www.Element16.com</a:t>
            </a:r>
            <a:r>
              <a:rPr lang="en-US" dirty="0" smtClean="0"/>
              <a:t> </a:t>
            </a:r>
          </a:p>
          <a:p>
            <a:endParaRPr lang="en-US" dirty="0" smtClean="0"/>
          </a:p>
          <a:p>
            <a:r>
              <a:rPr lang="en-US" u="sng" dirty="0" smtClean="0"/>
              <a:t>Director</a:t>
            </a:r>
            <a:r>
              <a:rPr lang="en-US" dirty="0" smtClean="0"/>
              <a:t>: Prof. Richard Wirz (</a:t>
            </a:r>
            <a:r>
              <a:rPr lang="en-US" dirty="0" smtClean="0">
                <a:hlinkClick r:id="rId4"/>
              </a:rPr>
              <a:t>wirz@ucla.edu</a:t>
            </a:r>
            <a:r>
              <a:rPr lang="en-US" dirty="0" smtClean="0"/>
              <a:t>)</a:t>
            </a:r>
          </a:p>
        </p:txBody>
      </p:sp>
      <p:grpSp>
        <p:nvGrpSpPr>
          <p:cNvPr id="2" name="Group 1"/>
          <p:cNvGrpSpPr/>
          <p:nvPr/>
        </p:nvGrpSpPr>
        <p:grpSpPr>
          <a:xfrm>
            <a:off x="7395435" y="1117141"/>
            <a:ext cx="3327016" cy="1272372"/>
            <a:chOff x="6817919" y="2791289"/>
            <a:chExt cx="3327016" cy="1272372"/>
          </a:xfrm>
        </p:grpSpPr>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7919" y="2791289"/>
              <a:ext cx="3327016" cy="127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wirz\Documents\My Dropbox\UCLA Stuff (DB)\Admin\ucla_w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2318" y="2922063"/>
              <a:ext cx="448998" cy="20727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7"/>
          <a:stretch>
            <a:fillRect/>
          </a:stretch>
        </p:blipFill>
        <p:spPr>
          <a:xfrm>
            <a:off x="8095914" y="2925929"/>
            <a:ext cx="3350594" cy="878629"/>
          </a:xfrm>
          <a:prstGeom prst="rect">
            <a:avLst/>
          </a:prstGeom>
        </p:spPr>
      </p:pic>
    </p:spTree>
    <p:extLst>
      <p:ext uri="{BB962C8B-B14F-4D97-AF65-F5344CB8AC3E}">
        <p14:creationId xmlns:p14="http://schemas.microsoft.com/office/powerpoint/2010/main" val="969301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9263"/>
          <a:stretch/>
        </p:blipFill>
        <p:spPr>
          <a:xfrm>
            <a:off x="-111093" y="-143778"/>
            <a:ext cx="12443461" cy="7146157"/>
          </a:xfrm>
          <a:prstGeom prst="rect">
            <a:avLst/>
          </a:prstGeom>
          <a:ln>
            <a:noFill/>
          </a:ln>
          <a:effectLst>
            <a:softEdge rad="101600"/>
          </a:effectLst>
        </p:spPr>
      </p:pic>
      <p:sp>
        <p:nvSpPr>
          <p:cNvPr id="5" name="Rectangle 4"/>
          <p:cNvSpPr/>
          <p:nvPr/>
        </p:nvSpPr>
        <p:spPr>
          <a:xfrm>
            <a:off x="1284006" y="1181763"/>
            <a:ext cx="9575783" cy="3886201"/>
          </a:xfrm>
          <a:prstGeom prst="rect">
            <a:avLst/>
          </a:prstGeom>
          <a:solidFill>
            <a:srgbClr val="FFFFFF">
              <a:alpha val="5098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3040018" y="1241963"/>
            <a:ext cx="6858000" cy="1136199"/>
          </a:xfrm>
        </p:spPr>
        <p:txBody>
          <a:bodyPr>
            <a:normAutofit/>
          </a:bodyPr>
          <a:lstStyle/>
          <a:p>
            <a:pPr algn="l"/>
            <a:r>
              <a:rPr lang="en-US" sz="3600" dirty="0"/>
              <a:t>Sustainable LA Grand Challenge</a:t>
            </a:r>
          </a:p>
        </p:txBody>
      </p:sp>
      <p:sp>
        <p:nvSpPr>
          <p:cNvPr id="3" name="Text Placeholder 2"/>
          <p:cNvSpPr>
            <a:spLocks noGrp="1"/>
          </p:cNvSpPr>
          <p:nvPr>
            <p:ph type="subTitle" idx="1"/>
          </p:nvPr>
        </p:nvSpPr>
        <p:spPr>
          <a:xfrm>
            <a:off x="1916952" y="1930670"/>
            <a:ext cx="8157490" cy="1655762"/>
          </a:xfrm>
        </p:spPr>
        <p:txBody>
          <a:bodyPr>
            <a:noAutofit/>
          </a:bodyPr>
          <a:lstStyle/>
          <a:p>
            <a:endParaRPr lang="en-US" sz="1050" i="1" dirty="0"/>
          </a:p>
          <a:p>
            <a:r>
              <a:rPr lang="en-US" i="1" dirty="0" smtClean="0"/>
              <a:t>Sustainable Los Angeles</a:t>
            </a:r>
          </a:p>
          <a:p>
            <a:r>
              <a:rPr lang="en-US" i="1" dirty="0" smtClean="0"/>
              <a:t> </a:t>
            </a:r>
            <a:r>
              <a:rPr lang="en-US" b="1" i="1" u="sng" dirty="0" smtClean="0"/>
              <a:t>Energy</a:t>
            </a:r>
            <a:r>
              <a:rPr lang="en-US" i="1" dirty="0" smtClean="0"/>
              <a:t>, </a:t>
            </a:r>
            <a:r>
              <a:rPr lang="en-US" b="1" i="1" u="sng" dirty="0" smtClean="0"/>
              <a:t>Water</a:t>
            </a:r>
            <a:r>
              <a:rPr lang="en-US" i="1" dirty="0" smtClean="0"/>
              <a:t>, and </a:t>
            </a:r>
            <a:r>
              <a:rPr lang="en-US" b="1" i="1" u="sng" dirty="0" smtClean="0"/>
              <a:t>Ecosystem</a:t>
            </a:r>
            <a:r>
              <a:rPr lang="en-US" i="1" dirty="0" smtClean="0"/>
              <a:t> </a:t>
            </a:r>
          </a:p>
          <a:p>
            <a:r>
              <a:rPr lang="en-US" i="1" dirty="0" smtClean="0"/>
              <a:t>by 2050</a:t>
            </a:r>
            <a:endParaRPr lang="en-US" i="1" dirty="0"/>
          </a:p>
        </p:txBody>
      </p:sp>
      <p:sp>
        <p:nvSpPr>
          <p:cNvPr id="11" name="Text Placeholder 2"/>
          <p:cNvSpPr txBox="1">
            <a:spLocks/>
          </p:cNvSpPr>
          <p:nvPr/>
        </p:nvSpPr>
        <p:spPr bwMode="auto">
          <a:xfrm>
            <a:off x="1400756" y="3758665"/>
            <a:ext cx="9207087" cy="148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0"/>
              </a:spcBef>
              <a:spcAft>
                <a:spcPts val="600"/>
              </a:spcAft>
              <a:buClr>
                <a:srgbClr val="000066"/>
              </a:buClr>
              <a:buNone/>
              <a:defRPr sz="2400" b="1">
                <a:solidFill>
                  <a:srgbClr val="000066"/>
                </a:solidFill>
                <a:latin typeface="Garamond" panose="02020404030301010803" pitchFamily="18" charset="0"/>
                <a:ea typeface="+mn-ea"/>
                <a:cs typeface="Times New Roman" panose="02020603050405020304" pitchFamily="18" charset="0"/>
              </a:defRPr>
            </a:lvl1pPr>
            <a:lvl2pPr marL="457200" indent="0" algn="ctr" rtl="0" eaLnBrk="0" fontAlgn="base" hangingPunct="0">
              <a:spcBef>
                <a:spcPct val="0"/>
              </a:spcBef>
              <a:spcAft>
                <a:spcPts val="600"/>
              </a:spcAft>
              <a:buClr>
                <a:schemeClr val="tx1"/>
              </a:buClr>
              <a:buSzPct val="60000"/>
              <a:buFont typeface="Wingdings" pitchFamily="2" charset="2"/>
              <a:buNone/>
              <a:defRPr sz="2800">
                <a:solidFill>
                  <a:schemeClr val="tx1"/>
                </a:solidFill>
                <a:latin typeface="Garamond" panose="02020404030301010803" pitchFamily="18" charset="0"/>
                <a:cs typeface="Times New Roman" panose="02020603050405020304" pitchFamily="18" charset="0"/>
              </a:defRPr>
            </a:lvl2pPr>
            <a:lvl3pPr marL="914400" indent="0" algn="ctr" rtl="0" eaLnBrk="0" fontAlgn="base" hangingPunct="0">
              <a:spcBef>
                <a:spcPct val="0"/>
              </a:spcBef>
              <a:spcAft>
                <a:spcPts val="600"/>
              </a:spcAft>
              <a:buClr>
                <a:srgbClr val="536895"/>
              </a:buClr>
              <a:buSzPct val="80000"/>
              <a:buFont typeface="Arial" charset="0"/>
              <a:buNone/>
              <a:defRPr sz="2400">
                <a:solidFill>
                  <a:srgbClr val="536895"/>
                </a:solidFill>
                <a:latin typeface="Garamond" panose="02020404030301010803" pitchFamily="18" charset="0"/>
                <a:cs typeface="Times New Roman" panose="02020603050405020304" pitchFamily="18" charset="0"/>
              </a:defRPr>
            </a:lvl3pPr>
            <a:lvl4pPr marL="1371600" indent="0" algn="ctr" rtl="0" eaLnBrk="0" fontAlgn="base" hangingPunct="0">
              <a:spcBef>
                <a:spcPct val="0"/>
              </a:spcBef>
              <a:spcAft>
                <a:spcPts val="600"/>
              </a:spcAft>
              <a:buClr>
                <a:srgbClr val="000066"/>
              </a:buClr>
              <a:buNone/>
              <a:defRPr sz="2000">
                <a:solidFill>
                  <a:schemeClr val="tx1"/>
                </a:solidFill>
                <a:latin typeface="Garamond" panose="02020404030301010803" pitchFamily="18" charset="0"/>
                <a:cs typeface="Times New Roman" panose="02020603050405020304" pitchFamily="18" charset="0"/>
              </a:defRPr>
            </a:lvl4pPr>
            <a:lvl5pPr marL="1828800" indent="0" algn="ctr" rtl="0" eaLnBrk="0" fontAlgn="base" hangingPunct="0">
              <a:spcBef>
                <a:spcPct val="0"/>
              </a:spcBef>
              <a:spcAft>
                <a:spcPts val="600"/>
              </a:spcAft>
              <a:buClr>
                <a:srgbClr val="536895"/>
              </a:buClr>
              <a:buNone/>
              <a:defRPr sz="2000">
                <a:solidFill>
                  <a:schemeClr val="tx1"/>
                </a:solidFill>
                <a:latin typeface="Garamond" panose="02020404030301010803" pitchFamily="18" charset="0"/>
                <a:cs typeface="Times New Roman" panose="02020603050405020304" pitchFamily="18" charset="0"/>
              </a:defRPr>
            </a:lvl5pPr>
            <a:lvl6pPr marL="2286000" indent="0" algn="ctr" rtl="0" eaLnBrk="1" fontAlgn="base" hangingPunct="1">
              <a:spcBef>
                <a:spcPct val="20000"/>
              </a:spcBef>
              <a:spcAft>
                <a:spcPct val="0"/>
              </a:spcAft>
              <a:buNone/>
              <a:defRPr sz="2000">
                <a:solidFill>
                  <a:schemeClr val="tx1"/>
                </a:solidFill>
                <a:latin typeface="+mn-lt"/>
              </a:defRPr>
            </a:lvl6pPr>
            <a:lvl7pPr marL="2743200" indent="0" algn="ctr" rtl="0" eaLnBrk="1" fontAlgn="base" hangingPunct="1">
              <a:spcBef>
                <a:spcPct val="20000"/>
              </a:spcBef>
              <a:spcAft>
                <a:spcPct val="0"/>
              </a:spcAft>
              <a:buNone/>
              <a:defRPr sz="2000">
                <a:solidFill>
                  <a:schemeClr val="tx1"/>
                </a:solidFill>
                <a:latin typeface="+mn-lt"/>
              </a:defRPr>
            </a:lvl7pPr>
            <a:lvl8pPr marL="3200400" indent="0" algn="ctr" rtl="0" eaLnBrk="1" fontAlgn="base" hangingPunct="1">
              <a:spcBef>
                <a:spcPct val="20000"/>
              </a:spcBef>
              <a:spcAft>
                <a:spcPct val="0"/>
              </a:spcAft>
              <a:buNone/>
              <a:defRPr sz="2000">
                <a:solidFill>
                  <a:schemeClr val="tx1"/>
                </a:solidFill>
                <a:latin typeface="+mn-lt"/>
              </a:defRPr>
            </a:lvl8pPr>
            <a:lvl9pPr marL="3657600" indent="0" algn="ctr" rtl="0" eaLnBrk="1" fontAlgn="base" hangingPunct="1">
              <a:spcBef>
                <a:spcPct val="20000"/>
              </a:spcBef>
              <a:spcAft>
                <a:spcPct val="0"/>
              </a:spcAft>
              <a:buNone/>
              <a:defRPr sz="2000">
                <a:solidFill>
                  <a:schemeClr val="tx1"/>
                </a:solidFill>
                <a:latin typeface="+mn-lt"/>
              </a:defRPr>
            </a:lvl9pPr>
          </a:lstStyle>
          <a:p>
            <a:pPr marL="228600" indent="-228600" algn="l">
              <a:buFont typeface="+mj-lt"/>
              <a:buAutoNum type="arabicPeriod"/>
            </a:pPr>
            <a:r>
              <a:rPr lang="en-US" sz="1800" u="sng" kern="0" dirty="0">
                <a:solidFill>
                  <a:schemeClr val="tx1"/>
                </a:solidFill>
              </a:rPr>
              <a:t>Feasibility:</a:t>
            </a:r>
            <a:r>
              <a:rPr lang="en-US" sz="1800" kern="0" dirty="0">
                <a:solidFill>
                  <a:schemeClr val="tx1"/>
                </a:solidFill>
              </a:rPr>
              <a:t> </a:t>
            </a:r>
            <a:r>
              <a:rPr lang="en-US" sz="1800" b="0" kern="0" dirty="0">
                <a:solidFill>
                  <a:schemeClr val="tx1"/>
                </a:solidFill>
              </a:rPr>
              <a:t>Is a 100% Renewable Energy LA feasible?</a:t>
            </a:r>
          </a:p>
          <a:p>
            <a:pPr marL="228600" indent="-228600" algn="l">
              <a:buAutoNum type="arabicPeriod" startAt="2"/>
            </a:pPr>
            <a:r>
              <a:rPr lang="en-US" sz="1800" u="sng" kern="0" dirty="0">
                <a:solidFill>
                  <a:schemeClr val="tx1"/>
                </a:solidFill>
              </a:rPr>
              <a:t>Solutions:</a:t>
            </a:r>
            <a:r>
              <a:rPr lang="en-US" sz="1800" kern="0" dirty="0">
                <a:solidFill>
                  <a:schemeClr val="tx1"/>
                </a:solidFill>
              </a:rPr>
              <a:t> </a:t>
            </a:r>
            <a:r>
              <a:rPr lang="en-US" sz="1800" b="0" kern="0" dirty="0">
                <a:solidFill>
                  <a:schemeClr val="tx1"/>
                </a:solidFill>
              </a:rPr>
              <a:t>If yes, which solutions will play the largest role in reaching carbon neutrality?</a:t>
            </a:r>
            <a:endParaRPr lang="en-US" sz="1800" b="0" i="1" kern="0" dirty="0">
              <a:solidFill>
                <a:schemeClr val="tx1"/>
              </a:solidFill>
            </a:endParaRPr>
          </a:p>
          <a:p>
            <a:pPr marL="228600" indent="-228600" algn="l">
              <a:buAutoNum type="arabicPeriod" startAt="2"/>
            </a:pPr>
            <a:r>
              <a:rPr lang="en-US" sz="1800" u="sng" kern="0" dirty="0">
                <a:solidFill>
                  <a:schemeClr val="tx1"/>
                </a:solidFill>
              </a:rPr>
              <a:t>Challenges:</a:t>
            </a:r>
            <a:r>
              <a:rPr lang="en-US" sz="1800" kern="0" dirty="0">
                <a:solidFill>
                  <a:schemeClr val="tx1"/>
                </a:solidFill>
              </a:rPr>
              <a:t> </a:t>
            </a:r>
            <a:r>
              <a:rPr lang="en-US" sz="1800" b="0" kern="0" dirty="0">
                <a:solidFill>
                  <a:schemeClr val="tx1"/>
                </a:solidFill>
              </a:rPr>
              <a:t>What are the major research challenges towards this goal?</a:t>
            </a:r>
          </a:p>
          <a:p>
            <a:pPr marL="457200" indent="-457200" algn="l">
              <a:buAutoNum type="arabicPeriod" startAt="2"/>
            </a:pPr>
            <a:endParaRPr lang="en-US" sz="1800" kern="0" dirty="0">
              <a:solidFill>
                <a:schemeClr val="tx1"/>
              </a:solidFill>
            </a:endParaRPr>
          </a:p>
        </p:txBody>
      </p:sp>
    </p:spTree>
    <p:extLst>
      <p:ext uri="{BB962C8B-B14F-4D97-AF65-F5344CB8AC3E}">
        <p14:creationId xmlns:p14="http://schemas.microsoft.com/office/powerpoint/2010/main" val="267610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barn(inVertical)">
                                      <p:cBhvr>
                                        <p:cTn id="3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25782" y="1122219"/>
            <a:ext cx="8285019" cy="4793672"/>
          </a:xfrm>
          <a:prstGeom prst="rect">
            <a:avLst/>
          </a:prstGeom>
          <a:noFill/>
        </p:spPr>
      </p:pic>
    </p:spTree>
    <p:extLst>
      <p:ext uri="{BB962C8B-B14F-4D97-AF65-F5344CB8AC3E}">
        <p14:creationId xmlns:p14="http://schemas.microsoft.com/office/powerpoint/2010/main" val="2794107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5125"/>
            <a:ext cx="10896600" cy="765843"/>
          </a:xfrm>
        </p:spPr>
        <p:txBody>
          <a:bodyPr/>
          <a:lstStyle/>
          <a:p>
            <a:r>
              <a:rPr lang="en-US" dirty="0" smtClean="0"/>
              <a:t>LA and the LA Region</a:t>
            </a:r>
            <a:endParaRPr lang="en-US" dirty="0"/>
          </a:p>
        </p:txBody>
      </p:sp>
      <p:grpSp>
        <p:nvGrpSpPr>
          <p:cNvPr id="2" name="Group 1"/>
          <p:cNvGrpSpPr/>
          <p:nvPr/>
        </p:nvGrpSpPr>
        <p:grpSpPr>
          <a:xfrm>
            <a:off x="1696453" y="1074179"/>
            <a:ext cx="9265939" cy="5386780"/>
            <a:chOff x="2710830" y="1663889"/>
            <a:chExt cx="6353493" cy="369362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830" y="1663889"/>
              <a:ext cx="6353493" cy="3693621"/>
            </a:xfrm>
            <a:prstGeom prst="rect">
              <a:avLst/>
            </a:prstGeom>
          </p:spPr>
        </p:pic>
        <p:sp>
          <p:nvSpPr>
            <p:cNvPr id="12" name="Freeform 11"/>
            <p:cNvSpPr/>
            <p:nvPr/>
          </p:nvSpPr>
          <p:spPr>
            <a:xfrm>
              <a:off x="4351176" y="1772816"/>
              <a:ext cx="4609323" cy="2528596"/>
            </a:xfrm>
            <a:custGeom>
              <a:avLst/>
              <a:gdLst>
                <a:gd name="connsiteX0" fmla="*/ 0 w 4609323"/>
                <a:gd name="connsiteY0" fmla="*/ 1483567 h 2528596"/>
                <a:gd name="connsiteX1" fmla="*/ 27992 w 4609323"/>
                <a:gd name="connsiteY1" fmla="*/ 942392 h 2528596"/>
                <a:gd name="connsiteX2" fmla="*/ 186613 w 4609323"/>
                <a:gd name="connsiteY2" fmla="*/ 970384 h 2528596"/>
                <a:gd name="connsiteX3" fmla="*/ 233266 w 4609323"/>
                <a:gd name="connsiteY3" fmla="*/ 1017037 h 2528596"/>
                <a:gd name="connsiteX4" fmla="*/ 410547 w 4609323"/>
                <a:gd name="connsiteY4" fmla="*/ 1045029 h 2528596"/>
                <a:gd name="connsiteX5" fmla="*/ 513184 w 4609323"/>
                <a:gd name="connsiteY5" fmla="*/ 1045029 h 2528596"/>
                <a:gd name="connsiteX6" fmla="*/ 531845 w 4609323"/>
                <a:gd name="connsiteY6" fmla="*/ 1017037 h 2528596"/>
                <a:gd name="connsiteX7" fmla="*/ 1567543 w 4609323"/>
                <a:gd name="connsiteY7" fmla="*/ 1017037 h 2528596"/>
                <a:gd name="connsiteX8" fmla="*/ 1576874 w 4609323"/>
                <a:gd name="connsiteY8" fmla="*/ 18661 h 2528596"/>
                <a:gd name="connsiteX9" fmla="*/ 3275045 w 4609323"/>
                <a:gd name="connsiteY9" fmla="*/ 0 h 2528596"/>
                <a:gd name="connsiteX10" fmla="*/ 4152123 w 4609323"/>
                <a:gd name="connsiteY10" fmla="*/ 783771 h 2528596"/>
                <a:gd name="connsiteX11" fmla="*/ 4161453 w 4609323"/>
                <a:gd name="connsiteY11" fmla="*/ 961053 h 2528596"/>
                <a:gd name="connsiteX12" fmla="*/ 4264090 w 4609323"/>
                <a:gd name="connsiteY12" fmla="*/ 1063690 h 2528596"/>
                <a:gd name="connsiteX13" fmla="*/ 4338735 w 4609323"/>
                <a:gd name="connsiteY13" fmla="*/ 1147665 h 2528596"/>
                <a:gd name="connsiteX14" fmla="*/ 4385388 w 4609323"/>
                <a:gd name="connsiteY14" fmla="*/ 1259633 h 2528596"/>
                <a:gd name="connsiteX15" fmla="*/ 4404049 w 4609323"/>
                <a:gd name="connsiteY15" fmla="*/ 1362269 h 2528596"/>
                <a:gd name="connsiteX16" fmla="*/ 4497355 w 4609323"/>
                <a:gd name="connsiteY16" fmla="*/ 1418253 h 2528596"/>
                <a:gd name="connsiteX17" fmla="*/ 4599992 w 4609323"/>
                <a:gd name="connsiteY17" fmla="*/ 1492898 h 2528596"/>
                <a:gd name="connsiteX18" fmla="*/ 4609323 w 4609323"/>
                <a:gd name="connsiteY18" fmla="*/ 1548882 h 2528596"/>
                <a:gd name="connsiteX19" fmla="*/ 4450702 w 4609323"/>
                <a:gd name="connsiteY19" fmla="*/ 1707502 h 2528596"/>
                <a:gd name="connsiteX20" fmla="*/ 4366727 w 4609323"/>
                <a:gd name="connsiteY20" fmla="*/ 1763486 h 2528596"/>
                <a:gd name="connsiteX21" fmla="*/ 4301413 w 4609323"/>
                <a:gd name="connsiteY21" fmla="*/ 1940767 h 2528596"/>
                <a:gd name="connsiteX22" fmla="*/ 4282751 w 4609323"/>
                <a:gd name="connsiteY22" fmla="*/ 2146041 h 2528596"/>
                <a:gd name="connsiteX23" fmla="*/ 4273421 w 4609323"/>
                <a:gd name="connsiteY23" fmla="*/ 2351314 h 2528596"/>
                <a:gd name="connsiteX24" fmla="*/ 4180115 w 4609323"/>
                <a:gd name="connsiteY24" fmla="*/ 2444620 h 2528596"/>
                <a:gd name="connsiteX25" fmla="*/ 1996751 w 4609323"/>
                <a:gd name="connsiteY25" fmla="*/ 2509935 h 2528596"/>
                <a:gd name="connsiteX26" fmla="*/ 1679511 w 4609323"/>
                <a:gd name="connsiteY26" fmla="*/ 2407298 h 2528596"/>
                <a:gd name="connsiteX27" fmla="*/ 1586204 w 4609323"/>
                <a:gd name="connsiteY27" fmla="*/ 2528596 h 2528596"/>
                <a:gd name="connsiteX28" fmla="*/ 1380931 w 4609323"/>
                <a:gd name="connsiteY28" fmla="*/ 2313992 h 2528596"/>
                <a:gd name="connsiteX29" fmla="*/ 1184988 w 4609323"/>
                <a:gd name="connsiteY29" fmla="*/ 2127380 h 2528596"/>
                <a:gd name="connsiteX30" fmla="*/ 979715 w 4609323"/>
                <a:gd name="connsiteY30" fmla="*/ 2174033 h 2528596"/>
                <a:gd name="connsiteX31" fmla="*/ 923731 w 4609323"/>
                <a:gd name="connsiteY31" fmla="*/ 2146041 h 2528596"/>
                <a:gd name="connsiteX32" fmla="*/ 914400 w 4609323"/>
                <a:gd name="connsiteY32" fmla="*/ 2090057 h 2528596"/>
                <a:gd name="connsiteX33" fmla="*/ 905070 w 4609323"/>
                <a:gd name="connsiteY33" fmla="*/ 1922106 h 2528596"/>
                <a:gd name="connsiteX34" fmla="*/ 793102 w 4609323"/>
                <a:gd name="connsiteY34" fmla="*/ 1847461 h 2528596"/>
                <a:gd name="connsiteX35" fmla="*/ 615821 w 4609323"/>
                <a:gd name="connsiteY35" fmla="*/ 1894114 h 2528596"/>
                <a:gd name="connsiteX36" fmla="*/ 475862 w 4609323"/>
                <a:gd name="connsiteY36" fmla="*/ 1828800 h 2528596"/>
                <a:gd name="connsiteX37" fmla="*/ 261257 w 4609323"/>
                <a:gd name="connsiteY37" fmla="*/ 1763486 h 2528596"/>
                <a:gd name="connsiteX38" fmla="*/ 177282 w 4609323"/>
                <a:gd name="connsiteY38" fmla="*/ 1642188 h 2528596"/>
                <a:gd name="connsiteX39" fmla="*/ 0 w 4609323"/>
                <a:gd name="connsiteY39" fmla="*/ 1483567 h 252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09323" h="2528596">
                  <a:moveTo>
                    <a:pt x="0" y="1483567"/>
                  </a:moveTo>
                  <a:lnTo>
                    <a:pt x="27992" y="942392"/>
                  </a:lnTo>
                  <a:lnTo>
                    <a:pt x="186613" y="970384"/>
                  </a:lnTo>
                  <a:lnTo>
                    <a:pt x="233266" y="1017037"/>
                  </a:lnTo>
                  <a:lnTo>
                    <a:pt x="410547" y="1045029"/>
                  </a:lnTo>
                  <a:lnTo>
                    <a:pt x="513184" y="1045029"/>
                  </a:lnTo>
                  <a:lnTo>
                    <a:pt x="531845" y="1017037"/>
                  </a:lnTo>
                  <a:lnTo>
                    <a:pt x="1567543" y="1017037"/>
                  </a:lnTo>
                  <a:cubicBezTo>
                    <a:pt x="1570653" y="684245"/>
                    <a:pt x="1573764" y="351453"/>
                    <a:pt x="1576874" y="18661"/>
                  </a:cubicBezTo>
                  <a:lnTo>
                    <a:pt x="3275045" y="0"/>
                  </a:lnTo>
                  <a:lnTo>
                    <a:pt x="4152123" y="783771"/>
                  </a:lnTo>
                  <a:lnTo>
                    <a:pt x="4161453" y="961053"/>
                  </a:lnTo>
                  <a:lnTo>
                    <a:pt x="4264090" y="1063690"/>
                  </a:lnTo>
                  <a:lnTo>
                    <a:pt x="4338735" y="1147665"/>
                  </a:lnTo>
                  <a:lnTo>
                    <a:pt x="4385388" y="1259633"/>
                  </a:lnTo>
                  <a:lnTo>
                    <a:pt x="4404049" y="1362269"/>
                  </a:lnTo>
                  <a:lnTo>
                    <a:pt x="4497355" y="1418253"/>
                  </a:lnTo>
                  <a:lnTo>
                    <a:pt x="4599992" y="1492898"/>
                  </a:lnTo>
                  <a:lnTo>
                    <a:pt x="4609323" y="1548882"/>
                  </a:lnTo>
                  <a:lnTo>
                    <a:pt x="4450702" y="1707502"/>
                  </a:lnTo>
                  <a:lnTo>
                    <a:pt x="4366727" y="1763486"/>
                  </a:lnTo>
                  <a:lnTo>
                    <a:pt x="4301413" y="1940767"/>
                  </a:lnTo>
                  <a:lnTo>
                    <a:pt x="4282751" y="2146041"/>
                  </a:lnTo>
                  <a:lnTo>
                    <a:pt x="4273421" y="2351314"/>
                  </a:lnTo>
                  <a:lnTo>
                    <a:pt x="4180115" y="2444620"/>
                  </a:lnTo>
                  <a:lnTo>
                    <a:pt x="1996751" y="2509935"/>
                  </a:lnTo>
                  <a:lnTo>
                    <a:pt x="1679511" y="2407298"/>
                  </a:lnTo>
                  <a:lnTo>
                    <a:pt x="1586204" y="2528596"/>
                  </a:lnTo>
                  <a:lnTo>
                    <a:pt x="1380931" y="2313992"/>
                  </a:lnTo>
                  <a:lnTo>
                    <a:pt x="1184988" y="2127380"/>
                  </a:lnTo>
                  <a:lnTo>
                    <a:pt x="979715" y="2174033"/>
                  </a:lnTo>
                  <a:lnTo>
                    <a:pt x="923731" y="2146041"/>
                  </a:lnTo>
                  <a:lnTo>
                    <a:pt x="914400" y="2090057"/>
                  </a:lnTo>
                  <a:lnTo>
                    <a:pt x="905070" y="1922106"/>
                  </a:lnTo>
                  <a:lnTo>
                    <a:pt x="793102" y="1847461"/>
                  </a:lnTo>
                  <a:lnTo>
                    <a:pt x="615821" y="1894114"/>
                  </a:lnTo>
                  <a:lnTo>
                    <a:pt x="475862" y="1828800"/>
                  </a:lnTo>
                  <a:lnTo>
                    <a:pt x="261257" y="1763486"/>
                  </a:lnTo>
                  <a:lnTo>
                    <a:pt x="177282" y="1642188"/>
                  </a:lnTo>
                  <a:lnTo>
                    <a:pt x="0" y="1483567"/>
                  </a:lnTo>
                  <a:close/>
                </a:path>
              </a:pathLst>
            </a:custGeom>
            <a:solidFill>
              <a:srgbClr val="B6E8C3">
                <a:alpha val="27059"/>
              </a:srgbClr>
            </a:solidFill>
            <a:ln w="76200">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7026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7521" y="84041"/>
            <a:ext cx="10130479" cy="558800"/>
          </a:xfrm>
        </p:spPr>
        <p:txBody>
          <a:bodyPr>
            <a:normAutofit fontScale="90000"/>
          </a:bodyPr>
          <a:lstStyle/>
          <a:p>
            <a:r>
              <a:rPr lang="en-US" dirty="0"/>
              <a:t>Averaged daily </a:t>
            </a:r>
            <a:r>
              <a:rPr lang="en-US" u="sng" dirty="0"/>
              <a:t>electricity</a:t>
            </a:r>
            <a:r>
              <a:rPr lang="en-US" dirty="0"/>
              <a:t> demand (LA County</a:t>
            </a:r>
            <a:r>
              <a:rPr lang="en-US" dirty="0" smtClean="0"/>
              <a:t>)</a:t>
            </a:r>
            <a:endParaRPr lang="en-US" dirty="0"/>
          </a:p>
        </p:txBody>
      </p:sp>
      <p:sp>
        <p:nvSpPr>
          <p:cNvPr id="10" name="Rectangle 9"/>
          <p:cNvSpPr/>
          <p:nvPr/>
        </p:nvSpPr>
        <p:spPr>
          <a:xfrm>
            <a:off x="192688" y="6403729"/>
            <a:ext cx="5289755" cy="369332"/>
          </a:xfrm>
          <a:prstGeom prst="rect">
            <a:avLst/>
          </a:prstGeom>
        </p:spPr>
        <p:txBody>
          <a:bodyPr wrap="square">
            <a:spAutoFit/>
          </a:bodyPr>
          <a:lstStyle/>
          <a:p>
            <a:r>
              <a:rPr lang="en-US" sz="900" u="sng" dirty="0">
                <a:latin typeface="Times New Roman" panose="02020603050405020304" pitchFamily="18" charset="0"/>
                <a:cs typeface="Times New Roman" panose="02020603050405020304" pitchFamily="18" charset="0"/>
              </a:rPr>
              <a:t>Ref</a:t>
            </a:r>
            <a:r>
              <a:rPr lang="en-US" sz="900" dirty="0">
                <a:latin typeface="Times New Roman" panose="02020603050405020304" pitchFamily="18" charset="0"/>
                <a:cs typeface="Times New Roman" panose="02020603050405020304" pitchFamily="18" charset="0"/>
              </a:rPr>
              <a:t>: California Energy Demand, Volume 1: Statewide Electricity Demand and Methods, End User Natural Gas Demand, and Energy Efficiency; California Energy Commission Final Report, Jan 2014.</a:t>
            </a:r>
          </a:p>
        </p:txBody>
      </p:sp>
      <p:grpSp>
        <p:nvGrpSpPr>
          <p:cNvPr id="2" name="Group 1"/>
          <p:cNvGrpSpPr/>
          <p:nvPr/>
        </p:nvGrpSpPr>
        <p:grpSpPr>
          <a:xfrm>
            <a:off x="982269" y="834322"/>
            <a:ext cx="9978497" cy="5569407"/>
            <a:chOff x="2277813" y="834323"/>
            <a:chExt cx="7408719" cy="4135109"/>
          </a:xfrm>
        </p:grpSpPr>
        <p:pic>
          <p:nvPicPr>
            <p:cNvPr id="7" name="Picture 6"/>
            <p:cNvPicPr/>
            <p:nvPr/>
          </p:nvPicPr>
          <p:blipFill rotWithShape="1">
            <a:blip r:embed="rId3">
              <a:extLst>
                <a:ext uri="{28A0092B-C50C-407E-A947-70E740481C1C}">
                  <a14:useLocalDpi xmlns:a14="http://schemas.microsoft.com/office/drawing/2010/main" val="0"/>
                </a:ext>
              </a:extLst>
            </a:blip>
            <a:srcRect l="601" t="464" r="691" b="11418"/>
            <a:stretch/>
          </p:blipFill>
          <p:spPr bwMode="auto">
            <a:xfrm>
              <a:off x="2277813" y="834323"/>
              <a:ext cx="7408719" cy="4135109"/>
            </a:xfrm>
            <a:prstGeom prst="rect">
              <a:avLst/>
            </a:prstGeom>
            <a:noFill/>
          </p:spPr>
        </p:pic>
        <p:sp>
          <p:nvSpPr>
            <p:cNvPr id="8" name="TextBox 7"/>
            <p:cNvSpPr txBox="1"/>
            <p:nvPr/>
          </p:nvSpPr>
          <p:spPr>
            <a:xfrm>
              <a:off x="5417351" y="2339952"/>
              <a:ext cx="1595521" cy="547859"/>
            </a:xfrm>
            <a:prstGeom prst="rect">
              <a:avLst/>
            </a:prstGeom>
            <a:noFill/>
            <a:ln>
              <a:noFill/>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b="1" dirty="0">
                  <a:solidFill>
                    <a:srgbClr val="0070C0"/>
                  </a:solidFill>
                  <a:latin typeface="+mj-lt"/>
                </a:rPr>
                <a:t>Low Demand</a:t>
              </a:r>
            </a:p>
            <a:p>
              <a:pPr algn="ctr"/>
              <a:r>
                <a:rPr lang="en-US" b="1" dirty="0">
                  <a:solidFill>
                    <a:srgbClr val="0070C0"/>
                  </a:solidFill>
                  <a:latin typeface="+mj-lt"/>
                </a:rPr>
                <a:t>(2050)</a:t>
              </a:r>
            </a:p>
          </p:txBody>
        </p:sp>
        <p:sp>
          <p:nvSpPr>
            <p:cNvPr id="9" name="TextBox 8"/>
            <p:cNvSpPr txBox="1"/>
            <p:nvPr/>
          </p:nvSpPr>
          <p:spPr>
            <a:xfrm>
              <a:off x="3838651" y="1646194"/>
              <a:ext cx="1515716" cy="547859"/>
            </a:xfrm>
            <a:prstGeom prst="rect">
              <a:avLst/>
            </a:prstGeom>
            <a:noFill/>
            <a:ln>
              <a:noFill/>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b="1" dirty="0">
                  <a:solidFill>
                    <a:srgbClr val="D07C00"/>
                  </a:solidFill>
                  <a:latin typeface="+mj-lt"/>
                </a:rPr>
                <a:t>High Demand (2050)</a:t>
              </a:r>
            </a:p>
          </p:txBody>
        </p:sp>
        <p:sp>
          <p:nvSpPr>
            <p:cNvPr id="11" name="TextBox 10"/>
            <p:cNvSpPr txBox="1"/>
            <p:nvPr/>
          </p:nvSpPr>
          <p:spPr>
            <a:xfrm>
              <a:off x="3936818" y="3340113"/>
              <a:ext cx="1686869" cy="313062"/>
            </a:xfrm>
            <a:prstGeom prst="rect">
              <a:avLst/>
            </a:prstGeom>
            <a:noFill/>
            <a:ln>
              <a:noFill/>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b="1" dirty="0">
                  <a:solidFill>
                    <a:schemeClr val="accent3">
                      <a:lumMod val="50000"/>
                    </a:schemeClr>
                  </a:solidFill>
                  <a:latin typeface="+mj-lt"/>
                </a:rPr>
                <a:t>Current Demand</a:t>
              </a:r>
            </a:p>
          </p:txBody>
        </p:sp>
        <p:cxnSp>
          <p:nvCxnSpPr>
            <p:cNvPr id="4" name="Straight Arrow Connector 3"/>
            <p:cNvCxnSpPr/>
            <p:nvPr/>
          </p:nvCxnSpPr>
          <p:spPr>
            <a:xfrm>
              <a:off x="7012871" y="1600549"/>
              <a:ext cx="0" cy="460800"/>
            </a:xfrm>
            <a:prstGeom prst="straightConnector1">
              <a:avLst/>
            </a:prstGeom>
            <a:ln w="57150">
              <a:solidFill>
                <a:srgbClr val="007600"/>
              </a:solidFill>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6915205" y="1623673"/>
              <a:ext cx="1149675" cy="313062"/>
            </a:xfrm>
            <a:prstGeom prst="rect">
              <a:avLst/>
            </a:prstGeom>
            <a:noFill/>
            <a:ln>
              <a:noFill/>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lgn="ctr">
                <a:defRPr sz="1400">
                  <a:solidFill>
                    <a:srgbClr val="0070C0"/>
                  </a:solidFill>
                  <a:latin typeface="+mj-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sz="1800" b="1" dirty="0"/>
                <a:t>“</a:t>
              </a:r>
              <a:r>
                <a:rPr lang="en-US" b="1" dirty="0" err="1">
                  <a:solidFill>
                    <a:srgbClr val="007600"/>
                  </a:solidFill>
                </a:rPr>
                <a:t>Negawatts</a:t>
              </a:r>
              <a:r>
                <a:rPr lang="en-US" sz="1800" b="1" dirty="0"/>
                <a:t>”</a:t>
              </a:r>
            </a:p>
          </p:txBody>
        </p:sp>
      </p:grpSp>
    </p:spTree>
    <p:extLst>
      <p:ext uri="{BB962C8B-B14F-4D97-AF65-F5344CB8AC3E}">
        <p14:creationId xmlns:p14="http://schemas.microsoft.com/office/powerpoint/2010/main" val="4287115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18785" t="805" r="18267" b="1438"/>
          <a:stretch/>
        </p:blipFill>
        <p:spPr>
          <a:xfrm>
            <a:off x="7658939" y="4445978"/>
            <a:ext cx="2132447" cy="2135296"/>
          </a:xfrm>
          <a:prstGeom prst="rect">
            <a:avLst/>
          </a:prstGeom>
        </p:spPr>
      </p:pic>
      <p:graphicFrame>
        <p:nvGraphicFramePr>
          <p:cNvPr id="27" name="Chart 26"/>
          <p:cNvGraphicFramePr>
            <a:graphicFrameLocks/>
          </p:cNvGraphicFramePr>
          <p:nvPr>
            <p:extLst/>
          </p:nvPr>
        </p:nvGraphicFramePr>
        <p:xfrm>
          <a:off x="1859344" y="736742"/>
          <a:ext cx="8366477" cy="4057771"/>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p:nvPr/>
        </p:nvGrpSpPr>
        <p:grpSpPr>
          <a:xfrm>
            <a:off x="4270265" y="2031918"/>
            <a:ext cx="5053184" cy="2202988"/>
            <a:chOff x="2753822" y="2041634"/>
            <a:chExt cx="5053184" cy="2202988"/>
          </a:xfrm>
        </p:grpSpPr>
        <p:sp>
          <p:nvSpPr>
            <p:cNvPr id="30" name="Arc 29"/>
            <p:cNvSpPr/>
            <p:nvPr/>
          </p:nvSpPr>
          <p:spPr>
            <a:xfrm>
              <a:off x="5425201" y="2209661"/>
              <a:ext cx="1917268" cy="1401917"/>
            </a:xfrm>
            <a:prstGeom prst="arc">
              <a:avLst>
                <a:gd name="adj1" fmla="val 16200000"/>
                <a:gd name="adj2" fmla="val 133857"/>
              </a:avLst>
            </a:prstGeom>
            <a:noFill/>
            <a:ln w="38100" cap="flat" cmpd="sng" algn="ctr">
              <a:solidFill>
                <a:srgbClr val="000066"/>
              </a:solidFill>
              <a:prstDash val="solid"/>
              <a:headEnd type="none"/>
              <a:tailEnd type="arrow"/>
            </a:ln>
            <a:effectLst/>
          </p:spPr>
          <p:txBody>
            <a:bodyPr rtlCol="0" anchor="ctr"/>
            <a:lstStyle/>
            <a:p>
              <a:pPr algn="ctr"/>
              <a:endParaRPr lang="en-US" sz="2800" dirty="0">
                <a:latin typeface="Garamond" panose="02020404030301010803" pitchFamily="18" charset="0"/>
              </a:endParaRPr>
            </a:p>
          </p:txBody>
        </p:sp>
        <p:sp>
          <p:nvSpPr>
            <p:cNvPr id="17" name="TextBox 16"/>
            <p:cNvSpPr txBox="1"/>
            <p:nvPr/>
          </p:nvSpPr>
          <p:spPr>
            <a:xfrm>
              <a:off x="4149981" y="2041634"/>
              <a:ext cx="2313262"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latin typeface="Garamond" panose="02020404030301010803" pitchFamily="18" charset="0"/>
                </a:rPr>
                <a:t>Solar Storage (58%)</a:t>
              </a:r>
            </a:p>
          </p:txBody>
        </p:sp>
        <p:sp>
          <p:nvSpPr>
            <p:cNvPr id="19" name="Arc 18"/>
            <p:cNvSpPr/>
            <p:nvPr/>
          </p:nvSpPr>
          <p:spPr>
            <a:xfrm flipH="1">
              <a:off x="3116927" y="2184161"/>
              <a:ext cx="2178611" cy="2060461"/>
            </a:xfrm>
            <a:prstGeom prst="arc">
              <a:avLst>
                <a:gd name="adj1" fmla="val 16200000"/>
                <a:gd name="adj2" fmla="val 133857"/>
              </a:avLst>
            </a:prstGeom>
            <a:noFill/>
            <a:ln w="38100" cap="flat" cmpd="sng" algn="ctr">
              <a:solidFill>
                <a:srgbClr val="000066"/>
              </a:solidFill>
              <a:prstDash val="sysDash"/>
              <a:headEnd type="none"/>
              <a:tailEnd type="arrow"/>
            </a:ln>
            <a:effectLst/>
          </p:spPr>
          <p:txBody>
            <a:bodyPr rtlCol="0" anchor="ctr"/>
            <a:lstStyle/>
            <a:p>
              <a:pPr algn="ctr"/>
              <a:endParaRPr lang="en-US" sz="2800" dirty="0">
                <a:latin typeface="Garamond" panose="02020404030301010803" pitchFamily="18" charset="0"/>
              </a:endParaRPr>
            </a:p>
          </p:txBody>
        </p:sp>
        <p:sp>
          <p:nvSpPr>
            <p:cNvPr id="7" name="TextBox 6"/>
            <p:cNvSpPr txBox="1"/>
            <p:nvPr/>
          </p:nvSpPr>
          <p:spPr>
            <a:xfrm rot="2299014">
              <a:off x="6801794" y="2160063"/>
              <a:ext cx="1005212" cy="400110"/>
            </a:xfrm>
            <a:prstGeom prst="rect">
              <a:avLst/>
            </a:prstGeom>
            <a:noFill/>
          </p:spPr>
          <p:txBody>
            <a:bodyPr wrap="none" rtlCol="0">
              <a:spAutoFit/>
            </a:bodyPr>
            <a:lstStyle/>
            <a:p>
              <a:r>
                <a:rPr lang="en-US" sz="2000" b="1" dirty="0">
                  <a:solidFill>
                    <a:srgbClr val="000066"/>
                  </a:solidFill>
                  <a:latin typeface="Garamond" panose="02020404030301010803" pitchFamily="18" charset="0"/>
                </a:rPr>
                <a:t>Storage</a:t>
              </a:r>
            </a:p>
          </p:txBody>
        </p:sp>
        <p:sp>
          <p:nvSpPr>
            <p:cNvPr id="24" name="TextBox 23"/>
            <p:cNvSpPr txBox="1"/>
            <p:nvPr/>
          </p:nvSpPr>
          <p:spPr>
            <a:xfrm rot="19528429">
              <a:off x="2753822" y="2158964"/>
              <a:ext cx="1005212" cy="400110"/>
            </a:xfrm>
            <a:prstGeom prst="rect">
              <a:avLst/>
            </a:prstGeom>
            <a:noFill/>
          </p:spPr>
          <p:txBody>
            <a:bodyPr wrap="none" rtlCol="0">
              <a:spAutoFit/>
            </a:bodyPr>
            <a:lstStyle/>
            <a:p>
              <a:r>
                <a:rPr lang="en-US" sz="2000" b="1" dirty="0">
                  <a:solidFill>
                    <a:srgbClr val="000066"/>
                  </a:solidFill>
                  <a:latin typeface="Garamond" panose="02020404030301010803" pitchFamily="18" charset="0"/>
                </a:rPr>
                <a:t>Storage</a:t>
              </a:r>
            </a:p>
          </p:txBody>
        </p:sp>
      </p:grpSp>
      <p:sp>
        <p:nvSpPr>
          <p:cNvPr id="3" name="Title 2"/>
          <p:cNvSpPr>
            <a:spLocks noGrp="1"/>
          </p:cNvSpPr>
          <p:nvPr>
            <p:ph type="title"/>
          </p:nvPr>
        </p:nvSpPr>
        <p:spPr>
          <a:xfrm>
            <a:off x="637674" y="59904"/>
            <a:ext cx="9595703" cy="558800"/>
          </a:xfrm>
        </p:spPr>
        <p:txBody>
          <a:bodyPr>
            <a:normAutofit fontScale="90000"/>
          </a:bodyPr>
          <a:lstStyle/>
          <a:p>
            <a:r>
              <a:rPr lang="en-US" b="1" u="sng" dirty="0" smtClean="0"/>
              <a:t>Electricity</a:t>
            </a:r>
            <a:r>
              <a:rPr lang="en-US" b="1" dirty="0" smtClean="0"/>
              <a:t> Demand and Energy Resources</a:t>
            </a:r>
            <a:endParaRPr lang="en-US" dirty="0"/>
          </a:p>
        </p:txBody>
      </p:sp>
      <p:sp>
        <p:nvSpPr>
          <p:cNvPr id="18" name="TextBox 17"/>
          <p:cNvSpPr txBox="1"/>
          <p:nvPr/>
        </p:nvSpPr>
        <p:spPr>
          <a:xfrm>
            <a:off x="5722676" y="2983485"/>
            <a:ext cx="2049215"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latin typeface="Garamond" panose="02020404030301010803" pitchFamily="18" charset="0"/>
              </a:rPr>
              <a:t>Solar Total (85%)</a:t>
            </a:r>
          </a:p>
        </p:txBody>
      </p:sp>
      <p:sp>
        <p:nvSpPr>
          <p:cNvPr id="13" name="Curved Left Arrow 12"/>
          <p:cNvSpPr/>
          <p:nvPr/>
        </p:nvSpPr>
        <p:spPr>
          <a:xfrm>
            <a:off x="9919879" y="3344970"/>
            <a:ext cx="657635" cy="2351242"/>
          </a:xfrm>
          <a:prstGeom prst="curvedLeftArrow">
            <a:avLst>
              <a:gd name="adj1" fmla="val 25000"/>
              <a:gd name="adj2" fmla="val 50000"/>
              <a:gd name="adj3" fmla="val 18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4"/>
          <p:cNvSpPr/>
          <p:nvPr/>
        </p:nvSpPr>
        <p:spPr>
          <a:xfrm>
            <a:off x="2561875" y="852586"/>
            <a:ext cx="7454900" cy="3275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658774" y="2780341"/>
            <a:ext cx="7261105" cy="627444"/>
          </a:xfrm>
          <a:custGeom>
            <a:avLst/>
            <a:gdLst>
              <a:gd name="connsiteX0" fmla="*/ 0 w 6136395"/>
              <a:gd name="connsiteY0" fmla="*/ 694063 h 859316"/>
              <a:gd name="connsiteX1" fmla="*/ 638979 w 6136395"/>
              <a:gd name="connsiteY1" fmla="*/ 859316 h 859316"/>
              <a:gd name="connsiteX2" fmla="*/ 1454227 w 6136395"/>
              <a:gd name="connsiteY2" fmla="*/ 848299 h 859316"/>
              <a:gd name="connsiteX3" fmla="*/ 1861851 w 6136395"/>
              <a:gd name="connsiteY3" fmla="*/ 583894 h 859316"/>
              <a:gd name="connsiteX4" fmla="*/ 2027104 w 6136395"/>
              <a:gd name="connsiteY4" fmla="*/ 407624 h 859316"/>
              <a:gd name="connsiteX5" fmla="*/ 3051673 w 6136395"/>
              <a:gd name="connsiteY5" fmla="*/ 264405 h 859316"/>
              <a:gd name="connsiteX6" fmla="*/ 4318612 w 6136395"/>
              <a:gd name="connsiteY6" fmla="*/ 0 h 859316"/>
              <a:gd name="connsiteX7" fmla="*/ 4858439 w 6136395"/>
              <a:gd name="connsiteY7" fmla="*/ 132203 h 859316"/>
              <a:gd name="connsiteX8" fmla="*/ 5122844 w 6136395"/>
              <a:gd name="connsiteY8" fmla="*/ 77118 h 859316"/>
              <a:gd name="connsiteX9" fmla="*/ 5376232 w 6136395"/>
              <a:gd name="connsiteY9" fmla="*/ 352540 h 859316"/>
              <a:gd name="connsiteX10" fmla="*/ 5695721 w 6136395"/>
              <a:gd name="connsiteY10" fmla="*/ 495759 h 859316"/>
              <a:gd name="connsiteX11" fmla="*/ 5894024 w 6136395"/>
              <a:gd name="connsiteY11" fmla="*/ 605928 h 859316"/>
              <a:gd name="connsiteX12" fmla="*/ 6136395 w 6136395"/>
              <a:gd name="connsiteY12" fmla="*/ 716097 h 859316"/>
              <a:gd name="connsiteX13" fmla="*/ 6114362 w 6136395"/>
              <a:gd name="connsiteY13" fmla="*/ 705080 h 8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395" h="859316">
                <a:moveTo>
                  <a:pt x="0" y="694063"/>
                </a:moveTo>
                <a:lnTo>
                  <a:pt x="638979" y="859316"/>
                </a:lnTo>
                <a:lnTo>
                  <a:pt x="1454227" y="848299"/>
                </a:lnTo>
                <a:lnTo>
                  <a:pt x="1861851" y="583894"/>
                </a:lnTo>
                <a:lnTo>
                  <a:pt x="2027104" y="407624"/>
                </a:lnTo>
                <a:lnTo>
                  <a:pt x="3051673" y="264405"/>
                </a:lnTo>
                <a:lnTo>
                  <a:pt x="4318612" y="0"/>
                </a:lnTo>
                <a:lnTo>
                  <a:pt x="4858439" y="132203"/>
                </a:lnTo>
                <a:lnTo>
                  <a:pt x="5122844" y="77118"/>
                </a:lnTo>
                <a:lnTo>
                  <a:pt x="5376232" y="352540"/>
                </a:lnTo>
                <a:lnTo>
                  <a:pt x="5695721" y="495759"/>
                </a:lnTo>
                <a:lnTo>
                  <a:pt x="5894024" y="605928"/>
                </a:lnTo>
                <a:lnTo>
                  <a:pt x="6136395" y="716097"/>
                </a:lnTo>
                <a:lnTo>
                  <a:pt x="6114362" y="70508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658774" y="3417949"/>
            <a:ext cx="1548031" cy="646331"/>
          </a:xfrm>
          <a:prstGeom prst="rect">
            <a:avLst/>
          </a:prstGeom>
        </p:spPr>
        <p:txBody>
          <a:bodyPr wrap="square">
            <a:spAutoFit/>
          </a:bodyPr>
          <a:lstStyle/>
          <a:p>
            <a:r>
              <a:rPr lang="en-US" b="1" kern="0" dirty="0">
                <a:solidFill>
                  <a:srgbClr val="FF3300"/>
                </a:solidFill>
                <a:latin typeface="Garamond" panose="02020404030301010803" pitchFamily="18" charset="0"/>
              </a:rPr>
              <a:t>Demand Avg.</a:t>
            </a:r>
          </a:p>
          <a:p>
            <a:r>
              <a:rPr lang="en-US" b="1" kern="0" dirty="0">
                <a:solidFill>
                  <a:srgbClr val="FF3300"/>
                </a:solidFill>
                <a:latin typeface="Garamond" panose="02020404030301010803" pitchFamily="18" charset="0"/>
              </a:rPr>
              <a:t>(14.4 GW)</a:t>
            </a:r>
            <a:endParaRPr lang="en-US" b="1" dirty="0">
              <a:latin typeface="Garamond" panose="02020404030301010803" pitchFamily="18" charset="0"/>
            </a:endParaRPr>
          </a:p>
        </p:txBody>
      </p:sp>
      <p:sp>
        <p:nvSpPr>
          <p:cNvPr id="20" name="Rectangle 19"/>
          <p:cNvSpPr/>
          <p:nvPr/>
        </p:nvSpPr>
        <p:spPr>
          <a:xfrm>
            <a:off x="8108307" y="5653114"/>
            <a:ext cx="1230914" cy="488759"/>
          </a:xfrm>
          <a:prstGeom prst="rect">
            <a:avLst/>
          </a:prstGeom>
          <a:solidFill>
            <a:srgbClr val="70A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Tree>
    <p:extLst>
      <p:ext uri="{BB962C8B-B14F-4D97-AF65-F5344CB8AC3E}">
        <p14:creationId xmlns:p14="http://schemas.microsoft.com/office/powerpoint/2010/main" val="378461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352" t="1090" r="1193" b="9344"/>
          <a:stretch/>
        </p:blipFill>
        <p:spPr bwMode="auto">
          <a:xfrm>
            <a:off x="1600199" y="327858"/>
            <a:ext cx="10483809" cy="5772154"/>
          </a:xfrm>
          <a:prstGeom prst="rect">
            <a:avLst/>
          </a:prstGeom>
          <a:noFill/>
        </p:spPr>
      </p:pic>
      <p:grpSp>
        <p:nvGrpSpPr>
          <p:cNvPr id="4" name="Group 3"/>
          <p:cNvGrpSpPr/>
          <p:nvPr/>
        </p:nvGrpSpPr>
        <p:grpSpPr>
          <a:xfrm>
            <a:off x="6665474" y="2298032"/>
            <a:ext cx="4126853" cy="1924741"/>
            <a:chOff x="4891456" y="1842883"/>
            <a:chExt cx="3017561" cy="1583786"/>
          </a:xfrm>
        </p:grpSpPr>
        <p:sp>
          <p:nvSpPr>
            <p:cNvPr id="6" name="TextBox 5"/>
            <p:cNvSpPr txBox="1"/>
            <p:nvPr/>
          </p:nvSpPr>
          <p:spPr>
            <a:xfrm>
              <a:off x="4891456" y="2742877"/>
              <a:ext cx="814441" cy="68379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 25%</a:t>
              </a:r>
            </a:p>
          </p:txBody>
        </p:sp>
        <p:sp>
          <p:nvSpPr>
            <p:cNvPr id="7" name="TextBox 6"/>
            <p:cNvSpPr txBox="1"/>
            <p:nvPr/>
          </p:nvSpPr>
          <p:spPr>
            <a:xfrm>
              <a:off x="7094576" y="1842883"/>
              <a:ext cx="814441" cy="68379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&gt; 50%</a:t>
              </a:r>
            </a:p>
          </p:txBody>
        </p:sp>
      </p:grpSp>
      <p:sp>
        <p:nvSpPr>
          <p:cNvPr id="8" name="Rectangle 7"/>
          <p:cNvSpPr/>
          <p:nvPr/>
        </p:nvSpPr>
        <p:spPr>
          <a:xfrm>
            <a:off x="-820597" y="6356014"/>
            <a:ext cx="4130774" cy="276999"/>
          </a:xfrm>
          <a:prstGeom prst="rect">
            <a:avLst/>
          </a:prstGeom>
        </p:spPr>
        <p:txBody>
          <a:bodyPr wrap="square">
            <a:spAutoFit/>
          </a:bodyPr>
          <a:lstStyle/>
          <a:p>
            <a:pPr lvl="1" algn="ctr"/>
            <a:r>
              <a:rPr lang="en-US" sz="1200" u="sng" dirty="0" smtClean="0">
                <a:latin typeface="Times New Roman" panose="02020603050405020304" pitchFamily="18" charset="0"/>
                <a:cs typeface="Times New Roman" panose="02020603050405020304" pitchFamily="18" charset="0"/>
              </a:rPr>
              <a:t>Data</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http://www.ecdms.energy.ca.gov/</a:t>
            </a:r>
          </a:p>
        </p:txBody>
      </p:sp>
      <p:sp>
        <p:nvSpPr>
          <p:cNvPr id="2" name="TextBox 1"/>
          <p:cNvSpPr txBox="1"/>
          <p:nvPr/>
        </p:nvSpPr>
        <p:spPr>
          <a:xfrm>
            <a:off x="312821" y="2141606"/>
            <a:ext cx="1155033" cy="1569660"/>
          </a:xfrm>
          <a:prstGeom prst="rect">
            <a:avLst/>
          </a:prstGeom>
          <a:noFill/>
        </p:spPr>
        <p:txBody>
          <a:bodyPr wrap="square" rtlCol="0">
            <a:spAutoFit/>
          </a:bodyPr>
          <a:lstStyle/>
          <a:p>
            <a:pPr algn="ctr"/>
            <a:r>
              <a:rPr lang="en-US" sz="2400" dirty="0" smtClean="0"/>
              <a:t>Annual Energy Used [</a:t>
            </a:r>
            <a:r>
              <a:rPr lang="en-US" sz="2400" dirty="0" err="1" smtClean="0"/>
              <a:t>TWh</a:t>
            </a:r>
            <a:r>
              <a:rPr lang="en-US" sz="2400" dirty="0" smtClean="0"/>
              <a:t>]</a:t>
            </a:r>
            <a:endParaRPr lang="en-US" sz="24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7885" t="89225" r="37018" b="1815"/>
          <a:stretch/>
        </p:blipFill>
        <p:spPr bwMode="auto">
          <a:xfrm>
            <a:off x="5814698" y="1695010"/>
            <a:ext cx="2815389" cy="577516"/>
          </a:xfrm>
          <a:prstGeom prst="rect">
            <a:avLst/>
          </a:prstGeom>
          <a:noFill/>
          <a:ln>
            <a:solidFill>
              <a:schemeClr val="tx1"/>
            </a:solidFill>
          </a:ln>
        </p:spPr>
      </p:pic>
    </p:spTree>
    <p:extLst>
      <p:ext uri="{BB962C8B-B14F-4D97-AF65-F5344CB8AC3E}">
        <p14:creationId xmlns:p14="http://schemas.microsoft.com/office/powerpoint/2010/main" val="4053383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9389" y="9703"/>
            <a:ext cx="9725115" cy="815975"/>
          </a:xfrm>
        </p:spPr>
        <p:txBody>
          <a:bodyPr>
            <a:normAutofit fontScale="90000"/>
          </a:bodyPr>
          <a:lstStyle/>
          <a:p>
            <a:r>
              <a:rPr lang="en-US" dirty="0" smtClean="0"/>
              <a:t>LA Co. Energy Demand Scenario </a:t>
            </a:r>
            <a:r>
              <a:rPr lang="en-US" b="1" dirty="0" smtClean="0">
                <a:solidFill>
                  <a:srgbClr val="FF0000"/>
                </a:solidFill>
              </a:rPr>
              <a:t>(with gas!)</a:t>
            </a:r>
            <a:endParaRPr lang="en-US" b="1" dirty="0">
              <a:solidFill>
                <a:srgbClr val="FF0000"/>
              </a:solidFill>
            </a:endParaRPr>
          </a:p>
        </p:txBody>
      </p:sp>
      <p:sp>
        <p:nvSpPr>
          <p:cNvPr id="5" name="Content Placeholder 1"/>
          <p:cNvSpPr txBox="1">
            <a:spLocks/>
          </p:cNvSpPr>
          <p:nvPr/>
        </p:nvSpPr>
        <p:spPr bwMode="auto">
          <a:xfrm>
            <a:off x="10061451" y="2370793"/>
            <a:ext cx="1832042" cy="100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ts val="0"/>
              </a:spcBef>
              <a:spcAft>
                <a:spcPts val="600"/>
              </a:spcAft>
              <a:buClr>
                <a:srgbClr val="000066"/>
              </a:buClr>
              <a:buChar char="•"/>
              <a:defRPr sz="3200">
                <a:solidFill>
                  <a:srgbClr val="000066"/>
                </a:solidFill>
                <a:latin typeface="Garamond" panose="02020404030301010803" pitchFamily="18" charset="0"/>
                <a:ea typeface="+mn-ea"/>
                <a:cs typeface="Times New Roman" panose="02020603050405020304" pitchFamily="18" charset="0"/>
              </a:defRPr>
            </a:lvl1pPr>
            <a:lvl2pPr marL="625475" indent="-285750" algn="l" rtl="0" eaLnBrk="0" fontAlgn="base" hangingPunct="0">
              <a:spcBef>
                <a:spcPts val="0"/>
              </a:spcBef>
              <a:spcAft>
                <a:spcPts val="600"/>
              </a:spcAft>
              <a:buClr>
                <a:schemeClr val="tx1"/>
              </a:buClr>
              <a:buSzPct val="60000"/>
              <a:buFont typeface="Wingdings" pitchFamily="2" charset="2"/>
              <a:buChar char="Ø"/>
              <a:defRPr sz="2800">
                <a:solidFill>
                  <a:schemeClr val="tx1"/>
                </a:solidFill>
                <a:latin typeface="Garamond" panose="02020404030301010803" pitchFamily="18" charset="0"/>
                <a:cs typeface="Times New Roman" panose="02020603050405020304" pitchFamily="18" charset="0"/>
              </a:defRPr>
            </a:lvl2pPr>
            <a:lvl3pPr marL="857250" indent="-228600" algn="l" rtl="0" eaLnBrk="0" fontAlgn="base" hangingPunct="0">
              <a:spcBef>
                <a:spcPts val="0"/>
              </a:spcBef>
              <a:spcAft>
                <a:spcPts val="600"/>
              </a:spcAft>
              <a:buClr>
                <a:srgbClr val="536895"/>
              </a:buClr>
              <a:buSzPct val="80000"/>
              <a:buFont typeface="Arial" charset="0"/>
              <a:buChar char="−"/>
              <a:defRPr sz="2400">
                <a:solidFill>
                  <a:srgbClr val="536895"/>
                </a:solidFill>
                <a:latin typeface="Garamond" panose="02020404030301010803" pitchFamily="18" charset="0"/>
                <a:cs typeface="Times New Roman" panose="02020603050405020304" pitchFamily="18" charset="0"/>
              </a:defRPr>
            </a:lvl3pPr>
            <a:lvl4pPr marL="1090613" indent="-228600" algn="l" rtl="0" eaLnBrk="0" fontAlgn="base" hangingPunct="0">
              <a:spcBef>
                <a:spcPts val="0"/>
              </a:spcBef>
              <a:spcAft>
                <a:spcPts val="600"/>
              </a:spcAft>
              <a:buClr>
                <a:schemeClr val="tx1"/>
              </a:buClr>
              <a:buChar char="•"/>
              <a:defRPr sz="2000">
                <a:solidFill>
                  <a:schemeClr val="tx1"/>
                </a:solidFill>
                <a:latin typeface="Garamond" panose="02020404030301010803" pitchFamily="18" charset="0"/>
                <a:cs typeface="Times New Roman" panose="02020603050405020304" pitchFamily="18" charset="0"/>
              </a:defRPr>
            </a:lvl4pPr>
            <a:lvl5pPr marL="1254125" indent="-228600" algn="l" rtl="0" eaLnBrk="0" fontAlgn="base" hangingPunct="0">
              <a:spcBef>
                <a:spcPts val="0"/>
              </a:spcBef>
              <a:spcAft>
                <a:spcPts val="600"/>
              </a:spcAft>
              <a:buClr>
                <a:srgbClr val="536895"/>
              </a:buClr>
              <a:buChar char="»"/>
              <a:defRPr sz="2000">
                <a:solidFill>
                  <a:schemeClr val="tx1"/>
                </a:solidFill>
                <a:latin typeface="Garamond" panose="02020404030301010803" pitchFamily="18" charset="0"/>
                <a:cs typeface="Times New Roman" panose="02020603050405020304" pitchFamily="18"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800" kern="0" dirty="0"/>
              <a:t>Low energy demand </a:t>
            </a:r>
            <a:r>
              <a:rPr lang="en-US" sz="2800" kern="0" dirty="0" smtClean="0"/>
              <a:t>scenario</a:t>
            </a:r>
          </a:p>
          <a:p>
            <a:pPr marL="0" indent="0" algn="ctr">
              <a:buNone/>
            </a:pPr>
            <a:r>
              <a:rPr lang="en-US" sz="2800" kern="0" dirty="0"/>
              <a:t>(</a:t>
            </a:r>
            <a:r>
              <a:rPr lang="en-US" sz="2800" kern="0" dirty="0" smtClean="0"/>
              <a:t>2050)</a:t>
            </a:r>
            <a:endParaRPr lang="en-US" sz="2800" kern="0" dirty="0"/>
          </a:p>
          <a:p>
            <a:pPr marL="0" indent="0" algn="ctr">
              <a:buNone/>
            </a:pPr>
            <a:endParaRPr lang="en-US" sz="2800" kern="0" dirty="0"/>
          </a:p>
        </p:txBody>
      </p:sp>
      <p:grpSp>
        <p:nvGrpSpPr>
          <p:cNvPr id="2" name="Group 1"/>
          <p:cNvGrpSpPr/>
          <p:nvPr/>
        </p:nvGrpSpPr>
        <p:grpSpPr>
          <a:xfrm>
            <a:off x="401699" y="825678"/>
            <a:ext cx="8994093" cy="5700598"/>
            <a:chOff x="221657" y="1224931"/>
            <a:chExt cx="8311871" cy="5268195"/>
          </a:xfrm>
        </p:grpSpPr>
        <p:grpSp>
          <p:nvGrpSpPr>
            <p:cNvPr id="11" name="Group 10"/>
            <p:cNvGrpSpPr/>
            <p:nvPr/>
          </p:nvGrpSpPr>
          <p:grpSpPr>
            <a:xfrm>
              <a:off x="221657" y="1224931"/>
              <a:ext cx="8311871" cy="4971046"/>
              <a:chOff x="566614" y="874949"/>
              <a:chExt cx="9866314" cy="5900705"/>
            </a:xfrm>
          </p:grpSpPr>
          <p:pic>
            <p:nvPicPr>
              <p:cNvPr id="14" name="Picture 13"/>
              <p:cNvPicPr>
                <a:picLocks noChangeAspect="1"/>
              </p:cNvPicPr>
              <p:nvPr/>
            </p:nvPicPr>
            <p:blipFill>
              <a:blip r:embed="rId3"/>
              <a:stretch>
                <a:fillRect/>
              </a:stretch>
            </p:blipFill>
            <p:spPr>
              <a:xfrm>
                <a:off x="1102571" y="874949"/>
                <a:ext cx="9330357" cy="5900705"/>
              </a:xfrm>
              <a:prstGeom prst="rect">
                <a:avLst/>
              </a:prstGeom>
            </p:spPr>
          </p:pic>
          <p:sp>
            <p:nvSpPr>
              <p:cNvPr id="16" name="TextBox 15"/>
              <p:cNvSpPr txBox="1"/>
              <p:nvPr/>
            </p:nvSpPr>
            <p:spPr>
              <a:xfrm>
                <a:off x="4312760" y="5024525"/>
                <a:ext cx="2473126" cy="986406"/>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Garamond" panose="02020404030301010803" pitchFamily="18" charset="0"/>
                  </a:rPr>
                  <a:t>Electricity (32%)</a:t>
                </a:r>
              </a:p>
            </p:txBody>
          </p:sp>
          <p:sp>
            <p:nvSpPr>
              <p:cNvPr id="17" name="TextBox 16"/>
              <p:cNvSpPr txBox="1"/>
              <p:nvPr/>
            </p:nvSpPr>
            <p:spPr>
              <a:xfrm>
                <a:off x="4459376" y="3474489"/>
                <a:ext cx="3196332" cy="986406"/>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Garamond" panose="02020404030301010803" pitchFamily="18" charset="0"/>
                  </a:rPr>
                  <a:t>Transportation (26%)</a:t>
                </a:r>
              </a:p>
            </p:txBody>
          </p:sp>
          <p:sp>
            <p:nvSpPr>
              <p:cNvPr id="18" name="TextBox 17"/>
              <p:cNvSpPr txBox="1"/>
              <p:nvPr/>
            </p:nvSpPr>
            <p:spPr>
              <a:xfrm>
                <a:off x="2290746" y="4923001"/>
                <a:ext cx="1663437" cy="986406"/>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Garamond" panose="02020404030301010803" pitchFamily="18" charset="0"/>
                  </a:rPr>
                  <a:t>Water (5%)</a:t>
                </a:r>
              </a:p>
            </p:txBody>
          </p:sp>
          <p:pic>
            <p:nvPicPr>
              <p:cNvPr id="19" name="Picture 2" descr="https://lh3.ggpht.com/kuskOgZvjr5tefLkXUqGxt3wxFy1IUIqHEowuZfi8a6Qd9XeASiXulDDMhcq1yKGGII=w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0268" y="4748450"/>
                <a:ext cx="552151" cy="5521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extras.mnginteractive.com/live/media/site568/2015/0629/20150629_100607_lafreeway_3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4644" y="3384955"/>
                <a:ext cx="1255922" cy="9293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cdn.thinkprogress.org/wp-content/uploads/2016/06/09163720/shutterstock_147490238-1024x5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6240" y="4867245"/>
                <a:ext cx="1656260" cy="120296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26951" y="2081732"/>
                <a:ext cx="2857693" cy="986406"/>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Garamond" panose="02020404030301010803" pitchFamily="18" charset="0"/>
                  </a:rPr>
                  <a:t>Natural Gas (37%)</a:t>
                </a:r>
              </a:p>
            </p:txBody>
          </p:sp>
          <p:pic>
            <p:nvPicPr>
              <p:cNvPr id="23" name="Picture 22"/>
              <p:cNvPicPr>
                <a:picLocks noChangeAspect="1"/>
              </p:cNvPicPr>
              <p:nvPr/>
            </p:nvPicPr>
            <p:blipFill>
              <a:blip r:embed="rId7"/>
              <a:stretch>
                <a:fillRect/>
              </a:stretch>
            </p:blipFill>
            <p:spPr>
              <a:xfrm>
                <a:off x="7267290" y="2093154"/>
                <a:ext cx="1100682" cy="821278"/>
              </a:xfrm>
              <a:prstGeom prst="rect">
                <a:avLst/>
              </a:prstGeom>
            </p:spPr>
          </p:pic>
          <p:sp>
            <p:nvSpPr>
              <p:cNvPr id="24" name="TextBox 23"/>
              <p:cNvSpPr txBox="1"/>
              <p:nvPr/>
            </p:nvSpPr>
            <p:spPr>
              <a:xfrm rot="16200000">
                <a:off x="-533235" y="3806465"/>
                <a:ext cx="2638102" cy="438403"/>
              </a:xfrm>
              <a:prstGeom prst="rect">
                <a:avLst/>
              </a:prstGeom>
              <a:noFill/>
            </p:spPr>
            <p:txBody>
              <a:bodyPr wrap="none" rtlCol="0">
                <a:spAutoFit/>
              </a:bodyPr>
              <a:lstStyle/>
              <a:p>
                <a:r>
                  <a:rPr lang="en-US" dirty="0"/>
                  <a:t>Power Required [GW]</a:t>
                </a:r>
              </a:p>
            </p:txBody>
          </p:sp>
        </p:grpSp>
        <p:sp>
          <p:nvSpPr>
            <p:cNvPr id="15" name="TextBox 14"/>
            <p:cNvSpPr txBox="1"/>
            <p:nvPr/>
          </p:nvSpPr>
          <p:spPr>
            <a:xfrm>
              <a:off x="4008110" y="6123794"/>
              <a:ext cx="1045479" cy="369332"/>
            </a:xfrm>
            <a:prstGeom prst="rect">
              <a:avLst/>
            </a:prstGeom>
            <a:noFill/>
          </p:spPr>
          <p:txBody>
            <a:bodyPr wrap="none" rtlCol="0">
              <a:spAutoFit/>
            </a:bodyPr>
            <a:lstStyle/>
            <a:p>
              <a:r>
                <a:rPr lang="en-US" dirty="0"/>
                <a:t>Time [</a:t>
              </a:r>
              <a:r>
                <a:rPr lang="en-US" dirty="0" err="1"/>
                <a:t>hr</a:t>
              </a:r>
              <a:r>
                <a:rPr lang="en-US" dirty="0"/>
                <a:t>]</a:t>
              </a:r>
            </a:p>
          </p:txBody>
        </p:sp>
      </p:grpSp>
    </p:spTree>
    <p:extLst>
      <p:ext uri="{BB962C8B-B14F-4D97-AF65-F5344CB8AC3E}">
        <p14:creationId xmlns:p14="http://schemas.microsoft.com/office/powerpoint/2010/main" val="22952921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UCLA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headEnd type="none" w="med" len="med"/>
          <a:tailEnd type="none" w="med" len="med"/>
        </a:ln>
      </a:spPr>
      <a:bodyPr/>
      <a:lstStyle/>
      <a:style>
        <a:lnRef idx="2">
          <a:schemeClr val="accent2"/>
        </a:lnRef>
        <a:fillRef idx="0">
          <a:schemeClr val="accent2"/>
        </a:fillRef>
        <a:effectRef idx="1">
          <a:schemeClr val="accent2"/>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5075</TotalTime>
  <Words>1687</Words>
  <Application>Microsoft Office PowerPoint</Application>
  <PresentationFormat>Widescreen</PresentationFormat>
  <Paragraphs>265</Paragraphs>
  <Slides>23</Slides>
  <Notes>10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23</vt:i4>
      </vt:variant>
    </vt:vector>
  </HeadingPairs>
  <TitlesOfParts>
    <vt:vector size="41" baseType="lpstr">
      <vt:lpstr>Lucida Bright</vt:lpstr>
      <vt:lpstr>Work Sans</vt:lpstr>
      <vt:lpstr>SimSun</vt:lpstr>
      <vt:lpstr>Arial</vt:lpstr>
      <vt:lpstr>Verdana</vt:lpstr>
      <vt:lpstr>Futura</vt:lpstr>
      <vt:lpstr>Candara</vt:lpstr>
      <vt:lpstr>Garamond</vt:lpstr>
      <vt:lpstr>Calibri</vt:lpstr>
      <vt:lpstr>Cambria Math</vt:lpstr>
      <vt:lpstr>Wingdings</vt:lpstr>
      <vt:lpstr>Calibri Light</vt:lpstr>
      <vt:lpstr>Microsoft JhengHei</vt:lpstr>
      <vt:lpstr>Times New Roman</vt:lpstr>
      <vt:lpstr>Helvetica Neue</vt:lpstr>
      <vt:lpstr>Futura Bold</vt:lpstr>
      <vt:lpstr>Office Theme</vt:lpstr>
      <vt:lpstr>1_ThemeUCLA1</vt:lpstr>
      <vt:lpstr>Molten Sulfur &amp; Why The World Needs  Thermal Energy Storage </vt:lpstr>
      <vt:lpstr>PowerPoint Presentation</vt:lpstr>
      <vt:lpstr>Sustainable LA Grand Challenge</vt:lpstr>
      <vt:lpstr>PowerPoint Presentation</vt:lpstr>
      <vt:lpstr>LA and the LA Region</vt:lpstr>
      <vt:lpstr>Averaged daily electricity demand (LA County)</vt:lpstr>
      <vt:lpstr>Electricity Demand and Energy Resources</vt:lpstr>
      <vt:lpstr>PowerPoint Presentation</vt:lpstr>
      <vt:lpstr>LA Co. Energy Demand Scenario (with gas!)</vt:lpstr>
      <vt:lpstr>SOLAR: Demand vs. Resources</vt:lpstr>
      <vt:lpstr>Supply Scenario for LA County in 2050</vt:lpstr>
      <vt:lpstr>Solution</vt:lpstr>
      <vt:lpstr>Thermal Energy Storage (TES), Why?</vt:lpstr>
      <vt:lpstr>PowerPoint Presentation</vt:lpstr>
      <vt:lpstr>Sulfur TES Fluid</vt:lpstr>
      <vt:lpstr>Elemental Sulfur</vt:lpstr>
      <vt:lpstr>Molten Sulfur Thermal Energy Storage (TES)</vt:lpstr>
      <vt:lpstr>On-Sun Demonstration</vt:lpstr>
      <vt:lpstr>Two-Tank SulfurTES</vt:lpstr>
      <vt:lpstr>Capital cost comparison between SulfurTES and molten-salt TES</vt:lpstr>
      <vt:lpstr>LCOE comparison between SulfurTES and molten-salt TES</vt:lpstr>
      <vt:lpstr>PowerPoint Presentation</vt:lpstr>
      <vt:lpstr>Thank you!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yide wang</dc:creator>
  <cp:lastModifiedBy>Richard Wirz</cp:lastModifiedBy>
  <cp:revision>62</cp:revision>
  <dcterms:created xsi:type="dcterms:W3CDTF">2019-01-20T23:10:53Z</dcterms:created>
  <dcterms:modified xsi:type="dcterms:W3CDTF">2019-04-12T17:39:38Z</dcterms:modified>
</cp:coreProperties>
</file>