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94" r:id="rId3"/>
    <p:sldId id="287" r:id="rId4"/>
    <p:sldId id="380" r:id="rId5"/>
    <p:sldId id="383" r:id="rId6"/>
    <p:sldId id="268" r:id="rId7"/>
    <p:sldId id="270" r:id="rId8"/>
    <p:sldId id="381" r:id="rId9"/>
    <p:sldId id="382" r:id="rId10"/>
    <p:sldId id="35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epowers@me.com" initials="j" lastIdx="0" clrIdx="0">
    <p:extLst>
      <p:ext uri="{19B8F6BF-5375-455C-9EA6-DF929625EA0E}">
        <p15:presenceInfo xmlns:p15="http://schemas.microsoft.com/office/powerpoint/2012/main" userId="2d72242a8f6abd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64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8645E-F6D6-4EEB-BDDB-6DED97BADC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0E8090-6EB3-4EB5-8B4D-A5207526E610}">
      <dgm:prSet custT="1"/>
      <dgm:spPr/>
      <dgm:t>
        <a:bodyPr/>
        <a:lstStyle/>
        <a:p>
          <a:pPr algn="ctr" rtl="0"/>
          <a:r>
            <a:rPr lang="en-US" sz="1400" dirty="0" smtClean="0"/>
            <a:t>We must learn how to favorably shift and shape net load to maximize the use of clean, green energy</a:t>
          </a:r>
        </a:p>
        <a:p>
          <a:pPr algn="ctr" rtl="0"/>
          <a:r>
            <a:rPr lang="en-US" sz="1400" dirty="0" smtClean="0"/>
            <a:t> </a:t>
          </a:r>
          <a:r>
            <a:rPr lang="en-US" sz="1400" dirty="0" smtClean="0">
              <a:solidFill>
                <a:srgbClr val="FFFF00"/>
              </a:solidFill>
            </a:rPr>
            <a:t>“Less Steep, Less Deep, and Lower Peak”</a:t>
          </a:r>
          <a:endParaRPr lang="en-US" sz="1400" dirty="0">
            <a:solidFill>
              <a:srgbClr val="FFFF00"/>
            </a:solidFill>
          </a:endParaRPr>
        </a:p>
      </dgm:t>
    </dgm:pt>
    <dgm:pt modelId="{85B4D33A-2C11-4F06-8390-2AAEFB6AA520}" type="parTrans" cxnId="{1FB7AD77-DC9C-4893-99A1-C4795807B6B0}">
      <dgm:prSet/>
      <dgm:spPr/>
      <dgm:t>
        <a:bodyPr/>
        <a:lstStyle/>
        <a:p>
          <a:endParaRPr lang="en-US"/>
        </a:p>
      </dgm:t>
    </dgm:pt>
    <dgm:pt modelId="{0B63DF4A-6181-4BAD-B9DB-46C1F986D53A}" type="sibTrans" cxnId="{1FB7AD77-DC9C-4893-99A1-C4795807B6B0}">
      <dgm:prSet/>
      <dgm:spPr/>
      <dgm:t>
        <a:bodyPr/>
        <a:lstStyle/>
        <a:p>
          <a:endParaRPr lang="en-US"/>
        </a:p>
      </dgm:t>
    </dgm:pt>
    <dgm:pt modelId="{D34C4D66-9545-4DC0-98D7-5BEA544A3BCD}" type="pres">
      <dgm:prSet presAssocID="{FF38645E-F6D6-4EEB-BDDB-6DED97BADC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96A8B1-2DC7-4357-8591-77D5A3BC3801}" type="pres">
      <dgm:prSet presAssocID="{270E8090-6EB3-4EB5-8B4D-A5207526E610}" presName="parentText" presStyleLbl="node1" presStyleIdx="0" presStyleCnt="1" custLinFactNeighborY="-79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038DF-2343-4DAC-A797-A81774EA06C4}" type="presOf" srcId="{FF38645E-F6D6-4EEB-BDDB-6DED97BADCF3}" destId="{D34C4D66-9545-4DC0-98D7-5BEA544A3BCD}" srcOrd="0" destOrd="0" presId="urn:microsoft.com/office/officeart/2005/8/layout/vList2"/>
    <dgm:cxn modelId="{1FB7AD77-DC9C-4893-99A1-C4795807B6B0}" srcId="{FF38645E-F6D6-4EEB-BDDB-6DED97BADCF3}" destId="{270E8090-6EB3-4EB5-8B4D-A5207526E610}" srcOrd="0" destOrd="0" parTransId="{85B4D33A-2C11-4F06-8390-2AAEFB6AA520}" sibTransId="{0B63DF4A-6181-4BAD-B9DB-46C1F986D53A}"/>
    <dgm:cxn modelId="{2E0D5314-DAE3-4441-9D00-5408D305C357}" type="presOf" srcId="{270E8090-6EB3-4EB5-8B4D-A5207526E610}" destId="{9496A8B1-2DC7-4357-8591-77D5A3BC3801}" srcOrd="0" destOrd="0" presId="urn:microsoft.com/office/officeart/2005/8/layout/vList2"/>
    <dgm:cxn modelId="{4AF24DCA-652C-4566-B7E2-876368CEC767}" type="presParOf" srcId="{D34C4D66-9545-4DC0-98D7-5BEA544A3BCD}" destId="{9496A8B1-2DC7-4357-8591-77D5A3BC38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0D6319-2BC7-422D-9096-C5CFDF6062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6C3015-9772-4860-A1F2-C85C63F76C70}" type="pres">
      <dgm:prSet presAssocID="{D40D6319-2BC7-422D-9096-C5CFDF6062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A81544E-D608-4DA9-9EA6-B2E15A3A47C7}" type="presOf" srcId="{D40D6319-2BC7-422D-9096-C5CFDF606282}" destId="{266C3015-9772-4860-A1F2-C85C63F76C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6A8B1-2DC7-4357-8591-77D5A3BC3801}">
      <dsp:nvSpPr>
        <dsp:cNvPr id="0" name=""/>
        <dsp:cNvSpPr/>
      </dsp:nvSpPr>
      <dsp:spPr>
        <a:xfrm>
          <a:off x="0" y="0"/>
          <a:ext cx="8250979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 must learn how to favorably shift and shape net load to maximize the use of clean, green energy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r>
            <a:rPr lang="en-US" sz="1400" kern="1200" dirty="0" smtClean="0">
              <a:solidFill>
                <a:srgbClr val="FFFF00"/>
              </a:solidFill>
            </a:rPr>
            <a:t>“Less Steep, Less Deep, and Lower Peak”</a:t>
          </a:r>
          <a:endParaRPr lang="en-US" sz="1400" kern="1200" dirty="0">
            <a:solidFill>
              <a:srgbClr val="FFFF00"/>
            </a:solidFill>
          </a:endParaRPr>
        </a:p>
      </dsp:txBody>
      <dsp:txXfrm>
        <a:off x="31984" y="31984"/>
        <a:ext cx="8187011" cy="591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72FAE8-5675-4B2D-BC15-2553828B6950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5FDD74-B48A-4B71-8EEB-C04D905C9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FDD74-B48A-4B71-8EEB-C04D905C96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2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FDD74-B48A-4B71-8EEB-C04D905C96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3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F739C-29A4-471B-BBE2-CFCDE9CB4EA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2/15/2017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3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74C9-8911-4738-A0A6-7EE61FF100C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16C7-CDC5-4224-A290-4C3986DA1597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3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A16C7-CDC5-4224-A290-4C3986DA15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28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3363" y="169863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9658" y="3581525"/>
            <a:ext cx="6224530" cy="5474340"/>
          </a:xfrm>
        </p:spPr>
        <p:txBody>
          <a:bodyPr/>
          <a:lstStyle/>
          <a:p>
            <a:pPr lvl="1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FDD74-B48A-4B71-8EEB-C04D905C96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2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36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2"/>
            <a:ext cx="7772400" cy="99377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312"/>
            <a:ext cx="9144000" cy="9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7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67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E188C49E-526C-4CA2-87C2-E99663D53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59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44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1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3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17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20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0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3808"/>
            <a:ext cx="9144000" cy="774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880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2093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68686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Page </a:t>
            </a:r>
            <a:fld id="{08221C61-D8E7-408F-9FD3-E2914F97629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/>
          </a:p>
        </p:txBody>
      </p:sp>
      <p:sp>
        <p:nvSpPr>
          <p:cNvPr id="5" name="TextBox 1"/>
          <p:cNvSpPr txBox="1">
            <a:spLocks noChangeArrowheads="1"/>
          </p:cNvSpPr>
          <p:nvPr userDrawn="1"/>
        </p:nvSpPr>
        <p:spPr bwMode="auto">
          <a:xfrm>
            <a:off x="2971800" y="6120928"/>
            <a:ext cx="33528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ISO Public</a:t>
            </a:r>
          </a:p>
        </p:txBody>
      </p:sp>
    </p:spTree>
    <p:extLst>
      <p:ext uri="{BB962C8B-B14F-4D97-AF65-F5344CB8AC3E}">
        <p14:creationId xmlns:p14="http://schemas.microsoft.com/office/powerpoint/2010/main" val="122952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 bwMode="auto">
          <a:xfrm>
            <a:off x="281002" y="2455492"/>
            <a:ext cx="8727532" cy="6094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The Future Grid and Energy Storage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alt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421" y="4983891"/>
            <a:ext cx="7772400" cy="113888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Eric Kim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CAISO Infrastructure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&amp; Regulatory Policy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55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3331060"/>
            <a:ext cx="3280611" cy="569361"/>
          </a:xfrm>
        </p:spPr>
        <p:txBody>
          <a:bodyPr/>
          <a:lstStyle/>
          <a:p>
            <a:r>
              <a:rPr lang="en-US" sz="2800" dirty="0"/>
              <a:t>Stay connected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13" y="4111881"/>
            <a:ext cx="727709" cy="727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r="22189"/>
          <a:stretch/>
        </p:blipFill>
        <p:spPr>
          <a:xfrm>
            <a:off x="4342281" y="4007984"/>
            <a:ext cx="668214" cy="9355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30" y="4132835"/>
            <a:ext cx="949570" cy="6858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29400" y="4953002"/>
            <a:ext cx="1905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prstClr val="black"/>
                </a:solidFill>
              </a:rPr>
              <a:t>Sign up for the</a:t>
            </a:r>
            <a:br>
              <a:rPr lang="en-US" sz="1700" dirty="0">
                <a:solidFill>
                  <a:prstClr val="black"/>
                </a:solidFill>
              </a:rPr>
            </a:br>
            <a:r>
              <a:rPr lang="en-US" sz="1700" dirty="0">
                <a:solidFill>
                  <a:prstClr val="black"/>
                </a:solidFill>
              </a:rPr>
              <a:t>Daily Briefing at www.caiso.com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24659" y="5087409"/>
            <a:ext cx="22665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prstClr val="black"/>
                </a:solidFill>
              </a:rPr>
              <a:t>Download ISO Today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prstClr val="black"/>
                </a:solidFill>
              </a:rPr>
              <a:t>mobile app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2" y="5105402"/>
            <a:ext cx="19238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prstClr val="black"/>
                </a:solidFill>
              </a:rPr>
              <a:t>@</a:t>
            </a:r>
            <a:r>
              <a:rPr lang="en-US" sz="1700" dirty="0" err="1">
                <a:solidFill>
                  <a:prstClr val="black"/>
                </a:solidFill>
              </a:rPr>
              <a:t>California_ISO</a:t>
            </a:r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15881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>
                <a:solidFill>
                  <a:srgbClr val="4F758B"/>
                </a:solidFill>
              </a:rPr>
              <a:t>THANK YOU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7200" y="3124200"/>
            <a:ext cx="8229600" cy="0"/>
          </a:xfrm>
          <a:prstGeom prst="line">
            <a:avLst/>
          </a:prstGeom>
          <a:ln w="28575">
            <a:solidFill>
              <a:srgbClr val="4F7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7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89" y="274638"/>
            <a:ext cx="8804635" cy="517214"/>
          </a:xfrm>
        </p:spPr>
        <p:txBody>
          <a:bodyPr/>
          <a:lstStyle/>
          <a:p>
            <a:r>
              <a:rPr lang="en-US" dirty="0"/>
              <a:t>The California Independent System Operator (CAISO)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E0F4F8C-B5E1-45F5-A20C-C51FDB226C1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2" descr="https://www.westerneim.com/Style%20Library/caiso/images/EIMmap-375x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99" y="2917317"/>
            <a:ext cx="2251136" cy="333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9F7B7BB-42BB-45CB-B811-F68677A3AD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52" y="765328"/>
            <a:ext cx="3339048" cy="249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58023B-CCD7-4E63-A447-023ADC6C43B2}"/>
              </a:ext>
            </a:extLst>
          </p:cNvPr>
          <p:cNvSpPr txBox="1"/>
          <p:nvPr/>
        </p:nvSpPr>
        <p:spPr>
          <a:xfrm>
            <a:off x="128013" y="791852"/>
            <a:ext cx="50501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27337"/>
                </a:solidFill>
                <a:latin typeface="Arial" charset="0"/>
                <a:cs typeface="Arial" charset="0"/>
              </a:rPr>
              <a:t>Nonprofit </a:t>
            </a:r>
            <a:r>
              <a:rPr lang="en-US" sz="2000" dirty="0"/>
              <a:t>public benefit corporation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created by CA statute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regulated by the Federal Energy Regulatory Commission (FERC)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not a government agency</a:t>
            </a:r>
            <a:endParaRPr lang="en-US" altLang="en-US" sz="2000" b="1" dirty="0">
              <a:solidFill>
                <a:srgbClr val="727337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lnSpc>
                <a:spcPts val="26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727337"/>
                </a:solidFill>
                <a:latin typeface="Arial" charset="0"/>
                <a:cs typeface="Arial" charset="0"/>
              </a:rPr>
              <a:t>One of 38 </a:t>
            </a:r>
            <a:r>
              <a:rPr lang="en-US" altLang="en-US" sz="2000" dirty="0">
                <a:solidFill>
                  <a:prstClr val="black"/>
                </a:solidFill>
              </a:rPr>
              <a:t>balancing authorities in the western interconnection</a:t>
            </a:r>
          </a:p>
          <a:p>
            <a:pPr marL="342900" indent="-342900" fontAlgn="base">
              <a:lnSpc>
                <a:spcPts val="26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27337"/>
                </a:solidFill>
                <a:latin typeface="Arial" charset="0"/>
                <a:cs typeface="Arial" charset="0"/>
              </a:rPr>
              <a:t>50,270 MW </a:t>
            </a:r>
            <a:r>
              <a:rPr lang="en-US" sz="2000" dirty="0">
                <a:latin typeface="Arial" charset="0"/>
                <a:cs typeface="Arial" charset="0"/>
              </a:rPr>
              <a:t>record peak demand </a:t>
            </a:r>
            <a:r>
              <a:rPr lang="en-US" sz="1400" dirty="0">
                <a:latin typeface="Arial" charset="0"/>
                <a:cs typeface="Arial" charset="0"/>
              </a:rPr>
              <a:t>(7/24/2006)</a:t>
            </a:r>
            <a:endParaRPr lang="en-US" sz="1400" dirty="0"/>
          </a:p>
          <a:p>
            <a:pPr marL="342900" indent="-342900" fontAlgn="base">
              <a:lnSpc>
                <a:spcPts val="26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727337"/>
                </a:solidFill>
                <a:latin typeface="Arial" charset="0"/>
                <a:cs typeface="Arial" charset="0"/>
              </a:rPr>
              <a:t>Serving 80% </a:t>
            </a:r>
            <a:r>
              <a:rPr lang="en-US" altLang="en-US" sz="2000" dirty="0">
                <a:solidFill>
                  <a:prstClr val="black"/>
                </a:solidFill>
              </a:rPr>
              <a:t>of CA &amp; bit of NV</a:t>
            </a:r>
          </a:p>
          <a:p>
            <a:pPr marL="342900" indent="-342900" fontAlgn="base">
              <a:lnSpc>
                <a:spcPts val="26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rgbClr val="727337"/>
                </a:solidFill>
                <a:latin typeface="Arial" charset="0"/>
                <a:cs typeface="Arial" charset="0"/>
              </a:rPr>
              <a:t>31,000 </a:t>
            </a:r>
            <a:r>
              <a:rPr lang="en-US" altLang="en-US" sz="2000" b="1" dirty="0">
                <a:solidFill>
                  <a:srgbClr val="727337"/>
                </a:solidFill>
                <a:latin typeface="Arial" charset="0"/>
                <a:cs typeface="Arial" charset="0"/>
              </a:rPr>
              <a:t>daily </a:t>
            </a:r>
            <a:r>
              <a:rPr lang="en-US" altLang="en-US" sz="2000" dirty="0">
                <a:solidFill>
                  <a:prstClr val="black"/>
                </a:solidFill>
              </a:rPr>
              <a:t>market transactions</a:t>
            </a:r>
          </a:p>
          <a:p>
            <a:pPr marL="342900" indent="-342900" fontAlgn="base">
              <a:lnSpc>
                <a:spcPts val="26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rgbClr val="727337"/>
                </a:solidFill>
                <a:latin typeface="Arial" charset="0"/>
                <a:cs typeface="Arial" charset="0"/>
              </a:rPr>
              <a:t>$9.3 </a:t>
            </a:r>
            <a:r>
              <a:rPr lang="en-US" altLang="en-US" sz="2000" b="1" dirty="0">
                <a:solidFill>
                  <a:srgbClr val="727337"/>
                </a:solidFill>
                <a:latin typeface="Arial" charset="0"/>
                <a:cs typeface="Arial" charset="0"/>
              </a:rPr>
              <a:t>billion </a:t>
            </a:r>
            <a:r>
              <a:rPr lang="en-US" altLang="en-US" sz="2000" dirty="0">
                <a:solidFill>
                  <a:prstClr val="black"/>
                </a:solidFill>
              </a:rPr>
              <a:t>market</a:t>
            </a:r>
          </a:p>
          <a:p>
            <a:pPr marL="342900" indent="-342900" fontAlgn="base">
              <a:lnSpc>
                <a:spcPts val="26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27337"/>
                </a:solidFill>
                <a:latin typeface="Arial" charset="0"/>
                <a:cs typeface="Arial" charset="0"/>
              </a:rPr>
              <a:t>30 million </a:t>
            </a:r>
            <a:r>
              <a:rPr lang="en-US" sz="2000" dirty="0">
                <a:latin typeface="Arial" charset="0"/>
                <a:cs typeface="Arial" charset="0"/>
              </a:rPr>
              <a:t>people served</a:t>
            </a:r>
          </a:p>
          <a:p>
            <a:pPr marL="342900" indent="-342900" fontAlgn="base">
              <a:lnSpc>
                <a:spcPts val="26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35" y="374325"/>
            <a:ext cx="4859477" cy="603316"/>
          </a:xfrm>
        </p:spPr>
        <p:txBody>
          <a:bodyPr/>
          <a:lstStyle/>
          <a:p>
            <a:r>
              <a:rPr lang="en-US" dirty="0"/>
              <a:t>Key functions of the CAISO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692" y="1268624"/>
            <a:ext cx="4419600" cy="4990773"/>
          </a:xfrm>
        </p:spPr>
        <p:txBody>
          <a:bodyPr/>
          <a:lstStyle/>
          <a:p>
            <a:pPr marL="274320" indent="-274320">
              <a:spcBef>
                <a:spcPts val="600"/>
              </a:spcBef>
              <a:spcAft>
                <a:spcPts val="800"/>
              </a:spcAft>
            </a:pPr>
            <a:r>
              <a:rPr lang="en-US" sz="2000" dirty="0">
                <a:solidFill>
                  <a:prstClr val="black"/>
                </a:solidFill>
              </a:rPr>
              <a:t>Uses advanced technology to balance supply and demand every 4 seconds</a:t>
            </a:r>
          </a:p>
          <a:p>
            <a:pPr marL="274320" indent="-274320">
              <a:spcBef>
                <a:spcPts val="600"/>
              </a:spcBef>
              <a:spcAft>
                <a:spcPts val="800"/>
              </a:spcAft>
            </a:pPr>
            <a:r>
              <a:rPr lang="en-US" sz="2000" dirty="0">
                <a:solidFill>
                  <a:prstClr val="black"/>
                </a:solidFill>
              </a:rPr>
              <a:t>Operate markets for wholesale electricity and reserves</a:t>
            </a:r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Day Ahead</a:t>
            </a:r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Fifteen Minute</a:t>
            </a:r>
          </a:p>
          <a:p>
            <a:pPr marL="674370" lvl="1" indent="-27432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Five Minute</a:t>
            </a:r>
          </a:p>
          <a:p>
            <a:pPr marL="274320" indent="-274320">
              <a:spcBef>
                <a:spcPts val="600"/>
              </a:spcBef>
              <a:spcAft>
                <a:spcPts val="800"/>
              </a:spcAft>
            </a:pPr>
            <a:r>
              <a:rPr lang="en-US" sz="2000" dirty="0">
                <a:solidFill>
                  <a:prstClr val="black"/>
                </a:solidFill>
              </a:rPr>
              <a:t>Oversees future transmission planning and new generator interconnections</a:t>
            </a:r>
          </a:p>
          <a:p>
            <a:pPr marL="274320" indent="-274320">
              <a:spcBef>
                <a:spcPts val="600"/>
              </a:spcBef>
              <a:spcAft>
                <a:spcPts val="800"/>
              </a:spcAft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732" y="463143"/>
            <a:ext cx="3725145" cy="2121713"/>
          </a:xfrm>
          <a:prstGeom prst="rect">
            <a:avLst/>
          </a:prstGeom>
        </p:spPr>
      </p:pic>
      <p:pic>
        <p:nvPicPr>
          <p:cNvPr id="8" name="Picture 2" descr="Image result for caiso control ro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52" y="3348752"/>
            <a:ext cx="4668275" cy="23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93277" y="2673674"/>
            <a:ext cx="2493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Folsom, California</a:t>
            </a:r>
          </a:p>
        </p:txBody>
      </p:sp>
    </p:spTree>
    <p:extLst>
      <p:ext uri="{BB962C8B-B14F-4D97-AF65-F5344CB8AC3E}">
        <p14:creationId xmlns:p14="http://schemas.microsoft.com/office/powerpoint/2010/main" val="28723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4964"/>
            <a:ext cx="8839201" cy="924236"/>
          </a:xfrm>
        </p:spPr>
        <p:txBody>
          <a:bodyPr/>
          <a:lstStyle/>
          <a:p>
            <a:r>
              <a:rPr lang="en-US" dirty="0" smtClean="0"/>
              <a:t>Reliably operating the system has grown more challenging</a:t>
            </a:r>
            <a:endParaRPr lang="en-US" dirty="0"/>
          </a:p>
        </p:txBody>
      </p:sp>
      <p:sp>
        <p:nvSpPr>
          <p:cNvPr id="14" name="Oval Callout 13"/>
          <p:cNvSpPr/>
          <p:nvPr/>
        </p:nvSpPr>
        <p:spPr>
          <a:xfrm>
            <a:off x="6934200" y="1576743"/>
            <a:ext cx="2090696" cy="1321764"/>
          </a:xfrm>
          <a:prstGeom prst="wedgeEllipseCallout">
            <a:avLst>
              <a:gd name="adj1" fmla="val -83807"/>
              <a:gd name="adj2" fmla="val 8810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Actual 3-hour ramp of 14,777 MW on March 4, 2018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600" y="1066800"/>
            <a:ext cx="8207829" cy="4369221"/>
            <a:chOff x="609600" y="1219200"/>
            <a:chExt cx="8207829" cy="4369221"/>
          </a:xfrm>
        </p:grpSpPr>
        <p:sp>
          <p:nvSpPr>
            <p:cNvPr id="12" name="Oval Callout 11"/>
            <p:cNvSpPr/>
            <p:nvPr/>
          </p:nvSpPr>
          <p:spPr>
            <a:xfrm>
              <a:off x="6988629" y="3992033"/>
              <a:ext cx="1828800" cy="1429384"/>
            </a:xfrm>
            <a:prstGeom prst="wedgeEllipseCallout">
              <a:avLst>
                <a:gd name="adj1" fmla="val -174772"/>
                <a:gd name="adj2" fmla="val 432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Net load of 7,149 MW on Feb 8, 2018 </a:t>
              </a:r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609600" y="1304731"/>
              <a:ext cx="6400800" cy="4283690"/>
              <a:chOff x="457200" y="1374644"/>
              <a:chExt cx="6745693" cy="4540691"/>
            </a:xfrm>
          </p:grpSpPr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70"/>
              <a:stretch>
                <a:fillRect/>
              </a:stretch>
            </p:blipFill>
            <p:spPr bwMode="auto">
              <a:xfrm>
                <a:off x="457200" y="1642533"/>
                <a:ext cx="6745693" cy="4272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3067015" y="1374644"/>
                <a:ext cx="2097015" cy="313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Typical Spring Day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Right Arrow 18"/>
            <p:cNvSpPr>
              <a:spLocks noChangeArrowheads="1"/>
            </p:cNvSpPr>
            <p:nvPr/>
          </p:nvSpPr>
          <p:spPr bwMode="auto">
            <a:xfrm rot="-4167518">
              <a:off x="4298204" y="2993616"/>
              <a:ext cx="2502483" cy="296862"/>
            </a:xfrm>
            <a:prstGeom prst="rightArrow">
              <a:avLst>
                <a:gd name="adj1" fmla="val 50000"/>
                <a:gd name="adj2" fmla="val 49937"/>
              </a:avLst>
            </a:prstGeom>
            <a:solidFill>
              <a:srgbClr val="C00000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ight Arrow 19"/>
            <p:cNvSpPr>
              <a:spLocks noChangeArrowheads="1"/>
            </p:cNvSpPr>
            <p:nvPr/>
          </p:nvSpPr>
          <p:spPr bwMode="auto">
            <a:xfrm rot="5400000">
              <a:off x="3355901" y="3302582"/>
              <a:ext cx="2511425" cy="296862"/>
            </a:xfrm>
            <a:prstGeom prst="rightArrow">
              <a:avLst>
                <a:gd name="adj1" fmla="val 50000"/>
                <a:gd name="adj2" fmla="val 49937"/>
              </a:avLst>
            </a:prstGeom>
            <a:solidFill>
              <a:srgbClr val="C00000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ight Arrow 20"/>
            <p:cNvSpPr>
              <a:spLocks noChangeArrowheads="1"/>
            </p:cNvSpPr>
            <p:nvPr/>
          </p:nvSpPr>
          <p:spPr bwMode="auto">
            <a:xfrm rot="2911712">
              <a:off x="2736465" y="3461140"/>
              <a:ext cx="1715508" cy="296862"/>
            </a:xfrm>
            <a:prstGeom prst="rightArrow">
              <a:avLst>
                <a:gd name="adj1" fmla="val 50000"/>
                <a:gd name="adj2" fmla="val 49937"/>
              </a:avLst>
            </a:prstGeom>
            <a:solidFill>
              <a:srgbClr val="C00000">
                <a:alpha val="2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97341" y="1219200"/>
              <a:ext cx="89159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Steeper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Upward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Ramps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01083" y="4648200"/>
              <a:ext cx="8210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Deeper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Belly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97063" y="3400646"/>
              <a:ext cx="109036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Steeper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Downward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Ramps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E188C49E-526C-4CA2-87C2-E99663D5313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457200" y="5410200"/>
          <a:ext cx="8250979" cy="66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81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going to ensure our energy future is resilient, sustainable and efficient?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E188C49E-526C-4CA2-87C2-E99663D5313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flipH="1">
            <a:off x="5186873" y="1698772"/>
            <a:ext cx="2939521" cy="2213488"/>
            <a:chOff x="4682856" y="2000405"/>
            <a:chExt cx="3066149" cy="22743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036624">
              <a:off x="4682856" y="2000405"/>
              <a:ext cx="3066149" cy="2274384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4686300" y="2057400"/>
              <a:ext cx="2883877" cy="269014"/>
            </a:xfrm>
            <a:custGeom>
              <a:avLst/>
              <a:gdLst>
                <a:gd name="connsiteX0" fmla="*/ 0 w 2883877"/>
                <a:gd name="connsiteY0" fmla="*/ 222764 h 269014"/>
                <a:gd name="connsiteX1" fmla="*/ 202223 w 2883877"/>
                <a:gd name="connsiteY1" fmla="*/ 240349 h 269014"/>
                <a:gd name="connsiteX2" fmla="*/ 386862 w 2883877"/>
                <a:gd name="connsiteY2" fmla="*/ 134841 h 269014"/>
                <a:gd name="connsiteX3" fmla="*/ 562708 w 2883877"/>
                <a:gd name="connsiteY3" fmla="*/ 64503 h 269014"/>
                <a:gd name="connsiteX4" fmla="*/ 738554 w 2883877"/>
                <a:gd name="connsiteY4" fmla="*/ 82087 h 269014"/>
                <a:gd name="connsiteX5" fmla="*/ 879231 w 2883877"/>
                <a:gd name="connsiteY5" fmla="*/ 126049 h 269014"/>
                <a:gd name="connsiteX6" fmla="*/ 1151792 w 2883877"/>
                <a:gd name="connsiteY6" fmla="*/ 117257 h 269014"/>
                <a:gd name="connsiteX7" fmla="*/ 1380392 w 2883877"/>
                <a:gd name="connsiteY7" fmla="*/ 64503 h 269014"/>
                <a:gd name="connsiteX8" fmla="*/ 1608992 w 2883877"/>
                <a:gd name="connsiteY8" fmla="*/ 2957 h 269014"/>
                <a:gd name="connsiteX9" fmla="*/ 1802423 w 2883877"/>
                <a:gd name="connsiteY9" fmla="*/ 11749 h 269014"/>
                <a:gd name="connsiteX10" fmla="*/ 1925515 w 2883877"/>
                <a:gd name="connsiteY10" fmla="*/ 29334 h 269014"/>
                <a:gd name="connsiteX11" fmla="*/ 2242038 w 2883877"/>
                <a:gd name="connsiteY11" fmla="*/ 73295 h 269014"/>
                <a:gd name="connsiteX12" fmla="*/ 2760785 w 2883877"/>
                <a:gd name="connsiteY12" fmla="*/ 257934 h 269014"/>
                <a:gd name="connsiteX13" fmla="*/ 2883877 w 2883877"/>
                <a:gd name="connsiteY13" fmla="*/ 249141 h 269014"/>
                <a:gd name="connsiteX14" fmla="*/ 2883877 w 2883877"/>
                <a:gd name="connsiteY14" fmla="*/ 249141 h 26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83877" h="269014">
                  <a:moveTo>
                    <a:pt x="0" y="222764"/>
                  </a:moveTo>
                  <a:cubicBezTo>
                    <a:pt x="68873" y="238883"/>
                    <a:pt x="137746" y="255003"/>
                    <a:pt x="202223" y="240349"/>
                  </a:cubicBezTo>
                  <a:cubicBezTo>
                    <a:pt x="266700" y="225695"/>
                    <a:pt x="326781" y="164149"/>
                    <a:pt x="386862" y="134841"/>
                  </a:cubicBezTo>
                  <a:cubicBezTo>
                    <a:pt x="446943" y="105533"/>
                    <a:pt x="504093" y="73295"/>
                    <a:pt x="562708" y="64503"/>
                  </a:cubicBezTo>
                  <a:cubicBezTo>
                    <a:pt x="621323" y="55711"/>
                    <a:pt x="685800" y="71829"/>
                    <a:pt x="738554" y="82087"/>
                  </a:cubicBezTo>
                  <a:cubicBezTo>
                    <a:pt x="791308" y="92345"/>
                    <a:pt x="810358" y="120187"/>
                    <a:pt x="879231" y="126049"/>
                  </a:cubicBezTo>
                  <a:cubicBezTo>
                    <a:pt x="948104" y="131911"/>
                    <a:pt x="1068265" y="127515"/>
                    <a:pt x="1151792" y="117257"/>
                  </a:cubicBezTo>
                  <a:cubicBezTo>
                    <a:pt x="1235319" y="106999"/>
                    <a:pt x="1304192" y="83553"/>
                    <a:pt x="1380392" y="64503"/>
                  </a:cubicBezTo>
                  <a:cubicBezTo>
                    <a:pt x="1456592" y="45453"/>
                    <a:pt x="1538654" y="11749"/>
                    <a:pt x="1608992" y="2957"/>
                  </a:cubicBezTo>
                  <a:cubicBezTo>
                    <a:pt x="1679330" y="-5835"/>
                    <a:pt x="1749669" y="7353"/>
                    <a:pt x="1802423" y="11749"/>
                  </a:cubicBezTo>
                  <a:cubicBezTo>
                    <a:pt x="1855177" y="16145"/>
                    <a:pt x="1925515" y="29334"/>
                    <a:pt x="1925515" y="29334"/>
                  </a:cubicBezTo>
                  <a:cubicBezTo>
                    <a:pt x="1998784" y="39592"/>
                    <a:pt x="2102826" y="35195"/>
                    <a:pt x="2242038" y="73295"/>
                  </a:cubicBezTo>
                  <a:cubicBezTo>
                    <a:pt x="2381250" y="111395"/>
                    <a:pt x="2653812" y="228626"/>
                    <a:pt x="2760785" y="257934"/>
                  </a:cubicBezTo>
                  <a:cubicBezTo>
                    <a:pt x="2867758" y="287242"/>
                    <a:pt x="2883877" y="249141"/>
                    <a:pt x="2883877" y="249141"/>
                  </a:cubicBezTo>
                  <a:lnTo>
                    <a:pt x="2883877" y="249141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71600" y="1505630"/>
            <a:ext cx="3672049" cy="2002036"/>
            <a:chOff x="381000" y="1829085"/>
            <a:chExt cx="4578728" cy="20571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829085"/>
              <a:ext cx="3402811" cy="2057115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694592" y="2299624"/>
              <a:ext cx="2910254" cy="1390835"/>
            </a:xfrm>
            <a:custGeom>
              <a:avLst/>
              <a:gdLst>
                <a:gd name="connsiteX0" fmla="*/ 0 w 2910254"/>
                <a:gd name="connsiteY0" fmla="*/ 783830 h 1390835"/>
                <a:gd name="connsiteX1" fmla="*/ 272562 w 2910254"/>
                <a:gd name="connsiteY1" fmla="*/ 827792 h 1390835"/>
                <a:gd name="connsiteX2" fmla="*/ 422031 w 2910254"/>
                <a:gd name="connsiteY2" fmla="*/ 933299 h 1390835"/>
                <a:gd name="connsiteX3" fmla="*/ 492370 w 2910254"/>
                <a:gd name="connsiteY3" fmla="*/ 1012430 h 1390835"/>
                <a:gd name="connsiteX4" fmla="*/ 624254 w 2910254"/>
                <a:gd name="connsiteY4" fmla="*/ 1144315 h 1390835"/>
                <a:gd name="connsiteX5" fmla="*/ 931985 w 2910254"/>
                <a:gd name="connsiteY5" fmla="*/ 1320161 h 1390835"/>
                <a:gd name="connsiteX6" fmla="*/ 1310054 w 2910254"/>
                <a:gd name="connsiteY6" fmla="*/ 1390499 h 1390835"/>
                <a:gd name="connsiteX7" fmla="*/ 1600200 w 2910254"/>
                <a:gd name="connsiteY7" fmla="*/ 1337746 h 1390835"/>
                <a:gd name="connsiteX8" fmla="*/ 1881554 w 2910254"/>
                <a:gd name="connsiteY8" fmla="*/ 1153107 h 1390835"/>
                <a:gd name="connsiteX9" fmla="*/ 2013439 w 2910254"/>
                <a:gd name="connsiteY9" fmla="*/ 871753 h 1390835"/>
                <a:gd name="connsiteX10" fmla="*/ 2189285 w 2910254"/>
                <a:gd name="connsiteY10" fmla="*/ 344215 h 1390835"/>
                <a:gd name="connsiteX11" fmla="*/ 2294793 w 2910254"/>
                <a:gd name="connsiteY11" fmla="*/ 45276 h 1390835"/>
                <a:gd name="connsiteX12" fmla="*/ 2479431 w 2910254"/>
                <a:gd name="connsiteY12" fmla="*/ 1315 h 1390835"/>
                <a:gd name="connsiteX13" fmla="*/ 2628900 w 2910254"/>
                <a:gd name="connsiteY13" fmla="*/ 45276 h 1390835"/>
                <a:gd name="connsiteX14" fmla="*/ 2910254 w 2910254"/>
                <a:gd name="connsiteY14" fmla="*/ 238707 h 1390835"/>
                <a:gd name="connsiteX15" fmla="*/ 2910254 w 2910254"/>
                <a:gd name="connsiteY15" fmla="*/ 238707 h 139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0254" h="1390835">
                  <a:moveTo>
                    <a:pt x="0" y="783830"/>
                  </a:moveTo>
                  <a:cubicBezTo>
                    <a:pt x="101111" y="793355"/>
                    <a:pt x="202223" y="802880"/>
                    <a:pt x="272562" y="827792"/>
                  </a:cubicBezTo>
                  <a:cubicBezTo>
                    <a:pt x="342901" y="852704"/>
                    <a:pt x="385396" y="902526"/>
                    <a:pt x="422031" y="933299"/>
                  </a:cubicBezTo>
                  <a:cubicBezTo>
                    <a:pt x="458666" y="964072"/>
                    <a:pt x="458666" y="977261"/>
                    <a:pt x="492370" y="1012430"/>
                  </a:cubicBezTo>
                  <a:cubicBezTo>
                    <a:pt x="526074" y="1047599"/>
                    <a:pt x="550985" y="1093027"/>
                    <a:pt x="624254" y="1144315"/>
                  </a:cubicBezTo>
                  <a:cubicBezTo>
                    <a:pt x="697523" y="1195604"/>
                    <a:pt x="817685" y="1279130"/>
                    <a:pt x="931985" y="1320161"/>
                  </a:cubicBezTo>
                  <a:cubicBezTo>
                    <a:pt x="1046285" y="1361192"/>
                    <a:pt x="1198685" y="1387568"/>
                    <a:pt x="1310054" y="1390499"/>
                  </a:cubicBezTo>
                  <a:cubicBezTo>
                    <a:pt x="1421423" y="1393430"/>
                    <a:pt x="1504950" y="1377311"/>
                    <a:pt x="1600200" y="1337746"/>
                  </a:cubicBezTo>
                  <a:cubicBezTo>
                    <a:pt x="1695450" y="1298181"/>
                    <a:pt x="1812681" y="1230772"/>
                    <a:pt x="1881554" y="1153107"/>
                  </a:cubicBezTo>
                  <a:cubicBezTo>
                    <a:pt x="1950427" y="1075442"/>
                    <a:pt x="1962151" y="1006568"/>
                    <a:pt x="2013439" y="871753"/>
                  </a:cubicBezTo>
                  <a:cubicBezTo>
                    <a:pt x="2064728" y="736938"/>
                    <a:pt x="2142393" y="481961"/>
                    <a:pt x="2189285" y="344215"/>
                  </a:cubicBezTo>
                  <a:cubicBezTo>
                    <a:pt x="2236177" y="206469"/>
                    <a:pt x="2246435" y="102426"/>
                    <a:pt x="2294793" y="45276"/>
                  </a:cubicBezTo>
                  <a:cubicBezTo>
                    <a:pt x="2343151" y="-11874"/>
                    <a:pt x="2423747" y="1315"/>
                    <a:pt x="2479431" y="1315"/>
                  </a:cubicBezTo>
                  <a:cubicBezTo>
                    <a:pt x="2535115" y="1315"/>
                    <a:pt x="2557096" y="5711"/>
                    <a:pt x="2628900" y="45276"/>
                  </a:cubicBezTo>
                  <a:cubicBezTo>
                    <a:pt x="2700704" y="84841"/>
                    <a:pt x="2910254" y="238707"/>
                    <a:pt x="2910254" y="238707"/>
                  </a:cubicBezTo>
                  <a:lnTo>
                    <a:pt x="2910254" y="238707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962399" y="2667000"/>
              <a:ext cx="997329" cy="838200"/>
            </a:xfrm>
            <a:prstGeom prst="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10030" y="4343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must make the duck fly!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998" y="381000"/>
            <a:ext cx="8312198" cy="1143000"/>
          </a:xfrm>
        </p:spPr>
        <p:txBody>
          <a:bodyPr/>
          <a:lstStyle/>
          <a:p>
            <a:r>
              <a:rPr lang="en-US" sz="2800" dirty="0"/>
              <a:t>Planning for the Modern Grid: A suite of solutions include energy storage applications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r="3698"/>
          <a:stretch/>
        </p:blipFill>
        <p:spPr>
          <a:xfrm>
            <a:off x="650789" y="1318054"/>
            <a:ext cx="7391095" cy="46443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6028" y="1406769"/>
            <a:ext cx="4220308" cy="2321169"/>
          </a:xfrm>
          <a:prstGeom prst="ellipse">
            <a:avLst/>
          </a:prstGeom>
          <a:solidFill>
            <a:schemeClr val="accent6">
              <a:lumMod val="40000"/>
              <a:lumOff val="60000"/>
              <a:alpha val="1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5189" y="3403076"/>
            <a:ext cx="4220308" cy="2382263"/>
          </a:xfrm>
          <a:prstGeom prst="ellipse">
            <a:avLst/>
          </a:prstGeom>
          <a:solidFill>
            <a:schemeClr val="accent6">
              <a:lumMod val="40000"/>
              <a:lumOff val="60000"/>
              <a:alpha val="1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1" y="381000"/>
            <a:ext cx="8946037" cy="882192"/>
          </a:xfrm>
        </p:spPr>
        <p:txBody>
          <a:bodyPr/>
          <a:lstStyle/>
          <a:p>
            <a:r>
              <a:rPr lang="en-US" dirty="0"/>
              <a:t>CAISO has several models available for Energy Storage participation in its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84" y="1187777"/>
            <a:ext cx="8872194" cy="500271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Proxy Demand Resource, 2010 </a:t>
            </a:r>
            <a:r>
              <a:rPr lang="en-US" sz="2000" dirty="0" smtClean="0"/>
              <a:t>(PDR) </a:t>
            </a:r>
            <a:r>
              <a:rPr lang="en-US" sz="2000" dirty="0"/>
              <a:t>– Distribution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Supplier can aggregate multiple end-use customers to create a virtual supply </a:t>
            </a:r>
            <a:r>
              <a:rPr lang="en-US" sz="1800" dirty="0" smtClean="0"/>
              <a:t>resource</a:t>
            </a: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May involve other DER types behind customer meter, but will not be settled in market for net energy injection to the </a:t>
            </a:r>
            <a:r>
              <a:rPr lang="en-US" sz="1800" dirty="0" smtClean="0"/>
              <a:t>system </a:t>
            </a:r>
            <a:r>
              <a:rPr lang="en-US" sz="1800" dirty="0"/>
              <a:t>(load offset only</a:t>
            </a:r>
            <a:r>
              <a:rPr lang="en-US" sz="1800" dirty="0" smtClean="0"/>
              <a:t>)</a:t>
            </a:r>
            <a:endParaRPr lang="en-US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Non Generator Resource, 2012 (NGR) – Transmission &amp; Distribution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Designed for a resource that can vary between consuming &amp; producing energy (e.g., storage, V2G)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The non-generator resource (NGR) participation model recognizes a seamless operation between generation and </a:t>
            </a:r>
            <a:r>
              <a:rPr lang="en-US" sz="1800" dirty="0" smtClean="0"/>
              <a:t>load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DER </a:t>
            </a:r>
            <a:r>
              <a:rPr lang="en-US" sz="2000" dirty="0"/>
              <a:t>Provider, 2016 (DERP) - Distribution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/>
              <a:t>Create a pathway for </a:t>
            </a:r>
            <a:r>
              <a:rPr lang="en-US" altLang="en-US" sz="1800" dirty="0" smtClean="0"/>
              <a:t>DERs to be aggregated and meet .5 MW minimum participation requirement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altLang="en-US" sz="1800" dirty="0" smtClean="0"/>
              <a:t>Allows aggregations from resources in front of  and behind the end-use customer meter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9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838200"/>
          </a:xfrm>
        </p:spPr>
        <p:txBody>
          <a:bodyPr/>
          <a:lstStyle/>
          <a:p>
            <a:r>
              <a:rPr lang="en-US" dirty="0" smtClean="0"/>
              <a:t>Industry-wide collaboration is required </a:t>
            </a:r>
            <a:r>
              <a:rPr lang="en-US" dirty="0" smtClean="0"/>
              <a:t>to achieve the future of a cost-effective and low </a:t>
            </a:r>
            <a:r>
              <a:rPr lang="en-US" dirty="0" smtClean="0"/>
              <a:t>carbon grid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 </a:t>
            </a:r>
            <a:fld id="{E188C49E-526C-4CA2-87C2-E99663D5313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704850" y="5181600"/>
          <a:ext cx="75819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371600"/>
          <a:ext cx="8336280" cy="461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880">
                  <a:extLst>
                    <a:ext uri="{9D8B030D-6E8A-4147-A177-3AD203B41FA5}">
                      <a16:colId xmlns:a16="http://schemas.microsoft.com/office/drawing/2014/main" val="125650408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7327488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9103056"/>
                    </a:ext>
                  </a:extLst>
                </a:gridCol>
              </a:tblGrid>
              <a:tr h="4107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Wholesale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Legal/Regulatory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75933"/>
                  </a:ext>
                </a:extLst>
              </a:tr>
              <a:tr h="14517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Technology</a:t>
                      </a:r>
                      <a:r>
                        <a:rPr lang="en-US" sz="1600" baseline="0" dirty="0" smtClean="0"/>
                        <a:t> agnostic m</a:t>
                      </a:r>
                      <a:r>
                        <a:rPr lang="en-US" sz="1600" dirty="0" smtClean="0"/>
                        <a:t>arket</a:t>
                      </a:r>
                      <a:r>
                        <a:rPr lang="en-US" sz="1600" baseline="0" dirty="0" smtClean="0"/>
                        <a:t> participation models that allow large, small, and aggregate resources to participate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Grid informed time-variant</a:t>
                      </a:r>
                      <a:r>
                        <a:rPr lang="en-US" baseline="0" dirty="0" smtClean="0"/>
                        <a:t> and dynamic rates (TOU, RTP)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Electrification goals and mandates designed</a:t>
                      </a:r>
                      <a:r>
                        <a:rPr lang="en-US" baseline="0" dirty="0" smtClean="0"/>
                        <a:t> to create a sustainable and efficient grid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66026"/>
                  </a:ext>
                </a:extLst>
              </a:tr>
              <a:tr h="10128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Market structures that reward flexibility and minimize uncertainty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Critical peak and critical consumption pricing periods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Grid harmonized building</a:t>
                      </a:r>
                      <a:r>
                        <a:rPr lang="en-US" baseline="0" dirty="0" smtClean="0"/>
                        <a:t> codes and appliance standards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929139"/>
                  </a:ext>
                </a:extLst>
              </a:tr>
              <a:tr h="16205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Regional markets that leverage diversity and generate operational efficiencies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Load management programs that reward</a:t>
                      </a:r>
                      <a:r>
                        <a:rPr lang="en-US" baseline="0" dirty="0" smtClean="0"/>
                        <a:t> favorably shifting and shaping energy use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Retail markets,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structures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that create resiliency, grid-informed</a:t>
                      </a:r>
                      <a:r>
                        <a:rPr lang="en-US" baseline="0" dirty="0" smtClean="0"/>
                        <a:t> price signals, and</a:t>
                      </a:r>
                      <a:endParaRPr lang="en-US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low-friction energy exchange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7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5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25" y="323850"/>
            <a:ext cx="8269775" cy="742950"/>
          </a:xfrm>
        </p:spPr>
        <p:txBody>
          <a:bodyPr/>
          <a:lstStyle/>
          <a:p>
            <a:r>
              <a:rPr lang="en-US" sz="2400" dirty="0" smtClean="0"/>
              <a:t>We must consider the future grid architecture. Consider an “integrated decentralized” system with a layered hierarchy of optimizing sub-systems.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149578"/>
            <a:ext cx="1600200" cy="273844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fld id="{AE9A044A-2293-46EC-BBB0-145A3C0C2E1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4064367" cy="3812050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1600" dirty="0" smtClean="0"/>
              <a:t>Each layer only sees its interchange with next layer above &amp; below, not the details inside other layers</a:t>
            </a:r>
          </a:p>
          <a:p>
            <a:pPr>
              <a:spcBef>
                <a:spcPts val="900"/>
              </a:spcBef>
            </a:pPr>
            <a:r>
              <a:rPr lang="en-US" sz="1600" dirty="0" smtClean="0"/>
              <a:t>ISO optimizes regional bulk system only up to the T-D interfaces: DSO to ISO</a:t>
            </a:r>
          </a:p>
          <a:p>
            <a:pPr>
              <a:spcBef>
                <a:spcPts val="900"/>
              </a:spcBef>
            </a:pPr>
            <a:r>
              <a:rPr lang="en-US" sz="1600" dirty="0" smtClean="0"/>
              <a:t>Layered control structure reduces complexity, allows scalability, and increases resiliency &amp; security </a:t>
            </a:r>
          </a:p>
          <a:p>
            <a:pPr>
              <a:spcBef>
                <a:spcPts val="900"/>
              </a:spcBef>
            </a:pPr>
            <a:r>
              <a:rPr lang="en-US" sz="1600" dirty="0" smtClean="0"/>
              <a:t>Resolve </a:t>
            </a:r>
            <a:r>
              <a:rPr lang="en-US" sz="1600" dirty="0"/>
              <a:t>variability and volatility </a:t>
            </a:r>
            <a:r>
              <a:rPr lang="en-US" sz="1600" dirty="0" smtClean="0"/>
              <a:t>at </a:t>
            </a:r>
            <a:r>
              <a:rPr lang="en-US" sz="1600" dirty="0"/>
              <a:t>the grid </a:t>
            </a:r>
            <a:r>
              <a:rPr lang="en-US" sz="1600" dirty="0" smtClean="0"/>
              <a:t>edge</a:t>
            </a:r>
          </a:p>
          <a:p>
            <a:pPr>
              <a:spcBef>
                <a:spcPts val="900"/>
              </a:spcBef>
            </a:pPr>
            <a:r>
              <a:rPr lang="en-US" sz="1600" dirty="0" smtClean="0"/>
              <a:t>Deep and centralized situational awareness and control not required</a:t>
            </a:r>
            <a:endParaRPr lang="en-US" sz="1600" dirty="0"/>
          </a:p>
          <a:p>
            <a:pPr>
              <a:spcBef>
                <a:spcPts val="900"/>
              </a:spcBef>
            </a:pPr>
            <a:endParaRPr lang="en-US" sz="16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228600" y="1524000"/>
            <a:ext cx="4270604" cy="4174000"/>
            <a:chOff x="377596" y="1524000"/>
            <a:chExt cx="4270604" cy="4174000"/>
          </a:xfrm>
        </p:grpSpPr>
        <p:grpSp>
          <p:nvGrpSpPr>
            <p:cNvPr id="3" name="Group 2"/>
            <p:cNvGrpSpPr/>
            <p:nvPr/>
          </p:nvGrpSpPr>
          <p:grpSpPr>
            <a:xfrm>
              <a:off x="762000" y="1524000"/>
              <a:ext cx="3886200" cy="4174000"/>
              <a:chOff x="762000" y="1524000"/>
              <a:chExt cx="3886200" cy="41740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143000" y="3621550"/>
                <a:ext cx="3028950" cy="20764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DSO = Local Distribution Area or Community 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Microgrid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62000" y="1524000"/>
                <a:ext cx="3886200" cy="19098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Regional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Interconnection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485900" y="4878850"/>
                <a:ext cx="685800" cy="3429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Smart building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314450" y="4335925"/>
                <a:ext cx="685800" cy="42862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Micro-grid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00301" y="4307350"/>
                <a:ext cx="1117174" cy="1143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Micro-grid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143000" y="3450100"/>
                <a:ext cx="400050" cy="5143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DSO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771900" y="3450100"/>
                <a:ext cx="400050" cy="5143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DSO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14550" y="2386487"/>
                <a:ext cx="1143000" cy="66356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CAISO Balancing Authority Area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714750" y="2421400"/>
                <a:ext cx="685800" cy="58293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BAA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990601" y="2421400"/>
                <a:ext cx="666750" cy="58293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BAA</a:t>
                </a:r>
              </a:p>
            </p:txBody>
          </p:sp>
          <p:cxnSp>
            <p:nvCxnSpPr>
              <p:cNvPr id="17" name="Straight Arrow Connector 16"/>
              <p:cNvCxnSpPr>
                <a:stCxn id="15" idx="6"/>
                <a:endCxn id="13" idx="2"/>
              </p:cNvCxnSpPr>
              <p:nvPr/>
            </p:nvCxnSpPr>
            <p:spPr>
              <a:xfrm>
                <a:off x="1657350" y="2712865"/>
                <a:ext cx="457200" cy="22860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endCxn id="14" idx="2"/>
              </p:cNvCxnSpPr>
              <p:nvPr/>
            </p:nvCxnSpPr>
            <p:spPr>
              <a:xfrm flipV="1">
                <a:off x="3257550" y="2712865"/>
                <a:ext cx="457200" cy="1143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0" idx="0"/>
                <a:endCxn id="13" idx="4"/>
              </p:cNvCxnSpPr>
              <p:nvPr/>
            </p:nvCxnSpPr>
            <p:spPr>
              <a:xfrm flipV="1">
                <a:off x="2657475" y="3050050"/>
                <a:ext cx="28575" cy="571500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12" idx="1"/>
                <a:endCxn id="13" idx="5"/>
              </p:cNvCxnSpPr>
              <p:nvPr/>
            </p:nvCxnSpPr>
            <p:spPr>
              <a:xfrm flipH="1" flipV="1">
                <a:off x="3090161" y="2957987"/>
                <a:ext cx="740325" cy="567439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1485900" y="2935750"/>
                <a:ext cx="742950" cy="628650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2514600" y="4993150"/>
                <a:ext cx="685800" cy="3429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Smart building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686050" y="4535950"/>
                <a:ext cx="685800" cy="3429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Smart building</a:t>
                </a:r>
              </a:p>
            </p:txBody>
          </p:sp>
        </p:grpSp>
        <p:sp>
          <p:nvSpPr>
            <p:cNvPr id="16" name="Up Arrow 15"/>
            <p:cNvSpPr/>
            <p:nvPr/>
          </p:nvSpPr>
          <p:spPr>
            <a:xfrm>
              <a:off x="377596" y="1964966"/>
              <a:ext cx="765403" cy="3697750"/>
            </a:xfrm>
            <a:prstGeom prst="upArrow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Optimization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471161" y="5525458"/>
            <a:ext cx="5444239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down, centralized control of an increasingly decentralized system is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likely not viable or desirable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2D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 PP Template-Standard.pptx" id="{A36EBBBF-AE27-441A-856D-BE418457ABB5}" vid="{4FFF80F4-008E-4E58-8325-627FAC53AE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92D05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6760</TotalTime>
  <Words>664</Words>
  <Application>Microsoft Office PowerPoint</Application>
  <PresentationFormat>On-screen Show (4:3)</PresentationFormat>
  <Paragraphs>107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Times</vt:lpstr>
      <vt:lpstr>Times New Roman</vt:lpstr>
      <vt:lpstr>Wingdings</vt:lpstr>
      <vt:lpstr>1_Office Theme</vt:lpstr>
      <vt:lpstr>The Future Grid and Energy Storage    </vt:lpstr>
      <vt:lpstr>The California Independent System Operator (CAISO)</vt:lpstr>
      <vt:lpstr>Key functions of the CAISO</vt:lpstr>
      <vt:lpstr>Reliably operating the system has grown more challenging</vt:lpstr>
      <vt:lpstr>How are we going to ensure our energy future is resilient, sustainable and efficient? </vt:lpstr>
      <vt:lpstr>Planning for the Modern Grid: A suite of solutions include energy storage applications</vt:lpstr>
      <vt:lpstr>CAISO has several models available for Energy Storage participation in its markets</vt:lpstr>
      <vt:lpstr>Industry-wide collaboration is required to achieve the future of a cost-effective and low carbon grid </vt:lpstr>
      <vt:lpstr>We must consider the future grid architecture. Consider an “integrated decentralized” system with a layered hierarchy of optimizing sub-systems. </vt:lpstr>
      <vt:lpstr>Stay connected</vt:lpstr>
    </vt:vector>
  </TitlesOfParts>
  <Company>CAISO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California ISO</dc:title>
  <dc:creator>Sanchez, Mayte</dc:creator>
  <cp:lastModifiedBy>Kim, Eric</cp:lastModifiedBy>
  <cp:revision>135</cp:revision>
  <dcterms:created xsi:type="dcterms:W3CDTF">2018-02-15T20:29:06Z</dcterms:created>
  <dcterms:modified xsi:type="dcterms:W3CDTF">2019-04-09T00:01:23Z</dcterms:modified>
</cp:coreProperties>
</file>