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452" r:id="rId2"/>
    <p:sldId id="872" r:id="rId3"/>
    <p:sldId id="816" r:id="rId4"/>
    <p:sldId id="811" r:id="rId5"/>
    <p:sldId id="826" r:id="rId6"/>
    <p:sldId id="833" r:id="rId7"/>
    <p:sldId id="754" r:id="rId8"/>
    <p:sldId id="835" r:id="rId9"/>
    <p:sldId id="840" r:id="rId10"/>
    <p:sldId id="836" r:id="rId11"/>
    <p:sldId id="867" r:id="rId12"/>
    <p:sldId id="869" r:id="rId13"/>
    <p:sldId id="877" r:id="rId14"/>
    <p:sldId id="870" r:id="rId15"/>
    <p:sldId id="878" r:id="rId16"/>
    <p:sldId id="871" r:id="rId17"/>
    <p:sldId id="873" r:id="rId1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 Brown" initials="T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6021"/>
    <a:srgbClr val="7F7F7F"/>
    <a:srgbClr val="9900CC"/>
    <a:srgbClr val="0033CC"/>
    <a:srgbClr val="A6A6A6"/>
    <a:srgbClr val="006699"/>
    <a:srgbClr val="009999"/>
    <a:srgbClr val="00CC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79941" autoAdjust="0"/>
  </p:normalViewPr>
  <p:slideViewPr>
    <p:cSldViewPr>
      <p:cViewPr>
        <p:scale>
          <a:sx n="80" d="100"/>
          <a:sy n="80" d="100"/>
        </p:scale>
        <p:origin x="641" y="1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58"/>
    </p:cViewPr>
  </p:sorterViewPr>
  <p:notesViewPr>
    <p:cSldViewPr>
      <p:cViewPr varScale="1">
        <p:scale>
          <a:sx n="55" d="100"/>
          <a:sy n="55" d="100"/>
        </p:scale>
        <p:origin x="-286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1" cy="480060"/>
          </a:xfrm>
          <a:prstGeom prst="rect">
            <a:avLst/>
          </a:prstGeom>
        </p:spPr>
        <p:txBody>
          <a:bodyPr vert="horz" lIns="96629" tIns="48314" rIns="96629" bIns="48314" rtlCol="0"/>
          <a:lstStyle>
            <a:lvl1pPr algn="l">
              <a:defRPr sz="1200"/>
            </a:lvl1pPr>
          </a:lstStyle>
          <a:p>
            <a:endParaRPr lang="en-US"/>
          </a:p>
        </p:txBody>
      </p:sp>
      <p:sp>
        <p:nvSpPr>
          <p:cNvPr id="3" name="Date Placeholder 2"/>
          <p:cNvSpPr>
            <a:spLocks noGrp="1"/>
          </p:cNvSpPr>
          <p:nvPr>
            <p:ph type="dt" sz="quarter" idx="1"/>
          </p:nvPr>
        </p:nvSpPr>
        <p:spPr>
          <a:xfrm>
            <a:off x="4143589" y="0"/>
            <a:ext cx="3169921" cy="480060"/>
          </a:xfrm>
          <a:prstGeom prst="rect">
            <a:avLst/>
          </a:prstGeom>
        </p:spPr>
        <p:txBody>
          <a:bodyPr vert="horz" lIns="96629" tIns="48314" rIns="96629" bIns="48314" rtlCol="0"/>
          <a:lstStyle>
            <a:lvl1pPr algn="r">
              <a:defRPr sz="1200"/>
            </a:lvl1pPr>
          </a:lstStyle>
          <a:p>
            <a:fld id="{DF957465-570A-4285-B7DE-49A69017CC2F}" type="datetimeFigureOut">
              <a:rPr lang="en-US" smtClean="0"/>
              <a:pPr/>
              <a:t>4/10/2019</a:t>
            </a:fld>
            <a:endParaRPr lang="en-US"/>
          </a:p>
        </p:txBody>
      </p:sp>
      <p:sp>
        <p:nvSpPr>
          <p:cNvPr id="4" name="Footer Placeholder 3"/>
          <p:cNvSpPr>
            <a:spLocks noGrp="1"/>
          </p:cNvSpPr>
          <p:nvPr>
            <p:ph type="ftr" sz="quarter" idx="2"/>
          </p:nvPr>
        </p:nvSpPr>
        <p:spPr>
          <a:xfrm>
            <a:off x="1" y="9119475"/>
            <a:ext cx="3169921" cy="480060"/>
          </a:xfrm>
          <a:prstGeom prst="rect">
            <a:avLst/>
          </a:prstGeom>
        </p:spPr>
        <p:txBody>
          <a:bodyPr vert="horz" lIns="96629" tIns="48314" rIns="96629" bIns="48314" rtlCol="0" anchor="b"/>
          <a:lstStyle>
            <a:lvl1pPr algn="l">
              <a:defRPr sz="1200"/>
            </a:lvl1pPr>
          </a:lstStyle>
          <a:p>
            <a:endParaRPr lang="en-US"/>
          </a:p>
        </p:txBody>
      </p:sp>
      <p:sp>
        <p:nvSpPr>
          <p:cNvPr id="5" name="Slide Number Placeholder 4"/>
          <p:cNvSpPr>
            <a:spLocks noGrp="1"/>
          </p:cNvSpPr>
          <p:nvPr>
            <p:ph type="sldNum" sz="quarter" idx="3"/>
          </p:nvPr>
        </p:nvSpPr>
        <p:spPr>
          <a:xfrm>
            <a:off x="4143589" y="9119475"/>
            <a:ext cx="3169921" cy="480060"/>
          </a:xfrm>
          <a:prstGeom prst="rect">
            <a:avLst/>
          </a:prstGeom>
        </p:spPr>
        <p:txBody>
          <a:bodyPr vert="horz" lIns="96629" tIns="48314" rIns="96629" bIns="48314" rtlCol="0" anchor="b"/>
          <a:lstStyle>
            <a:lvl1pPr algn="r">
              <a:defRPr sz="1200"/>
            </a:lvl1pPr>
          </a:lstStyle>
          <a:p>
            <a:fld id="{D1FEF7A1-659D-4DE9-A68A-557378D4D2F9}" type="slidenum">
              <a:rPr lang="en-US" smtClean="0"/>
              <a:pPr/>
              <a:t>‹#›</a:t>
            </a:fld>
            <a:endParaRPr lang="en-US"/>
          </a:p>
        </p:txBody>
      </p:sp>
    </p:spTree>
    <p:extLst>
      <p:ext uri="{BB962C8B-B14F-4D97-AF65-F5344CB8AC3E}">
        <p14:creationId xmlns:p14="http://schemas.microsoft.com/office/powerpoint/2010/main" val="3752985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1" cy="480060"/>
          </a:xfrm>
          <a:prstGeom prst="rect">
            <a:avLst/>
          </a:prstGeom>
        </p:spPr>
        <p:txBody>
          <a:bodyPr vert="horz" lIns="96629" tIns="48314" rIns="96629" bIns="48314" rtlCol="0"/>
          <a:lstStyle>
            <a:lvl1pPr algn="l">
              <a:defRPr sz="1200"/>
            </a:lvl1pPr>
          </a:lstStyle>
          <a:p>
            <a:endParaRPr lang="en-US"/>
          </a:p>
        </p:txBody>
      </p:sp>
      <p:sp>
        <p:nvSpPr>
          <p:cNvPr id="3" name="Date Placeholder 2"/>
          <p:cNvSpPr>
            <a:spLocks noGrp="1"/>
          </p:cNvSpPr>
          <p:nvPr>
            <p:ph type="dt" idx="1"/>
          </p:nvPr>
        </p:nvSpPr>
        <p:spPr>
          <a:xfrm>
            <a:off x="4143589" y="0"/>
            <a:ext cx="3169921" cy="480060"/>
          </a:xfrm>
          <a:prstGeom prst="rect">
            <a:avLst/>
          </a:prstGeom>
        </p:spPr>
        <p:txBody>
          <a:bodyPr vert="horz" lIns="96629" tIns="48314" rIns="96629" bIns="48314" rtlCol="0"/>
          <a:lstStyle>
            <a:lvl1pPr algn="r">
              <a:defRPr sz="1200"/>
            </a:lvl1pPr>
          </a:lstStyle>
          <a:p>
            <a:fld id="{611ECD35-C3EA-46BC-B5AD-699E2D69BB10}" type="datetimeFigureOut">
              <a:rPr lang="en-US" smtClean="0"/>
              <a:pPr/>
              <a:t>4/10/2019</a:t>
            </a:fld>
            <a:endParaRPr lang="en-US"/>
          </a:p>
        </p:txBody>
      </p:sp>
      <p:sp>
        <p:nvSpPr>
          <p:cNvPr id="4" name="Slide Image Placeholder 3"/>
          <p:cNvSpPr>
            <a:spLocks noGrp="1" noRot="1" noChangeAspect="1"/>
          </p:cNvSpPr>
          <p:nvPr>
            <p:ph type="sldImg" idx="2"/>
          </p:nvPr>
        </p:nvSpPr>
        <p:spPr>
          <a:xfrm>
            <a:off x="458788" y="719138"/>
            <a:ext cx="6399212" cy="3600450"/>
          </a:xfrm>
          <a:prstGeom prst="rect">
            <a:avLst/>
          </a:prstGeom>
          <a:noFill/>
          <a:ln w="12700">
            <a:solidFill>
              <a:prstClr val="black"/>
            </a:solidFill>
          </a:ln>
        </p:spPr>
        <p:txBody>
          <a:bodyPr vert="horz" lIns="96629" tIns="48314" rIns="96629" bIns="48314"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29" tIns="48314" rIns="96629" bIns="483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5"/>
            <a:ext cx="3169921" cy="480060"/>
          </a:xfrm>
          <a:prstGeom prst="rect">
            <a:avLst/>
          </a:prstGeom>
        </p:spPr>
        <p:txBody>
          <a:bodyPr vert="horz" lIns="96629" tIns="48314" rIns="96629" bIns="48314"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475"/>
            <a:ext cx="3169921" cy="480060"/>
          </a:xfrm>
          <a:prstGeom prst="rect">
            <a:avLst/>
          </a:prstGeom>
        </p:spPr>
        <p:txBody>
          <a:bodyPr vert="horz" lIns="96629" tIns="48314" rIns="96629" bIns="48314" rtlCol="0" anchor="b"/>
          <a:lstStyle>
            <a:lvl1pPr algn="r">
              <a:defRPr sz="1200"/>
            </a:lvl1pPr>
          </a:lstStyle>
          <a:p>
            <a:fld id="{4266F31A-65CC-4066-9E40-F02CE0EEF93B}" type="slidenum">
              <a:rPr lang="en-US" smtClean="0"/>
              <a:pPr/>
              <a:t>‹#›</a:t>
            </a:fld>
            <a:endParaRPr lang="en-US"/>
          </a:p>
        </p:txBody>
      </p:sp>
    </p:spTree>
    <p:extLst>
      <p:ext uri="{BB962C8B-B14F-4D97-AF65-F5344CB8AC3E}">
        <p14:creationId xmlns:p14="http://schemas.microsoft.com/office/powerpoint/2010/main" val="305914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Decline in average wind prices from about $70 per megawatt-hour in 2009 to $20 per megawatt-hour in 2017,</a:t>
            </a:r>
            <a:r>
              <a:rPr lang="en-US" baseline="0" dirty="0" smtClean="0"/>
              <a:t> $50 decline in an eight year period.</a:t>
            </a:r>
          </a:p>
          <a:p>
            <a:r>
              <a:rPr lang="en-US" baseline="0" dirty="0" smtClean="0"/>
              <a:t>Bigger turbines enhanced wind project performance, lower turbine pricing to push down installed project costs. DOE reports all low-cost projects are located in US wind belt, 8.5 meters per second. </a:t>
            </a:r>
          </a:p>
          <a:p>
            <a:r>
              <a:rPr lang="en-US" sz="1200" kern="1200" dirty="0" smtClean="0">
                <a:solidFill>
                  <a:schemeClr val="tx1"/>
                </a:solidFill>
                <a:effectLst/>
                <a:latin typeface="+mn-lt"/>
                <a:ea typeface="+mn-ea"/>
                <a:cs typeface="+mn-cs"/>
              </a:rPr>
              <a:t>Wind Power Curtailment. Curtailment of wind project output results from transmission inadequacy and other forms of grid and generator inflexibility. For example, over-generation can occur when wind generation is high but transmission capacity is insufficient to move excess generation to other load centers, or thermal generators cannot feasibly ramp down any further or quickly enough</a:t>
            </a:r>
            <a:endParaRPr lang="en-US" dirty="0"/>
          </a:p>
        </p:txBody>
      </p:sp>
      <p:sp>
        <p:nvSpPr>
          <p:cNvPr id="4" name="Slide Number Placeholder 3"/>
          <p:cNvSpPr>
            <a:spLocks noGrp="1"/>
          </p:cNvSpPr>
          <p:nvPr>
            <p:ph type="sldNum" sz="quarter" idx="10"/>
          </p:nvPr>
        </p:nvSpPr>
        <p:spPr/>
        <p:txBody>
          <a:bodyPr/>
          <a:lstStyle/>
          <a:p>
            <a:fld id="{4266F31A-65CC-4066-9E40-F02CE0EEF93B}" type="slidenum">
              <a:rPr lang="en-US" smtClean="0"/>
              <a:pPr/>
              <a:t>2</a:t>
            </a:fld>
            <a:endParaRPr lang="en-US"/>
          </a:p>
        </p:txBody>
      </p:sp>
    </p:spTree>
    <p:extLst>
      <p:ext uri="{BB962C8B-B14F-4D97-AF65-F5344CB8AC3E}">
        <p14:creationId xmlns:p14="http://schemas.microsoft.com/office/powerpoint/2010/main" val="124488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ko-KR" altLang="en-US" dirty="0" smtClean="0"/>
          </a:p>
          <a:p>
            <a:endParaRPr lang="en-US" dirty="0"/>
          </a:p>
        </p:txBody>
      </p:sp>
      <p:sp>
        <p:nvSpPr>
          <p:cNvPr id="4" name="Slide Number Placeholder 3"/>
          <p:cNvSpPr>
            <a:spLocks noGrp="1"/>
          </p:cNvSpPr>
          <p:nvPr>
            <p:ph type="sldNum" sz="quarter" idx="10"/>
          </p:nvPr>
        </p:nvSpPr>
        <p:spPr/>
        <p:txBody>
          <a:bodyPr/>
          <a:lstStyle/>
          <a:p>
            <a:fld id="{9F3CAA6D-F505-CD43-BD93-8CA8EFC85A69}" type="slidenum">
              <a:rPr lang="en-US" smtClean="0"/>
              <a:pPr/>
              <a:t>14</a:t>
            </a:fld>
            <a:endParaRPr lang="en-US"/>
          </a:p>
        </p:txBody>
      </p:sp>
    </p:spTree>
    <p:extLst>
      <p:ext uri="{BB962C8B-B14F-4D97-AF65-F5344CB8AC3E}">
        <p14:creationId xmlns:p14="http://schemas.microsoft.com/office/powerpoint/2010/main" val="3168557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ko-KR" altLang="en-US" dirty="0" smtClean="0"/>
          </a:p>
          <a:p>
            <a:endParaRPr lang="en-US" dirty="0"/>
          </a:p>
        </p:txBody>
      </p:sp>
      <p:sp>
        <p:nvSpPr>
          <p:cNvPr id="4" name="Slide Number Placeholder 3"/>
          <p:cNvSpPr>
            <a:spLocks noGrp="1"/>
          </p:cNvSpPr>
          <p:nvPr>
            <p:ph type="sldNum" sz="quarter" idx="10"/>
          </p:nvPr>
        </p:nvSpPr>
        <p:spPr/>
        <p:txBody>
          <a:bodyPr/>
          <a:lstStyle/>
          <a:p>
            <a:fld id="{9F3CAA6D-F505-CD43-BD93-8CA8EFC85A69}" type="slidenum">
              <a:rPr lang="en-US" smtClean="0"/>
              <a:pPr/>
              <a:t>15</a:t>
            </a:fld>
            <a:endParaRPr lang="en-US"/>
          </a:p>
        </p:txBody>
      </p:sp>
    </p:spTree>
    <p:extLst>
      <p:ext uri="{BB962C8B-B14F-4D97-AF65-F5344CB8AC3E}">
        <p14:creationId xmlns:p14="http://schemas.microsoft.com/office/powerpoint/2010/main" val="412713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ko-KR" altLang="en-US" dirty="0" smtClean="0"/>
          </a:p>
          <a:p>
            <a:endParaRPr lang="en-US" dirty="0"/>
          </a:p>
        </p:txBody>
      </p:sp>
      <p:sp>
        <p:nvSpPr>
          <p:cNvPr id="4" name="Slide Number Placeholder 3"/>
          <p:cNvSpPr>
            <a:spLocks noGrp="1"/>
          </p:cNvSpPr>
          <p:nvPr>
            <p:ph type="sldNum" sz="quarter" idx="10"/>
          </p:nvPr>
        </p:nvSpPr>
        <p:spPr/>
        <p:txBody>
          <a:bodyPr/>
          <a:lstStyle/>
          <a:p>
            <a:fld id="{9F3CAA6D-F505-CD43-BD93-8CA8EFC85A69}" type="slidenum">
              <a:rPr lang="en-US" smtClean="0"/>
              <a:pPr/>
              <a:t>16</a:t>
            </a:fld>
            <a:endParaRPr lang="en-US"/>
          </a:p>
        </p:txBody>
      </p:sp>
    </p:spTree>
    <p:extLst>
      <p:ext uri="{BB962C8B-B14F-4D97-AF65-F5344CB8AC3E}">
        <p14:creationId xmlns:p14="http://schemas.microsoft.com/office/powerpoint/2010/main" val="2389210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ko-KR" altLang="en-US" dirty="0" smtClean="0"/>
          </a:p>
          <a:p>
            <a:endParaRPr lang="en-US" dirty="0"/>
          </a:p>
        </p:txBody>
      </p:sp>
      <p:sp>
        <p:nvSpPr>
          <p:cNvPr id="4" name="Slide Number Placeholder 3"/>
          <p:cNvSpPr>
            <a:spLocks noGrp="1"/>
          </p:cNvSpPr>
          <p:nvPr>
            <p:ph type="sldNum" sz="quarter" idx="10"/>
          </p:nvPr>
        </p:nvSpPr>
        <p:spPr/>
        <p:txBody>
          <a:bodyPr/>
          <a:lstStyle/>
          <a:p>
            <a:fld id="{9F3CAA6D-F505-CD43-BD93-8CA8EFC85A69}" type="slidenum">
              <a:rPr lang="en-US" smtClean="0"/>
              <a:pPr/>
              <a:t>17</a:t>
            </a:fld>
            <a:endParaRPr lang="en-US"/>
          </a:p>
        </p:txBody>
      </p:sp>
    </p:spTree>
    <p:extLst>
      <p:ext uri="{BB962C8B-B14F-4D97-AF65-F5344CB8AC3E}">
        <p14:creationId xmlns:p14="http://schemas.microsoft.com/office/powerpoint/2010/main" val="49518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Decline in average wind prices from about $70 per megawatt-hour in 2009 to $20 per megawatt-hour in 2017,</a:t>
            </a:r>
            <a:r>
              <a:rPr lang="en-US" baseline="0" dirty="0" smtClean="0"/>
              <a:t> $50 decline in an eight year period.</a:t>
            </a:r>
          </a:p>
          <a:p>
            <a:r>
              <a:rPr lang="en-US" baseline="0" dirty="0" smtClean="0"/>
              <a:t>Bigger turbines enhanced wind project performance, lower turbine pricing to push down installed project costs. DOE reports all low-cost projects are located in US wind belt, 8.5 meters per second. </a:t>
            </a:r>
          </a:p>
          <a:p>
            <a:r>
              <a:rPr lang="en-US" sz="1200" kern="1200" dirty="0" smtClean="0">
                <a:solidFill>
                  <a:schemeClr val="tx1"/>
                </a:solidFill>
                <a:effectLst/>
                <a:latin typeface="+mn-lt"/>
                <a:ea typeface="+mn-ea"/>
                <a:cs typeface="+mn-cs"/>
              </a:rPr>
              <a:t>Wind Power Curtailment. Curtailment of wind project output results from transmission inadequacy and other forms of grid and generator inflexibility. For example, over-generation can occur when wind generation is high but transmission capacity is insufficient to move excess generation to other load centers, or thermal generators cannot feasibly ramp down any further or quickly enough</a:t>
            </a:r>
            <a:endParaRPr lang="en-US" dirty="0"/>
          </a:p>
        </p:txBody>
      </p:sp>
      <p:sp>
        <p:nvSpPr>
          <p:cNvPr id="4" name="Slide Number Placeholder 3"/>
          <p:cNvSpPr>
            <a:spLocks noGrp="1"/>
          </p:cNvSpPr>
          <p:nvPr>
            <p:ph type="sldNum" sz="quarter" idx="10"/>
          </p:nvPr>
        </p:nvSpPr>
        <p:spPr/>
        <p:txBody>
          <a:bodyPr/>
          <a:lstStyle/>
          <a:p>
            <a:fld id="{4266F31A-65CC-4066-9E40-F02CE0EEF93B}" type="slidenum">
              <a:rPr lang="en-US" smtClean="0"/>
              <a:pPr/>
              <a:t>3</a:t>
            </a:fld>
            <a:endParaRPr lang="en-US"/>
          </a:p>
        </p:txBody>
      </p:sp>
    </p:spTree>
    <p:extLst>
      <p:ext uri="{BB962C8B-B14F-4D97-AF65-F5344CB8AC3E}">
        <p14:creationId xmlns:p14="http://schemas.microsoft.com/office/powerpoint/2010/main" val="2440974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Cal</a:t>
            </a:r>
            <a:r>
              <a:rPr lang="en-US" baseline="0" dirty="0" smtClean="0"/>
              <a:t> grid simulation done by Jack with </a:t>
            </a:r>
            <a:r>
              <a:rPr lang="en-US" baseline="0" dirty="0" err="1" smtClean="0"/>
              <a:t>HiGRID</a:t>
            </a:r>
            <a:r>
              <a:rPr lang="en-US" baseline="0" dirty="0" smtClean="0"/>
              <a:t> model (past and future years) Every 15 min </a:t>
            </a:r>
          </a:p>
          <a:p>
            <a:r>
              <a:rPr lang="en-US" baseline="0" dirty="0" smtClean="0"/>
              <a:t>Need energy storage and clean </a:t>
            </a:r>
            <a:r>
              <a:rPr lang="en-US" baseline="0" dirty="0" err="1" smtClean="0"/>
              <a:t>dispatchable</a:t>
            </a:r>
            <a:r>
              <a:rPr lang="en-US" baseline="0" dirty="0" smtClean="0"/>
              <a:t> generation</a:t>
            </a:r>
          </a:p>
          <a:p>
            <a:endParaRPr lang="en-US" dirty="0"/>
          </a:p>
        </p:txBody>
      </p:sp>
      <p:sp>
        <p:nvSpPr>
          <p:cNvPr id="4" name="Slide Number Placeholder 3"/>
          <p:cNvSpPr>
            <a:spLocks noGrp="1"/>
          </p:cNvSpPr>
          <p:nvPr>
            <p:ph type="sldNum" sz="quarter" idx="10"/>
          </p:nvPr>
        </p:nvSpPr>
        <p:spPr/>
        <p:txBody>
          <a:bodyPr/>
          <a:lstStyle/>
          <a:p>
            <a:fld id="{4266F31A-65CC-4066-9E40-F02CE0EEF93B}" type="slidenum">
              <a:rPr lang="en-US" smtClean="0"/>
              <a:pPr/>
              <a:t>4</a:t>
            </a:fld>
            <a:endParaRPr lang="en-US"/>
          </a:p>
        </p:txBody>
      </p:sp>
    </p:spTree>
    <p:extLst>
      <p:ext uri="{BB962C8B-B14F-4D97-AF65-F5344CB8AC3E}">
        <p14:creationId xmlns:p14="http://schemas.microsoft.com/office/powerpoint/2010/main" val="370781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dirty="0" smtClean="0"/>
              <a:t>More renewable generated than consumed</a:t>
            </a:r>
            <a:r>
              <a:rPr lang="en-US" baseline="0" dirty="0" smtClean="0"/>
              <a:t> in the grid. Size is energy. Depleted oil and gas fields</a:t>
            </a:r>
            <a:r>
              <a:rPr lang="en-US" baseline="0" dirty="0" smtClean="0"/>
              <a:t>.</a:t>
            </a:r>
          </a:p>
          <a:p>
            <a:endParaRPr lang="en-US" baseline="0" dirty="0" smtClean="0"/>
          </a:p>
          <a:p>
            <a:r>
              <a:rPr lang="en-US" sz="1200" kern="1200" dirty="0" smtClean="0">
                <a:solidFill>
                  <a:schemeClr val="tx1"/>
                </a:solidFill>
                <a:effectLst/>
                <a:latin typeface="+mn-lt"/>
                <a:ea typeface="+mn-ea"/>
                <a:cs typeface="+mn-cs"/>
              </a:rPr>
              <a:t>33% of grid energy to come </a:t>
            </a:r>
            <a:r>
              <a:rPr lang="en-US" sz="1200" kern="1200" dirty="0" err="1" smtClean="0">
                <a:solidFill>
                  <a:schemeClr val="tx1"/>
                </a:solidFill>
                <a:effectLst/>
                <a:latin typeface="+mn-lt"/>
                <a:ea typeface="+mn-ea"/>
                <a:cs typeface="+mn-cs"/>
              </a:rPr>
              <a:t>fromrenewable</a:t>
            </a:r>
            <a:r>
              <a:rPr lang="en-US" sz="1200" kern="1200" dirty="0" smtClean="0">
                <a:solidFill>
                  <a:schemeClr val="tx1"/>
                </a:solidFill>
                <a:effectLst/>
                <a:latin typeface="+mn-lt"/>
                <a:ea typeface="+mn-ea"/>
                <a:cs typeface="+mn-cs"/>
              </a:rPr>
              <a:t> generation by 2020, and 50% by 2030</a:t>
            </a:r>
            <a:endParaRPr lang="en-US" dirty="0"/>
          </a:p>
        </p:txBody>
      </p:sp>
      <p:sp>
        <p:nvSpPr>
          <p:cNvPr id="4" name="Slide Number Placeholder 3"/>
          <p:cNvSpPr>
            <a:spLocks noGrp="1"/>
          </p:cNvSpPr>
          <p:nvPr>
            <p:ph type="sldNum" sz="quarter" idx="10"/>
          </p:nvPr>
        </p:nvSpPr>
        <p:spPr/>
        <p:txBody>
          <a:bodyPr/>
          <a:lstStyle/>
          <a:p>
            <a:fld id="{4266F31A-65CC-4066-9E40-F02CE0EEF93B}" type="slidenum">
              <a:rPr lang="en-US" smtClean="0"/>
              <a:pPr/>
              <a:t>5</a:t>
            </a:fld>
            <a:endParaRPr lang="en-US"/>
          </a:p>
        </p:txBody>
      </p:sp>
    </p:spTree>
    <p:extLst>
      <p:ext uri="{BB962C8B-B14F-4D97-AF65-F5344CB8AC3E}">
        <p14:creationId xmlns:p14="http://schemas.microsoft.com/office/powerpoint/2010/main" val="2838416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enough to power more than 30 million homes for an hour.</a:t>
            </a:r>
          </a:p>
          <a:p>
            <a:r>
              <a:rPr lang="en-US" dirty="0" smtClean="0"/>
              <a:t>As it stands, California’s system has limited ability to store that power, send it elsewhere, or balance it out with other renewable resources like wind. So the more solar California adds, the less valuable it becomes.</a:t>
            </a:r>
            <a:endParaRPr lang="en-US" dirty="0"/>
          </a:p>
        </p:txBody>
      </p:sp>
      <p:sp>
        <p:nvSpPr>
          <p:cNvPr id="4" name="Slide Number Placeholder 3"/>
          <p:cNvSpPr>
            <a:spLocks noGrp="1"/>
          </p:cNvSpPr>
          <p:nvPr>
            <p:ph type="sldNum" sz="quarter" idx="10"/>
          </p:nvPr>
        </p:nvSpPr>
        <p:spPr/>
        <p:txBody>
          <a:bodyPr/>
          <a:lstStyle/>
          <a:p>
            <a:fld id="{4266F31A-65CC-4066-9E40-F02CE0EEF93B}" type="slidenum">
              <a:rPr lang="en-US" smtClean="0"/>
              <a:pPr/>
              <a:t>7</a:t>
            </a:fld>
            <a:endParaRPr lang="en-US"/>
          </a:p>
        </p:txBody>
      </p:sp>
    </p:spTree>
    <p:extLst>
      <p:ext uri="{BB962C8B-B14F-4D97-AF65-F5344CB8AC3E}">
        <p14:creationId xmlns:p14="http://schemas.microsoft.com/office/powerpoint/2010/main" val="595329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Project </a:t>
            </a:r>
            <a:r>
              <a:rPr lang="en-US" sz="1200" kern="1200" dirty="0" err="1" smtClean="0">
                <a:solidFill>
                  <a:schemeClr val="tx1"/>
                </a:solidFill>
                <a:effectLst/>
                <a:latin typeface="+mn-lt"/>
                <a:ea typeface="+mn-ea"/>
                <a:cs typeface="+mn-cs"/>
              </a:rPr>
              <a:t>Sponsors:National</a:t>
            </a:r>
            <a:r>
              <a:rPr lang="en-US" sz="1200" kern="1200" dirty="0" smtClean="0">
                <a:solidFill>
                  <a:schemeClr val="tx1"/>
                </a:solidFill>
                <a:effectLst/>
                <a:latin typeface="+mn-lt"/>
                <a:ea typeface="+mn-ea"/>
                <a:cs typeface="+mn-cs"/>
              </a:rPr>
              <a:t> Fuel Cell Research </a:t>
            </a:r>
            <a:r>
              <a:rPr lang="en-US" sz="1200" kern="1200" dirty="0" err="1" smtClean="0">
                <a:solidFill>
                  <a:schemeClr val="tx1"/>
                </a:solidFill>
                <a:effectLst/>
                <a:latin typeface="+mn-lt"/>
                <a:ea typeface="+mn-ea"/>
                <a:cs typeface="+mn-cs"/>
              </a:rPr>
              <a:t>Centerwww.nfcrc.uci.eduGOALS•Demonstrate</a:t>
            </a:r>
            <a:r>
              <a:rPr lang="en-US" sz="1200" kern="1200" dirty="0" smtClean="0">
                <a:solidFill>
                  <a:schemeClr val="tx1"/>
                </a:solidFill>
                <a:effectLst/>
                <a:latin typeface="+mn-lt"/>
                <a:ea typeface="+mn-ea"/>
                <a:cs typeface="+mn-cs"/>
              </a:rPr>
              <a:t> load following of solar and wind electricity resources with PEM </a:t>
            </a:r>
            <a:r>
              <a:rPr lang="en-US" sz="1200" kern="1200" dirty="0" err="1" smtClean="0">
                <a:solidFill>
                  <a:schemeClr val="tx1"/>
                </a:solidFill>
                <a:effectLst/>
                <a:latin typeface="+mn-lt"/>
                <a:ea typeface="+mn-ea"/>
                <a:cs typeface="+mn-cs"/>
              </a:rPr>
              <a:t>electrolyzer</a:t>
            </a:r>
            <a:r>
              <a:rPr lang="en-US" sz="1200" kern="1200" dirty="0" smtClean="0">
                <a:solidFill>
                  <a:schemeClr val="tx1"/>
                </a:solidFill>
                <a:effectLst/>
                <a:latin typeface="+mn-lt"/>
                <a:ea typeface="+mn-ea"/>
                <a:cs typeface="+mn-cs"/>
              </a:rPr>
              <a:t> systems through direct connection to the resource, and through load following </a:t>
            </a:r>
            <a:r>
              <a:rPr lang="en-US" sz="1200" kern="1200" dirty="0" err="1" smtClean="0">
                <a:solidFill>
                  <a:schemeClr val="tx1"/>
                </a:solidFill>
                <a:effectLst/>
                <a:latin typeface="+mn-lt"/>
                <a:ea typeface="+mn-ea"/>
                <a:cs typeface="+mn-cs"/>
              </a:rPr>
              <a:t>signals.•Integrate</a:t>
            </a:r>
            <a:r>
              <a:rPr lang="en-US" sz="1200" kern="1200" dirty="0" smtClean="0">
                <a:solidFill>
                  <a:schemeClr val="tx1"/>
                </a:solidFill>
                <a:effectLst/>
                <a:latin typeface="+mn-lt"/>
                <a:ea typeface="+mn-ea"/>
                <a:cs typeface="+mn-cs"/>
              </a:rPr>
              <a:t> a PEM </a:t>
            </a:r>
            <a:r>
              <a:rPr lang="en-US" sz="1200" kern="1200" dirty="0" err="1" smtClean="0">
                <a:solidFill>
                  <a:schemeClr val="tx1"/>
                </a:solidFill>
                <a:effectLst/>
                <a:latin typeface="+mn-lt"/>
                <a:ea typeface="+mn-ea"/>
                <a:cs typeface="+mn-cs"/>
              </a:rPr>
              <a:t>electrolyzer</a:t>
            </a:r>
            <a:r>
              <a:rPr lang="en-US" sz="1200" kern="1200" dirty="0" smtClean="0">
                <a:solidFill>
                  <a:schemeClr val="tx1"/>
                </a:solidFill>
                <a:effectLst/>
                <a:latin typeface="+mn-lt"/>
                <a:ea typeface="+mn-ea"/>
                <a:cs typeface="+mn-cs"/>
              </a:rPr>
              <a:t> system with high pressure injection and blending with natural gas to power a combined cycle power plant. Assess any deviations in plant </a:t>
            </a:r>
            <a:r>
              <a:rPr lang="en-US" sz="1200" kern="1200" dirty="0" err="1" smtClean="0">
                <a:solidFill>
                  <a:schemeClr val="tx1"/>
                </a:solidFill>
                <a:effectLst/>
                <a:latin typeface="+mn-lt"/>
                <a:ea typeface="+mn-ea"/>
                <a:cs typeface="+mn-cs"/>
              </a:rPr>
              <a:t>behavior.•Evaluate</a:t>
            </a:r>
            <a:r>
              <a:rPr lang="en-US" sz="1200" kern="1200" dirty="0" smtClean="0">
                <a:solidFill>
                  <a:schemeClr val="tx1"/>
                </a:solidFill>
                <a:effectLst/>
                <a:latin typeface="+mn-lt"/>
                <a:ea typeface="+mn-ea"/>
                <a:cs typeface="+mn-cs"/>
              </a:rPr>
              <a:t> dynamic capabilities of PEM </a:t>
            </a:r>
            <a:r>
              <a:rPr lang="en-US" sz="1200" kern="1200" dirty="0" err="1" smtClean="0">
                <a:solidFill>
                  <a:schemeClr val="tx1"/>
                </a:solidFill>
                <a:effectLst/>
                <a:latin typeface="+mn-lt"/>
                <a:ea typeface="+mn-ea"/>
                <a:cs typeface="+mn-cs"/>
              </a:rPr>
              <a:t>electrolyzer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systems.•Identify</a:t>
            </a:r>
            <a:r>
              <a:rPr lang="en-US" sz="1200" kern="1200" dirty="0" smtClean="0">
                <a:solidFill>
                  <a:schemeClr val="tx1"/>
                </a:solidFill>
                <a:effectLst/>
                <a:latin typeface="+mn-lt"/>
                <a:ea typeface="+mn-ea"/>
                <a:cs typeface="+mn-cs"/>
              </a:rPr>
              <a:t> and analyze possible modifications to PEM </a:t>
            </a:r>
            <a:r>
              <a:rPr lang="en-US" sz="1200" kern="1200" dirty="0" err="1" smtClean="0">
                <a:solidFill>
                  <a:schemeClr val="tx1"/>
                </a:solidFill>
                <a:effectLst/>
                <a:latin typeface="+mn-lt"/>
                <a:ea typeface="+mn-ea"/>
                <a:cs typeface="+mn-cs"/>
              </a:rPr>
              <a:t>electrolyzer</a:t>
            </a:r>
            <a:r>
              <a:rPr lang="en-US" sz="1200" kern="1200" dirty="0" smtClean="0">
                <a:solidFill>
                  <a:schemeClr val="tx1"/>
                </a:solidFill>
                <a:effectLst/>
                <a:latin typeface="+mn-lt"/>
                <a:ea typeface="+mn-ea"/>
                <a:cs typeface="+mn-cs"/>
              </a:rPr>
              <a:t> systems to improve performance for P2G </a:t>
            </a:r>
            <a:r>
              <a:rPr lang="en-US" sz="1200" kern="1200" dirty="0" err="1" smtClean="0">
                <a:solidFill>
                  <a:schemeClr val="tx1"/>
                </a:solidFill>
                <a:effectLst/>
                <a:latin typeface="+mn-lt"/>
                <a:ea typeface="+mn-ea"/>
                <a:cs typeface="+mn-cs"/>
              </a:rPr>
              <a:t>application.OVERVIEWA</a:t>
            </a:r>
            <a:r>
              <a:rPr lang="en-US" sz="1200" kern="1200" dirty="0" smtClean="0">
                <a:solidFill>
                  <a:schemeClr val="tx1"/>
                </a:solidFill>
                <a:effectLst/>
                <a:latin typeface="+mn-lt"/>
                <a:ea typeface="+mn-ea"/>
                <a:cs typeface="+mn-cs"/>
              </a:rPr>
              <a:t> 7kW proton exchange membrane (PEM) </a:t>
            </a:r>
            <a:r>
              <a:rPr lang="en-US" sz="1200" kern="1200" dirty="0" err="1" smtClean="0">
                <a:solidFill>
                  <a:schemeClr val="tx1"/>
                </a:solidFill>
                <a:effectLst/>
                <a:latin typeface="+mn-lt"/>
                <a:ea typeface="+mn-ea"/>
                <a:cs typeface="+mn-cs"/>
              </a:rPr>
              <a:t>electrolyzer</a:t>
            </a:r>
            <a:r>
              <a:rPr lang="en-US" sz="1200" kern="1200" dirty="0" smtClean="0">
                <a:solidFill>
                  <a:schemeClr val="tx1"/>
                </a:solidFill>
                <a:effectLst/>
                <a:latin typeface="+mn-lt"/>
                <a:ea typeface="+mn-ea"/>
                <a:cs typeface="+mn-cs"/>
              </a:rPr>
              <a:t> is connected directly to solar photovoltaic panels to evaluate dynamic capabilities of such systems and assess performance gains associated with utilizing DC-DC power </a:t>
            </a:r>
            <a:r>
              <a:rPr lang="en-US" sz="1200" kern="1200" dirty="0" err="1" smtClean="0">
                <a:solidFill>
                  <a:schemeClr val="tx1"/>
                </a:solidFill>
                <a:effectLst/>
                <a:latin typeface="+mn-lt"/>
                <a:ea typeface="+mn-ea"/>
                <a:cs typeface="+mn-cs"/>
              </a:rPr>
              <a:t>electronics.We</a:t>
            </a:r>
            <a:r>
              <a:rPr lang="en-US" sz="1200" kern="1200" dirty="0" smtClean="0">
                <a:solidFill>
                  <a:schemeClr val="tx1"/>
                </a:solidFill>
                <a:effectLst/>
                <a:latin typeface="+mn-lt"/>
                <a:ea typeface="+mn-ea"/>
                <a:cs typeface="+mn-cs"/>
              </a:rPr>
              <a:t> also have built and are evaluating the first U.S. integrated power-to-gas (P2G) pilot that uses a 60kW PEM </a:t>
            </a:r>
            <a:r>
              <a:rPr lang="en-US" sz="1200" kern="1200" dirty="0" err="1" smtClean="0">
                <a:solidFill>
                  <a:schemeClr val="tx1"/>
                </a:solidFill>
                <a:effectLst/>
                <a:latin typeface="+mn-lt"/>
                <a:ea typeface="+mn-ea"/>
                <a:cs typeface="+mn-cs"/>
              </a:rPr>
              <a:t>electrolyzer</a:t>
            </a:r>
            <a:r>
              <a:rPr lang="en-US" sz="1200" kern="1200" dirty="0" smtClean="0">
                <a:solidFill>
                  <a:schemeClr val="tx1"/>
                </a:solidFill>
                <a:effectLst/>
                <a:latin typeface="+mn-lt"/>
                <a:ea typeface="+mn-ea"/>
                <a:cs typeface="+mn-cs"/>
              </a:rPr>
              <a:t> system with natural gas pipeline injection followed by combined heat and power production. We are investigating both the dynamic capabilities of PEM </a:t>
            </a:r>
            <a:r>
              <a:rPr lang="en-US" sz="1200" kern="1200" dirty="0" err="1" smtClean="0">
                <a:solidFill>
                  <a:schemeClr val="tx1"/>
                </a:solidFill>
                <a:effectLst/>
                <a:latin typeface="+mn-lt"/>
                <a:ea typeface="+mn-ea"/>
                <a:cs typeface="+mn-cs"/>
              </a:rPr>
              <a:t>electrolyzer</a:t>
            </a:r>
            <a:r>
              <a:rPr lang="en-US" sz="1200" kern="1200" dirty="0" smtClean="0">
                <a:solidFill>
                  <a:schemeClr val="tx1"/>
                </a:solidFill>
                <a:effectLst/>
                <a:latin typeface="+mn-lt"/>
                <a:ea typeface="+mn-ea"/>
                <a:cs typeface="+mn-cs"/>
              </a:rPr>
              <a:t> systems when load following variable renewable energy resources, and the impacts of blending hydrogen into the natural gas fired combined cycle plant</a:t>
            </a:r>
            <a:endParaRPr lang="en-US" dirty="0"/>
          </a:p>
        </p:txBody>
      </p:sp>
    </p:spTree>
    <p:extLst>
      <p:ext uri="{BB962C8B-B14F-4D97-AF65-F5344CB8AC3E}">
        <p14:creationId xmlns:p14="http://schemas.microsoft.com/office/powerpoint/2010/main" val="173702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66F31A-65CC-4066-9E40-F02CE0EEF93B}" type="slidenum">
              <a:rPr lang="en-US" smtClean="0"/>
              <a:pPr/>
              <a:t>11</a:t>
            </a:fld>
            <a:endParaRPr lang="en-US"/>
          </a:p>
        </p:txBody>
      </p:sp>
    </p:spTree>
    <p:extLst>
      <p:ext uri="{BB962C8B-B14F-4D97-AF65-F5344CB8AC3E}">
        <p14:creationId xmlns:p14="http://schemas.microsoft.com/office/powerpoint/2010/main" val="28003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ko-KR" altLang="en-US" dirty="0" smtClean="0"/>
          </a:p>
          <a:p>
            <a:endParaRPr lang="en-US" dirty="0"/>
          </a:p>
        </p:txBody>
      </p:sp>
      <p:sp>
        <p:nvSpPr>
          <p:cNvPr id="4" name="Slide Number Placeholder 3"/>
          <p:cNvSpPr>
            <a:spLocks noGrp="1"/>
          </p:cNvSpPr>
          <p:nvPr>
            <p:ph type="sldNum" sz="quarter" idx="10"/>
          </p:nvPr>
        </p:nvSpPr>
        <p:spPr/>
        <p:txBody>
          <a:bodyPr/>
          <a:lstStyle/>
          <a:p>
            <a:fld id="{9F3CAA6D-F505-CD43-BD93-8CA8EFC85A69}" type="slidenum">
              <a:rPr lang="en-US" smtClean="0"/>
              <a:pPr/>
              <a:t>12</a:t>
            </a:fld>
            <a:endParaRPr lang="en-US"/>
          </a:p>
        </p:txBody>
      </p:sp>
    </p:spTree>
    <p:extLst>
      <p:ext uri="{BB962C8B-B14F-4D97-AF65-F5344CB8AC3E}">
        <p14:creationId xmlns:p14="http://schemas.microsoft.com/office/powerpoint/2010/main" val="1172329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ko-KR" altLang="en-US" dirty="0" smtClean="0"/>
          </a:p>
          <a:p>
            <a:endParaRPr lang="en-US" dirty="0"/>
          </a:p>
        </p:txBody>
      </p:sp>
      <p:sp>
        <p:nvSpPr>
          <p:cNvPr id="4" name="Slide Number Placeholder 3"/>
          <p:cNvSpPr>
            <a:spLocks noGrp="1"/>
          </p:cNvSpPr>
          <p:nvPr>
            <p:ph type="sldNum" sz="quarter" idx="10"/>
          </p:nvPr>
        </p:nvSpPr>
        <p:spPr/>
        <p:txBody>
          <a:bodyPr/>
          <a:lstStyle/>
          <a:p>
            <a:fld id="{9F3CAA6D-F505-CD43-BD93-8CA8EFC85A69}" type="slidenum">
              <a:rPr lang="en-US" smtClean="0"/>
              <a:pPr/>
              <a:t>13</a:t>
            </a:fld>
            <a:endParaRPr lang="en-US"/>
          </a:p>
        </p:txBody>
      </p:sp>
    </p:spTree>
    <p:extLst>
      <p:ext uri="{BB962C8B-B14F-4D97-AF65-F5344CB8AC3E}">
        <p14:creationId xmlns:p14="http://schemas.microsoft.com/office/powerpoint/2010/main" val="372925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2800" y="990603"/>
            <a:ext cx="10363200" cy="1470025"/>
          </a:xfrm>
        </p:spPr>
        <p:txBody>
          <a:bodyPr/>
          <a:lstStyle>
            <a:lvl1pPr algn="ctr">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117144"/>
            <a:ext cx="11582400" cy="789296"/>
          </a:xfrm>
        </p:spPr>
        <p:txBody>
          <a:bodyPr/>
          <a:lstStyle>
            <a:lvl1pPr algn="l">
              <a:defRPr sz="3200" b="1">
                <a:solidFill>
                  <a:srgbClr val="002060"/>
                </a:solidFill>
                <a:latin typeface="Cambria" panose="02040503050406030204" pitchFamily="18" charset="0"/>
                <a:ea typeface="Cambria" panose="02040503050406030204" pitchFamily="18" charset="0"/>
              </a:defRPr>
            </a:lvl1pPr>
          </a:lstStyle>
          <a:p>
            <a:r>
              <a:rPr lang="en-US" dirty="0" smtClean="0"/>
              <a:t>Click to Edit Heading</a:t>
            </a:r>
            <a:endParaRPr lang="en-US" dirty="0"/>
          </a:p>
        </p:txBody>
      </p:sp>
      <p:sp>
        <p:nvSpPr>
          <p:cNvPr id="3" name="Content Placeholder 2"/>
          <p:cNvSpPr>
            <a:spLocks noGrp="1"/>
          </p:cNvSpPr>
          <p:nvPr>
            <p:ph idx="1" hasCustomPrompt="1"/>
          </p:nvPr>
        </p:nvSpPr>
        <p:spPr>
          <a:xfrm>
            <a:off x="101601" y="725862"/>
            <a:ext cx="12003315" cy="5741879"/>
          </a:xfrm>
        </p:spPr>
        <p:txBody>
          <a:bodyPr/>
          <a:lstStyle>
            <a:lvl1pPr>
              <a:defRPr sz="2400" b="1" baseline="0">
                <a:solidFill>
                  <a:srgbClr val="002060"/>
                </a:solidFill>
                <a:latin typeface="Cambria" panose="02040503050406030204" pitchFamily="18" charset="0"/>
                <a:ea typeface="Cambria" panose="02040503050406030204" pitchFamily="18" charset="0"/>
              </a:defRPr>
            </a:lvl1pPr>
            <a:lvl2pPr marL="742932" indent="-285744">
              <a:buSzPct val="70000"/>
              <a:buFont typeface="Courier New" pitchFamily="49" charset="0"/>
              <a:buChar char="o"/>
              <a:defRPr sz="2000" b="1">
                <a:solidFill>
                  <a:srgbClr val="002060"/>
                </a:solidFill>
                <a:latin typeface="Cambria" panose="02040503050406030204" pitchFamily="18" charset="0"/>
                <a:ea typeface="Cambria" panose="02040503050406030204" pitchFamily="18" charset="0"/>
              </a:defRPr>
            </a:lvl2pPr>
            <a:lvl3pPr marL="1142971" indent="-228594">
              <a:spcBef>
                <a:spcPts val="1200"/>
              </a:spcBef>
              <a:buFont typeface="Wingdings" pitchFamily="2" charset="2"/>
              <a:buChar char="ü"/>
              <a:defRPr sz="1800" b="1">
                <a:solidFill>
                  <a:srgbClr val="002060"/>
                </a:solidFill>
                <a:latin typeface="Cambria" panose="02040503050406030204" pitchFamily="18" charset="0"/>
                <a:ea typeface="Cambria" panose="02040503050406030204" pitchFamily="18" charset="0"/>
              </a:defRPr>
            </a:lvl3pPr>
            <a:lvl4pPr>
              <a:defRPr sz="1600" b="1">
                <a:solidFill>
                  <a:srgbClr val="002060"/>
                </a:solidFill>
              </a:defRPr>
            </a:lvl4pPr>
            <a:lvl5pPr>
              <a:defRPr sz="1600" b="1">
                <a:solidFill>
                  <a:srgbClr val="002060"/>
                </a:solidFill>
              </a:defRPr>
            </a:lvl5pPr>
          </a:lstStyle>
          <a:p>
            <a:pPr lvl="0"/>
            <a:r>
              <a:rPr lang="en-US" dirty="0" smtClean="0"/>
              <a:t>Click to Edit First Level Heading</a:t>
            </a:r>
          </a:p>
          <a:p>
            <a:pPr lvl="1"/>
            <a:r>
              <a:rPr lang="en-US" dirty="0" smtClean="0"/>
              <a:t>Second Level</a:t>
            </a:r>
          </a:p>
          <a:p>
            <a:pPr lvl="2"/>
            <a:r>
              <a:rPr lang="en-US" dirty="0" smtClean="0"/>
              <a:t>Third Level</a:t>
            </a:r>
          </a:p>
        </p:txBody>
      </p:sp>
      <p:sp>
        <p:nvSpPr>
          <p:cNvPr id="10" name="Rectangle 35"/>
          <p:cNvSpPr>
            <a:spLocks noChangeArrowheads="1"/>
          </p:cNvSpPr>
          <p:nvPr userDrawn="1"/>
        </p:nvSpPr>
        <p:spPr bwMode="auto">
          <a:xfrm>
            <a:off x="0" y="6587138"/>
            <a:ext cx="7162800" cy="270867"/>
          </a:xfrm>
          <a:prstGeom prst="rect">
            <a:avLst/>
          </a:prstGeom>
          <a:noFill/>
          <a:ln w="9525">
            <a:noFill/>
            <a:miter lim="800000"/>
            <a:headEnd/>
            <a:tailEnd/>
          </a:ln>
          <a:effectLst/>
        </p:spPr>
        <p:txBody>
          <a:bodyPr lIns="84216" tIns="42108" rIns="84216" bIns="42108"/>
          <a:lstStyle/>
          <a:p>
            <a:pPr algn="l" eaLnBrk="1" hangingPunct="1">
              <a:spcBef>
                <a:spcPct val="0"/>
              </a:spcBef>
            </a:pPr>
            <a:r>
              <a:rPr lang="en-US" sz="1200" kern="1200" dirty="0" smtClean="0">
                <a:solidFill>
                  <a:schemeClr val="tx1"/>
                </a:solidFill>
                <a:effectLst/>
                <a:latin typeface="Cambria" panose="02040503050406030204" pitchFamily="18" charset="0"/>
                <a:ea typeface="Cambria" panose="02040503050406030204" pitchFamily="18" charset="0"/>
                <a:cs typeface="+mn-cs"/>
              </a:rPr>
              <a:t>2019 Winston Chung Energy Storage Technologies and Applications Conference - UC Riverside</a:t>
            </a:r>
            <a:endParaRPr lang="en-US" sz="1200" b="0" dirty="0">
              <a:latin typeface="Cambria" panose="02040503050406030204" pitchFamily="18" charset="0"/>
              <a:ea typeface="Cambria" panose="02040503050406030204" pitchFamily="18" charset="0"/>
              <a:cs typeface="Arial" pitchFamily="34" charset="0"/>
            </a:endParaRPr>
          </a:p>
        </p:txBody>
      </p:sp>
      <p:sp>
        <p:nvSpPr>
          <p:cNvPr id="13" name="TextBox 12"/>
          <p:cNvSpPr txBox="1"/>
          <p:nvPr userDrawn="1"/>
        </p:nvSpPr>
        <p:spPr>
          <a:xfrm>
            <a:off x="9956800" y="6504803"/>
            <a:ext cx="1016000" cy="276999"/>
          </a:xfrm>
          <a:prstGeom prst="rect">
            <a:avLst/>
          </a:prstGeom>
          <a:noFill/>
        </p:spPr>
        <p:txBody>
          <a:bodyPr wrap="square" rtlCol="0">
            <a:spAutoFit/>
          </a:bodyPr>
          <a:lstStyle/>
          <a:p>
            <a:fld id="{CBDB6233-4FE1-4E4E-9F61-2F23D583C04A}" type="slidenum">
              <a:rPr lang="en-US" sz="1200" smtClean="0"/>
              <a:pPr/>
              <a:t>‹#›</a:t>
            </a:fld>
            <a:r>
              <a:rPr lang="en-US" sz="1200" dirty="0" smtClean="0"/>
              <a:t>/30</a:t>
            </a:r>
            <a:endParaRPr lang="en-US" sz="1200" dirty="0"/>
          </a:p>
        </p:txBody>
      </p:sp>
      <p:sp>
        <p:nvSpPr>
          <p:cNvPr id="14" name="Rectangle 13"/>
          <p:cNvSpPr/>
          <p:nvPr userDrawn="1"/>
        </p:nvSpPr>
        <p:spPr>
          <a:xfrm>
            <a:off x="4" y="6524778"/>
            <a:ext cx="3398353" cy="45719"/>
          </a:xfrm>
          <a:prstGeom prst="rect">
            <a:avLst/>
          </a:prstGeom>
          <a:gradFill flip="none" rotWithShape="1">
            <a:gsLst>
              <a:gs pos="0">
                <a:schemeClr val="tx2">
                  <a:lumMod val="40000"/>
                  <a:lumOff val="60000"/>
                  <a:shade val="30000"/>
                  <a:satMod val="115000"/>
                </a:schemeClr>
              </a:gs>
              <a:gs pos="29000">
                <a:schemeClr val="tx2">
                  <a:lumMod val="40000"/>
                  <a:lumOff val="60000"/>
                  <a:shade val="67500"/>
                  <a:satMod val="115000"/>
                </a:schemeClr>
              </a:gs>
              <a:gs pos="48500">
                <a:srgbClr val="7CA5D7"/>
              </a:gs>
              <a:gs pos="68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b="0" u="none">
              <a:solidFill>
                <a:prstClr val="white"/>
              </a:solidFill>
            </a:endParaRPr>
          </a:p>
        </p:txBody>
      </p:sp>
      <p:pic>
        <p:nvPicPr>
          <p:cNvPr id="9" name="Picture 58" descr="nfcrc_uci_h"/>
          <p:cNvPicPr>
            <a:picLocks noChangeAspect="1" noChangeArrowheads="1"/>
          </p:cNvPicPr>
          <p:nvPr userDrawn="1"/>
        </p:nvPicPr>
        <p:blipFill rotWithShape="1">
          <a:blip r:embed="rId2" cstate="print"/>
          <a:srcRect r="56319"/>
          <a:stretch/>
        </p:blipFill>
        <p:spPr bwMode="auto">
          <a:xfrm>
            <a:off x="11201399" y="6075814"/>
            <a:ext cx="952719" cy="761311"/>
          </a:xfrm>
          <a:prstGeom prst="rect">
            <a:avLst/>
          </a:prstGeom>
          <a:noFill/>
          <a:ln w="9525">
            <a:noFill/>
            <a:miter lim="800000"/>
            <a:headEnd/>
            <a:tailEnd/>
          </a:ln>
        </p:spPr>
      </p:pic>
      <p:sp>
        <p:nvSpPr>
          <p:cNvPr id="11" name="Rectangle 10"/>
          <p:cNvSpPr/>
          <p:nvPr userDrawn="1"/>
        </p:nvSpPr>
        <p:spPr>
          <a:xfrm>
            <a:off x="3447" y="568277"/>
            <a:ext cx="10969356" cy="108079"/>
          </a:xfrm>
          <a:prstGeom prst="rect">
            <a:avLst/>
          </a:prstGeom>
          <a:gradFill flip="none" rotWithShape="1">
            <a:gsLst>
              <a:gs pos="0">
                <a:schemeClr val="tx2">
                  <a:lumMod val="40000"/>
                  <a:lumOff val="60000"/>
                  <a:shade val="30000"/>
                  <a:satMod val="115000"/>
                </a:schemeClr>
              </a:gs>
              <a:gs pos="29000">
                <a:schemeClr val="tx2">
                  <a:lumMod val="40000"/>
                  <a:lumOff val="60000"/>
                  <a:shade val="67500"/>
                  <a:satMod val="115000"/>
                </a:schemeClr>
              </a:gs>
              <a:gs pos="48500">
                <a:srgbClr val="7CA5D7"/>
              </a:gs>
              <a:gs pos="68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b="0" u="none">
              <a:solidFill>
                <a:prstClr val="white"/>
              </a:solidFill>
            </a:endParaRPr>
          </a:p>
        </p:txBody>
      </p:sp>
      <p:pic>
        <p:nvPicPr>
          <p:cNvPr id="4" name="Picture 3"/>
          <p:cNvPicPr>
            <a:picLocks noChangeAspect="1"/>
          </p:cNvPicPr>
          <p:nvPr userDrawn="1"/>
        </p:nvPicPr>
        <p:blipFill>
          <a:blip r:embed="rId3"/>
          <a:stretch>
            <a:fillRect/>
          </a:stretch>
        </p:blipFill>
        <p:spPr>
          <a:xfrm>
            <a:off x="10439400" y="12268"/>
            <a:ext cx="1741192" cy="574883"/>
          </a:xfrm>
          <a:prstGeom prst="rect">
            <a:avLst/>
          </a:prstGeom>
        </p:spPr>
      </p:pic>
    </p:spTree>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8577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50800" y="6524625"/>
            <a:ext cx="660400" cy="304800"/>
          </a:xfrm>
          <a:prstGeom prst="rect">
            <a:avLst/>
          </a:prstGeom>
          <a:ln/>
        </p:spPr>
        <p:txBody>
          <a:bodyPr/>
          <a:lstStyle>
            <a:lvl1pPr>
              <a:defRPr/>
            </a:lvl1pPr>
          </a:lstStyle>
          <a:p>
            <a:fld id="{E9D85A10-00F4-4240-B43E-95CE4AC0818C}" type="slidenum">
              <a:rPr lang="en-US" altLang="en-US"/>
              <a:pPr/>
              <a:t>‹#›</a:t>
            </a:fld>
            <a:endParaRPr lang="en-US" altLang="en-US"/>
          </a:p>
        </p:txBody>
      </p:sp>
    </p:spTree>
    <p:extLst>
      <p:ext uri="{BB962C8B-B14F-4D97-AF65-F5344CB8AC3E}">
        <p14:creationId xmlns:p14="http://schemas.microsoft.com/office/powerpoint/2010/main" val="15829675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572061"/>
            <a:ext cx="9753600" cy="108857"/>
          </a:xfrm>
          <a:prstGeom prst="rect">
            <a:avLst/>
          </a:prstGeom>
          <a:gradFill flip="none" rotWithShape="1">
            <a:gsLst>
              <a:gs pos="15000">
                <a:schemeClr val="tx2">
                  <a:lumMod val="40000"/>
                  <a:lumOff val="60000"/>
                  <a:shade val="30000"/>
                  <a:satMod val="115000"/>
                </a:schemeClr>
              </a:gs>
              <a:gs pos="27000">
                <a:schemeClr val="tx2">
                  <a:lumMod val="40000"/>
                  <a:lumOff val="60000"/>
                  <a:shade val="67500"/>
                  <a:satMod val="11500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b="0" u="none">
              <a:solidFill>
                <a:prstClr val="white"/>
              </a:solidFill>
            </a:endParaRPr>
          </a:p>
        </p:txBody>
      </p:sp>
    </p:spTree>
    <p:extLst>
      <p:ext uri="{BB962C8B-B14F-4D97-AF65-F5344CB8AC3E}">
        <p14:creationId xmlns:p14="http://schemas.microsoft.com/office/powerpoint/2010/main" val="8111947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notesSlide" Target="../notesSlides/notesSlide9.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tiff"/></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video" Target="../media/media1.avi"/><Relationship Id="rId7" Type="http://schemas.openxmlformats.org/officeDocument/2006/relationships/image" Target="../media/image43.jpeg"/><Relationship Id="rId12" Type="http://schemas.openxmlformats.org/officeDocument/2006/relationships/image" Target="../media/image48.png"/><Relationship Id="rId2" Type="http://schemas.microsoft.com/office/2007/relationships/media" Target="../media/media1.avi"/><Relationship Id="rId1" Type="http://schemas.openxmlformats.org/officeDocument/2006/relationships/tags" Target="../tags/tag4.xml"/><Relationship Id="rId6" Type="http://schemas.openxmlformats.org/officeDocument/2006/relationships/image" Target="../media/image42.jpeg"/><Relationship Id="rId11" Type="http://schemas.openxmlformats.org/officeDocument/2006/relationships/image" Target="../media/image47.tiff"/><Relationship Id="rId5" Type="http://schemas.openxmlformats.org/officeDocument/2006/relationships/notesSlide" Target="../notesSlides/notesSlide11.xml"/><Relationship Id="rId10" Type="http://schemas.openxmlformats.org/officeDocument/2006/relationships/image" Target="../media/image46.jpeg"/><Relationship Id="rId4" Type="http://schemas.openxmlformats.org/officeDocument/2006/relationships/slideLayout" Target="../slideLayouts/slideLayout2.xml"/><Relationship Id="rId9" Type="http://schemas.openxmlformats.org/officeDocument/2006/relationships/image" Target="../media/image45.tiff"/></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2.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372" y="12242"/>
            <a:ext cx="12198372" cy="5210762"/>
          </a:xfrm>
          <a:prstGeom prst="rect">
            <a:avLst/>
          </a:prstGeom>
          <a:noFill/>
          <a:ln w="9525">
            <a:noFill/>
            <a:miter lim="800000"/>
            <a:headEnd/>
            <a:tailEnd/>
          </a:ln>
        </p:spPr>
      </p:pic>
      <p:sp>
        <p:nvSpPr>
          <p:cNvPr id="18" name="Rectangle 3"/>
          <p:cNvSpPr txBox="1">
            <a:spLocks noChangeArrowheads="1"/>
          </p:cNvSpPr>
          <p:nvPr/>
        </p:nvSpPr>
        <p:spPr bwMode="auto">
          <a:xfrm>
            <a:off x="-152400" y="5583303"/>
            <a:ext cx="8707271"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891" indent="-342891" algn="ctr" eaLnBrk="0" fontAlgn="base" hangingPunct="0">
              <a:spcBef>
                <a:spcPct val="20000"/>
              </a:spcBef>
              <a:spcAft>
                <a:spcPct val="0"/>
              </a:spcAft>
              <a:defRPr/>
            </a:pPr>
            <a:r>
              <a:rPr lang="en-US" sz="2200" b="1" dirty="0">
                <a:solidFill>
                  <a:schemeClr val="accent1">
                    <a:lumMod val="50000"/>
                  </a:schemeClr>
                </a:solidFill>
                <a:latin typeface="Cambria" panose="02040503050406030204" pitchFamily="18" charset="0"/>
                <a:ea typeface="Cambria" panose="02040503050406030204" pitchFamily="18" charset="0"/>
              </a:rPr>
              <a:t>Iryna Zenyuk</a:t>
            </a:r>
            <a:r>
              <a:rPr lang="en-US" sz="2200" dirty="0">
                <a:solidFill>
                  <a:schemeClr val="accent1">
                    <a:lumMod val="50000"/>
                  </a:schemeClr>
                </a:solidFill>
                <a:latin typeface="Cambria" panose="02040503050406030204" pitchFamily="18" charset="0"/>
                <a:ea typeface="Cambria" panose="02040503050406030204" pitchFamily="18" charset="0"/>
              </a:rPr>
              <a:t>, Associate Director, National Fuel Cell Research Center</a:t>
            </a:r>
          </a:p>
          <a:p>
            <a:pPr marL="342891" indent="-342891" algn="ctr" eaLnBrk="0" fontAlgn="base" hangingPunct="0">
              <a:spcBef>
                <a:spcPct val="20000"/>
              </a:spcBef>
              <a:spcAft>
                <a:spcPct val="0"/>
              </a:spcAft>
              <a:defRPr/>
            </a:pPr>
            <a:r>
              <a:rPr lang="en-US" sz="2200" dirty="0">
                <a:solidFill>
                  <a:schemeClr val="accent1">
                    <a:lumMod val="50000"/>
                  </a:schemeClr>
                </a:solidFill>
                <a:latin typeface="Cambria" panose="02040503050406030204" pitchFamily="18" charset="0"/>
                <a:ea typeface="Cambria" panose="02040503050406030204" pitchFamily="18" charset="0"/>
              </a:rPr>
              <a:t>Jack Brouwer, Director, National Fuel Cell Research Center</a:t>
            </a:r>
          </a:p>
          <a:p>
            <a:pPr marL="342891" indent="-342891" algn="ctr" eaLnBrk="0" fontAlgn="base" hangingPunct="0">
              <a:spcBef>
                <a:spcPct val="20000"/>
              </a:spcBef>
              <a:spcAft>
                <a:spcPct val="0"/>
              </a:spcAft>
              <a:defRPr/>
            </a:pPr>
            <a:r>
              <a:rPr lang="en-US" sz="2200" dirty="0">
                <a:solidFill>
                  <a:schemeClr val="accent1">
                    <a:lumMod val="50000"/>
                  </a:schemeClr>
                </a:solidFill>
                <a:latin typeface="Cambria" panose="02040503050406030204" pitchFamily="18" charset="0"/>
                <a:ea typeface="Cambria" panose="02040503050406030204" pitchFamily="18" charset="0"/>
              </a:rPr>
              <a:t>University of California, Irvine</a:t>
            </a:r>
          </a:p>
        </p:txBody>
      </p:sp>
      <p:sp>
        <p:nvSpPr>
          <p:cNvPr id="11" name="Rectangle 10"/>
          <p:cNvSpPr/>
          <p:nvPr/>
        </p:nvSpPr>
        <p:spPr>
          <a:xfrm>
            <a:off x="0" y="6802"/>
            <a:ext cx="12268200" cy="5321759"/>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72" y="1828800"/>
            <a:ext cx="12122172" cy="1066800"/>
          </a:xfrm>
          <a:solidFill>
            <a:srgbClr val="FFFFFF">
              <a:alpha val="30196"/>
            </a:srgbClr>
          </a:solidFill>
          <a:effectLst>
            <a:softEdge rad="127000"/>
          </a:effectLst>
        </p:spPr>
        <p:txBody>
          <a:bodyPr wrap="square">
            <a:noAutofit/>
          </a:bodyPr>
          <a:lstStyle/>
          <a:p>
            <a:r>
              <a:rPr lang="en-US" sz="4000" b="1" dirty="0">
                <a:solidFill>
                  <a:schemeClr val="tx2"/>
                </a:solidFill>
                <a:latin typeface="Cambria" panose="02040503050406030204" pitchFamily="18" charset="0"/>
                <a:ea typeface="Cambria" panose="02040503050406030204" pitchFamily="18" charset="0"/>
              </a:rPr>
              <a:t>State-of-the-art and Current Challenges in </a:t>
            </a:r>
            <a:br>
              <a:rPr lang="en-US" sz="4000" b="1" dirty="0">
                <a:solidFill>
                  <a:schemeClr val="tx2"/>
                </a:solidFill>
                <a:latin typeface="Cambria" panose="02040503050406030204" pitchFamily="18" charset="0"/>
                <a:ea typeface="Cambria" panose="02040503050406030204" pitchFamily="18" charset="0"/>
              </a:rPr>
            </a:br>
            <a:r>
              <a:rPr lang="en-US" sz="4000" b="1" dirty="0">
                <a:solidFill>
                  <a:schemeClr val="tx2"/>
                </a:solidFill>
                <a:latin typeface="Cambria" panose="02040503050406030204" pitchFamily="18" charset="0"/>
                <a:ea typeface="Cambria" panose="02040503050406030204" pitchFamily="18" charset="0"/>
              </a:rPr>
              <a:t>Research and Deployment of </a:t>
            </a:r>
            <a:r>
              <a:rPr lang="en-US" sz="4000" dirty="0">
                <a:solidFill>
                  <a:schemeClr val="tx2"/>
                </a:solidFill>
                <a:latin typeface="Cambria" panose="02040503050406030204" pitchFamily="18" charset="0"/>
                <a:ea typeface="Cambria" panose="02040503050406030204" pitchFamily="18" charset="0"/>
              </a:rPr>
              <a:t/>
            </a:r>
            <a:br>
              <a:rPr lang="en-US" sz="4000" dirty="0">
                <a:solidFill>
                  <a:schemeClr val="tx2"/>
                </a:solidFill>
                <a:latin typeface="Cambria" panose="02040503050406030204" pitchFamily="18" charset="0"/>
                <a:ea typeface="Cambria" panose="02040503050406030204" pitchFamily="18" charset="0"/>
              </a:rPr>
            </a:br>
            <a:r>
              <a:rPr lang="en-US" sz="4000" b="1" dirty="0" err="1">
                <a:solidFill>
                  <a:schemeClr val="tx2"/>
                </a:solidFill>
                <a:latin typeface="Cambria" panose="02040503050406030204" pitchFamily="18" charset="0"/>
                <a:ea typeface="Cambria" panose="02040503050406030204" pitchFamily="18" charset="0"/>
              </a:rPr>
              <a:t>Electrolyzers</a:t>
            </a:r>
            <a:r>
              <a:rPr lang="en-US" sz="4000" b="1" dirty="0">
                <a:solidFill>
                  <a:schemeClr val="tx2"/>
                </a:solidFill>
                <a:latin typeface="Cambria" panose="02040503050406030204" pitchFamily="18" charset="0"/>
                <a:ea typeface="Cambria" panose="02040503050406030204" pitchFamily="18" charset="0"/>
              </a:rPr>
              <a:t> for Hydrogen Generation and Storage</a:t>
            </a:r>
            <a:r>
              <a:rPr lang="en-US" sz="4000" dirty="0">
                <a:solidFill>
                  <a:schemeClr val="tx2"/>
                </a:solidFill>
                <a:latin typeface="Cambria" panose="02040503050406030204" pitchFamily="18" charset="0"/>
                <a:ea typeface="Cambria" panose="02040503050406030204" pitchFamily="18" charset="0"/>
              </a:rPr>
              <a:t/>
            </a:r>
            <a:br>
              <a:rPr lang="en-US" sz="4000" dirty="0">
                <a:solidFill>
                  <a:schemeClr val="tx2"/>
                </a:solidFill>
                <a:latin typeface="Cambria" panose="02040503050406030204" pitchFamily="18" charset="0"/>
                <a:ea typeface="Cambria" panose="02040503050406030204" pitchFamily="18" charset="0"/>
              </a:rPr>
            </a:br>
            <a:r>
              <a:rPr lang="en-US" sz="2800" b="1" dirty="0">
                <a:solidFill>
                  <a:schemeClr val="tx2"/>
                </a:solidFill>
                <a:latin typeface="Cambria" panose="02040503050406030204" pitchFamily="18" charset="0"/>
                <a:ea typeface="Cambria" panose="02040503050406030204" pitchFamily="18" charset="0"/>
              </a:rPr>
              <a:t/>
            </a:r>
            <a:br>
              <a:rPr lang="en-US" sz="2800" b="1" dirty="0">
                <a:solidFill>
                  <a:schemeClr val="tx2"/>
                </a:solidFill>
                <a:latin typeface="Cambria" panose="02040503050406030204" pitchFamily="18" charset="0"/>
                <a:ea typeface="Cambria" panose="02040503050406030204" pitchFamily="18" charset="0"/>
              </a:rPr>
            </a:br>
            <a:r>
              <a:rPr lang="en-US" sz="3200" dirty="0">
                <a:solidFill>
                  <a:schemeClr val="tx2"/>
                </a:solidFill>
                <a:latin typeface="Cambria" panose="02040503050406030204" pitchFamily="18" charset="0"/>
                <a:ea typeface="Cambria" panose="02040503050406030204" pitchFamily="18" charset="0"/>
              </a:rPr>
              <a:t>2019 Winston Chung Energy Storage Technologies and Applications Conference - UC Riverside</a:t>
            </a:r>
            <a:r>
              <a:rPr lang="en-US" sz="2800" b="1" i="1" dirty="0">
                <a:solidFill>
                  <a:schemeClr val="tx2"/>
                </a:solidFill>
                <a:latin typeface="Cambria" panose="02040503050406030204" pitchFamily="18" charset="0"/>
                <a:ea typeface="Cambria" panose="02040503050406030204" pitchFamily="18" charset="0"/>
              </a:rPr>
              <a:t/>
            </a:r>
            <a:br>
              <a:rPr lang="en-US" sz="2800" b="1" i="1" dirty="0">
                <a:solidFill>
                  <a:schemeClr val="tx2"/>
                </a:solidFill>
                <a:latin typeface="Cambria" panose="02040503050406030204" pitchFamily="18" charset="0"/>
                <a:ea typeface="Cambria" panose="02040503050406030204" pitchFamily="18" charset="0"/>
              </a:rPr>
            </a:br>
            <a:endParaRPr lang="en-US" sz="2800" b="1" i="1" dirty="0">
              <a:solidFill>
                <a:schemeClr val="tx2"/>
              </a:solidFill>
              <a:latin typeface="Cambria" panose="02040503050406030204" pitchFamily="18" charset="0"/>
              <a:ea typeface="Cambria" panose="02040503050406030204" pitchFamily="18" charset="0"/>
            </a:endParaRPr>
          </a:p>
        </p:txBody>
      </p:sp>
      <p:pic>
        <p:nvPicPr>
          <p:cNvPr id="7" name="Picture 58" descr="nfcrc_uci_h"/>
          <p:cNvPicPr>
            <a:picLocks noChangeAspect="1" noChangeArrowheads="1"/>
          </p:cNvPicPr>
          <p:nvPr/>
        </p:nvPicPr>
        <p:blipFill>
          <a:blip r:embed="rId3" cstate="print"/>
          <a:srcRect/>
          <a:stretch>
            <a:fillRect/>
          </a:stretch>
        </p:blipFill>
        <p:spPr bwMode="auto">
          <a:xfrm>
            <a:off x="8458200" y="5334003"/>
            <a:ext cx="3581400" cy="14431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Electrolysis – A Flexible Load</a:t>
            </a:r>
            <a:endParaRPr lang="en-US" dirty="0"/>
          </a:p>
        </p:txBody>
      </p:sp>
      <p:sp>
        <p:nvSpPr>
          <p:cNvPr id="3" name="Content Placeholder 2"/>
          <p:cNvSpPr>
            <a:spLocks noGrp="1"/>
          </p:cNvSpPr>
          <p:nvPr>
            <p:ph idx="1"/>
          </p:nvPr>
        </p:nvSpPr>
        <p:spPr>
          <a:xfrm>
            <a:off x="81887" y="725862"/>
            <a:ext cx="12023029" cy="5741879"/>
          </a:xfrm>
        </p:spPr>
        <p:txBody>
          <a:bodyPr/>
          <a:lstStyle/>
          <a:p>
            <a:r>
              <a:rPr lang="en-US" b="0" dirty="0" err="1" smtClean="0"/>
              <a:t>Electrolyzers</a:t>
            </a:r>
            <a:r>
              <a:rPr lang="en-US" b="0" dirty="0" smtClean="0"/>
              <a:t> (PEM, alkaline) produce hydrogen &amp; oxygen from water</a:t>
            </a:r>
          </a:p>
          <a:p>
            <a:r>
              <a:rPr lang="en-US" b="0" dirty="0" smtClean="0"/>
              <a:t>Provide load when wind or solar would otherwise be curtailed</a:t>
            </a:r>
          </a:p>
          <a:p>
            <a:r>
              <a:rPr lang="en-US" b="0" dirty="0" smtClean="0"/>
              <a:t>Fast response allows for use with variable input (&lt;2 sec)</a:t>
            </a:r>
          </a:p>
          <a:p>
            <a:r>
              <a:rPr lang="en-US" b="0" dirty="0" smtClean="0"/>
              <a:t>Fast response can provide other ancillary services (e.g., regulation, Volt/VAR support)</a:t>
            </a:r>
          </a:p>
          <a:p>
            <a:r>
              <a:rPr lang="en-US" b="0" dirty="0" smtClean="0"/>
              <a:t>Sizes range from 10’s of KW to several MW (today)</a:t>
            </a:r>
          </a:p>
          <a:p>
            <a:r>
              <a:rPr lang="en-US" b="0" dirty="0" smtClean="0"/>
              <a:t>Cell efficiency up to 90 % (HHV)</a:t>
            </a:r>
            <a:endParaRPr lang="en-US" b="0" dirty="0"/>
          </a:p>
        </p:txBody>
      </p:sp>
      <p:pic>
        <p:nvPicPr>
          <p:cNvPr id="4" name="Picture 8"/>
          <p:cNvPicPr>
            <a:picLocks noChangeAspect="1"/>
          </p:cNvPicPr>
          <p:nvPr/>
        </p:nvPicPr>
        <p:blipFill>
          <a:blip r:embed="rId2"/>
          <a:srcRect/>
          <a:stretch>
            <a:fillRect/>
          </a:stretch>
        </p:blipFill>
        <p:spPr bwMode="auto">
          <a:xfrm>
            <a:off x="8686800" y="4114801"/>
            <a:ext cx="1600200" cy="1666875"/>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546100" y="3875882"/>
            <a:ext cx="2651125" cy="2133600"/>
          </a:xfrm>
          <a:prstGeom prst="rect">
            <a:avLst/>
          </a:prstGeom>
          <a:noFill/>
          <a:ln w="9525">
            <a:noFill/>
            <a:miter lim="800000"/>
            <a:headEnd/>
            <a:tailEnd/>
          </a:ln>
        </p:spPr>
      </p:pic>
      <p:pic>
        <p:nvPicPr>
          <p:cNvPr id="6" name="Picture 10"/>
          <p:cNvPicPr>
            <a:picLocks noChangeAspect="1"/>
          </p:cNvPicPr>
          <p:nvPr/>
        </p:nvPicPr>
        <p:blipFill>
          <a:blip r:embed="rId4"/>
          <a:srcRect/>
          <a:stretch>
            <a:fillRect/>
          </a:stretch>
        </p:blipFill>
        <p:spPr bwMode="auto">
          <a:xfrm>
            <a:off x="3886200" y="3886994"/>
            <a:ext cx="3654425" cy="2122488"/>
          </a:xfrm>
          <a:prstGeom prst="rect">
            <a:avLst/>
          </a:prstGeom>
          <a:noFill/>
          <a:ln w="9525">
            <a:noFill/>
            <a:miter lim="800000"/>
            <a:headEnd/>
            <a:tailEnd/>
          </a:ln>
        </p:spPr>
      </p:pic>
    </p:spTree>
    <p:extLst>
      <p:ext uri="{BB962C8B-B14F-4D97-AF65-F5344CB8AC3E}">
        <p14:creationId xmlns:p14="http://schemas.microsoft.com/office/powerpoint/2010/main" val="3589710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PEM </a:t>
            </a:r>
            <a:r>
              <a:rPr lang="en-US" dirty="0" err="1" smtClean="0"/>
              <a:t>Electrolyzers</a:t>
            </a:r>
            <a:r>
              <a:rPr lang="en-US" dirty="0" smtClean="0"/>
              <a:t> State-of-the-Art and Challenges</a:t>
            </a:r>
            <a:endParaRPr lang="en-US" dirty="0"/>
          </a:p>
        </p:txBody>
      </p:sp>
      <p:sp>
        <p:nvSpPr>
          <p:cNvPr id="9" name="TextBox 8"/>
          <p:cNvSpPr txBox="1"/>
          <p:nvPr/>
        </p:nvSpPr>
        <p:spPr>
          <a:xfrm>
            <a:off x="5029200" y="668740"/>
            <a:ext cx="7543800" cy="4524315"/>
          </a:xfrm>
          <a:prstGeom prst="rect">
            <a:avLst/>
          </a:prstGeom>
          <a:noFill/>
        </p:spPr>
        <p:txBody>
          <a:bodyPr wrap="square" rtlCol="0">
            <a:spAutoFit/>
          </a:bodyPr>
          <a:lstStyle/>
          <a:p>
            <a:r>
              <a:rPr lang="en-US" sz="2400" b="1" dirty="0" smtClean="0">
                <a:solidFill>
                  <a:schemeClr val="tx2"/>
                </a:solidFill>
                <a:latin typeface="Cambria" panose="02040503050406030204" pitchFamily="18" charset="0"/>
                <a:ea typeface="Cambria" panose="02040503050406030204" pitchFamily="18" charset="0"/>
              </a:rPr>
              <a:t>PEM Targets: Cost, Durability and Efficiency:</a:t>
            </a:r>
          </a:p>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Membranes (</a:t>
            </a:r>
            <a:r>
              <a:rPr lang="en-US" sz="2400" dirty="0" err="1" smtClean="0">
                <a:solidFill>
                  <a:schemeClr val="tx2"/>
                </a:solidFill>
                <a:latin typeface="Cambria" panose="02040503050406030204" pitchFamily="18" charset="0"/>
                <a:ea typeface="Cambria" panose="02040503050406030204" pitchFamily="18" charset="0"/>
              </a:rPr>
              <a:t>Nafion</a:t>
            </a:r>
            <a:r>
              <a:rPr lang="en-US" sz="2400" dirty="0" smtClean="0">
                <a:solidFill>
                  <a:schemeClr val="tx2"/>
                </a:solidFill>
                <a:latin typeface="Cambria" panose="02040503050406030204" pitchFamily="18" charset="0"/>
                <a:ea typeface="Cambria" panose="02040503050406030204" pitchFamily="18" charset="0"/>
              </a:rPr>
              <a:t> 117, thick = large </a:t>
            </a:r>
            <a:r>
              <a:rPr lang="en-US" sz="2400" dirty="0" err="1" smtClean="0">
                <a:solidFill>
                  <a:schemeClr val="tx2"/>
                </a:solidFill>
                <a:latin typeface="Cambria" panose="02040503050406030204" pitchFamily="18" charset="0"/>
                <a:ea typeface="Cambria" panose="02040503050406030204" pitchFamily="18" charset="0"/>
              </a:rPr>
              <a:t>Ohmic</a:t>
            </a:r>
            <a:r>
              <a:rPr lang="en-US" sz="2400" dirty="0" smtClean="0">
                <a:solidFill>
                  <a:schemeClr val="tx2"/>
                </a:solidFill>
                <a:latin typeface="Cambria" panose="02040503050406030204" pitchFamily="18" charset="0"/>
                <a:ea typeface="Cambria" panose="02040503050406030204" pitchFamily="18" charset="0"/>
              </a:rPr>
              <a:t> drop)</a:t>
            </a:r>
          </a:p>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Gas crossover </a:t>
            </a:r>
            <a:r>
              <a:rPr lang="en-US" sz="2400" dirty="0" smtClean="0">
                <a:solidFill>
                  <a:schemeClr val="tx2"/>
                </a:solidFill>
                <a:latin typeface="Cambria" panose="02040503050406030204" pitchFamily="18" charset="0"/>
                <a:ea typeface="Cambria" panose="02040503050406030204" pitchFamily="18" charset="0"/>
              </a:rPr>
              <a:t>(5000 psig H</a:t>
            </a:r>
            <a:r>
              <a:rPr lang="en-US" sz="2400" baseline="-25000" dirty="0" smtClean="0">
                <a:solidFill>
                  <a:schemeClr val="tx2"/>
                </a:solidFill>
                <a:latin typeface="Cambria" panose="02040503050406030204" pitchFamily="18" charset="0"/>
                <a:ea typeface="Cambria" panose="02040503050406030204" pitchFamily="18" charset="0"/>
              </a:rPr>
              <a:t>2</a:t>
            </a:r>
            <a:r>
              <a:rPr lang="en-US" sz="2400" dirty="0" smtClean="0">
                <a:solidFill>
                  <a:schemeClr val="tx2"/>
                </a:solidFill>
                <a:latin typeface="Cambria" panose="02040503050406030204" pitchFamily="18" charset="0"/>
                <a:ea typeface="Cambria" panose="02040503050406030204" pitchFamily="18" charset="0"/>
              </a:rPr>
              <a:t> pressures)</a:t>
            </a:r>
            <a:endParaRPr lang="en-US" sz="2400" dirty="0" smtClean="0">
              <a:solidFill>
                <a:schemeClr val="tx2"/>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Catalyst Materials (</a:t>
            </a:r>
            <a:r>
              <a:rPr lang="en-US" sz="2400" dirty="0" err="1" smtClean="0">
                <a:solidFill>
                  <a:schemeClr val="tx2"/>
                </a:solidFill>
                <a:latin typeface="Cambria" panose="02040503050406030204" pitchFamily="18" charset="0"/>
                <a:ea typeface="Cambria" panose="02040503050406030204" pitchFamily="18" charset="0"/>
              </a:rPr>
              <a:t>IrOx</a:t>
            </a:r>
            <a:r>
              <a:rPr lang="en-US" sz="2400" dirty="0" smtClean="0">
                <a:solidFill>
                  <a:schemeClr val="tx2"/>
                </a:solidFill>
                <a:latin typeface="Cambria" panose="02040503050406030204" pitchFamily="18" charset="0"/>
                <a:ea typeface="Cambria" panose="02040503050406030204" pitchFamily="18" charset="0"/>
              </a:rPr>
              <a:t> and other PGM-metals)</a:t>
            </a:r>
          </a:p>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Catalyst Loadings (need for catalyst support)</a:t>
            </a:r>
          </a:p>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Porous transport layer (PTL) materials (currently sintered </a:t>
            </a:r>
            <a:r>
              <a:rPr lang="en-US" sz="2400" dirty="0" err="1" smtClean="0">
                <a:solidFill>
                  <a:schemeClr val="tx2"/>
                </a:solidFill>
                <a:latin typeface="Cambria" panose="02040503050406030204" pitchFamily="18" charset="0"/>
                <a:ea typeface="Cambria" panose="02040503050406030204" pitchFamily="18" charset="0"/>
              </a:rPr>
              <a:t>Ti</a:t>
            </a:r>
            <a:r>
              <a:rPr lang="en-US" sz="2400" dirty="0" smtClean="0">
                <a:solidFill>
                  <a:schemeClr val="tx2"/>
                </a:solidFill>
                <a:latin typeface="Cambria" panose="02040503050406030204" pitchFamily="18" charset="0"/>
                <a:ea typeface="Cambria" panose="02040503050406030204" pitchFamily="18" charset="0"/>
              </a:rPr>
              <a:t>)</a:t>
            </a:r>
          </a:p>
          <a:p>
            <a:endParaRPr lang="en-US" sz="2400" b="1" dirty="0" smtClean="0">
              <a:solidFill>
                <a:schemeClr val="tx2"/>
              </a:solidFill>
              <a:latin typeface="Cambria" panose="02040503050406030204" pitchFamily="18" charset="0"/>
              <a:ea typeface="Cambria" panose="02040503050406030204" pitchFamily="18" charset="0"/>
            </a:endParaRPr>
          </a:p>
          <a:p>
            <a:r>
              <a:rPr lang="en-US" sz="2400" b="1" dirty="0" smtClean="0">
                <a:solidFill>
                  <a:schemeClr val="tx2"/>
                </a:solidFill>
                <a:latin typeface="Cambria" panose="02040503050406030204" pitchFamily="18" charset="0"/>
                <a:ea typeface="Cambria" panose="02040503050406030204" pitchFamily="18" charset="0"/>
              </a:rPr>
              <a:t>Additional </a:t>
            </a:r>
            <a:r>
              <a:rPr lang="en-US" sz="2400" b="1" dirty="0" smtClean="0">
                <a:solidFill>
                  <a:schemeClr val="tx2"/>
                </a:solidFill>
                <a:latin typeface="Cambria" panose="02040503050406030204" pitchFamily="18" charset="0"/>
                <a:ea typeface="Cambria" panose="02040503050406030204" pitchFamily="18" charset="0"/>
              </a:rPr>
              <a:t>Barriers:</a:t>
            </a:r>
          </a:p>
          <a:p>
            <a:pPr marL="342900" indent="-34290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Material integration</a:t>
            </a:r>
          </a:p>
          <a:p>
            <a:pPr marL="342900" indent="-34290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Material cost</a:t>
            </a:r>
          </a:p>
          <a:p>
            <a:pPr marL="342900" indent="-34290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Understanding interfaces</a:t>
            </a:r>
            <a:endParaRPr lang="en-US" sz="2400" dirty="0">
              <a:solidFill>
                <a:schemeClr val="tx2"/>
              </a:solidFill>
              <a:latin typeface="Cambria" panose="02040503050406030204" pitchFamily="18" charset="0"/>
              <a:ea typeface="Cambria" panose="02040503050406030204" pitchFamily="18" charset="0"/>
            </a:endParaRPr>
          </a:p>
        </p:txBody>
      </p:sp>
      <p:sp>
        <p:nvSpPr>
          <p:cNvPr id="10" name="Rectangle 9"/>
          <p:cNvSpPr/>
          <p:nvPr/>
        </p:nvSpPr>
        <p:spPr>
          <a:xfrm>
            <a:off x="76200" y="4572000"/>
            <a:ext cx="11201400" cy="1938992"/>
          </a:xfrm>
          <a:prstGeom prst="rect">
            <a:avLst/>
          </a:prstGeom>
        </p:spPr>
        <p:txBody>
          <a:bodyPr wrap="square">
            <a:spAutoFit/>
          </a:bodyPr>
          <a:lstStyle/>
          <a:p>
            <a:r>
              <a:rPr lang="en-US" sz="2400" b="1" dirty="0" smtClean="0">
                <a:latin typeface="Cambria" panose="02040503050406030204" pitchFamily="18" charset="0"/>
                <a:ea typeface="Cambria" panose="02040503050406030204" pitchFamily="18" charset="0"/>
              </a:rPr>
              <a:t>State-of-the-art PEM</a:t>
            </a:r>
            <a:endParaRPr lang="en-US" sz="2400" b="1"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2400" dirty="0" smtClean="0">
                <a:latin typeface="Cambria" panose="02040503050406030204" pitchFamily="18" charset="0"/>
                <a:ea typeface="Cambria" panose="02040503050406030204" pitchFamily="18" charset="0"/>
              </a:rPr>
              <a:t>2V @ 2 A/cm</a:t>
            </a:r>
            <a:r>
              <a:rPr lang="en-US" sz="2400" baseline="30000" dirty="0" smtClean="0">
                <a:latin typeface="Cambria" panose="02040503050406030204" pitchFamily="18" charset="0"/>
                <a:ea typeface="Cambria" panose="02040503050406030204" pitchFamily="18" charset="0"/>
              </a:rPr>
              <a:t>2</a:t>
            </a:r>
          </a:p>
          <a:p>
            <a:pPr marL="342900" indent="-342900">
              <a:buFont typeface="Arial" panose="020B0604020202020204" pitchFamily="34" charset="0"/>
              <a:buChar char="•"/>
            </a:pPr>
            <a:r>
              <a:rPr lang="en-US" sz="2400" dirty="0" smtClean="0">
                <a:latin typeface="Cambria" panose="02040503050406030204" pitchFamily="18" charset="0"/>
                <a:ea typeface="Cambria" panose="02040503050406030204" pitchFamily="18" charset="0"/>
              </a:rPr>
              <a:t>2-3 mg/cm2 PGM catalyst loading on anode and cathode</a:t>
            </a:r>
          </a:p>
          <a:p>
            <a:pPr marL="342900" indent="-342900">
              <a:buFont typeface="Arial" panose="020B0604020202020204" pitchFamily="34" charset="0"/>
              <a:buChar char="•"/>
            </a:pPr>
            <a:r>
              <a:rPr lang="en-US" sz="2400" dirty="0" smtClean="0">
                <a:latin typeface="Cambria" panose="02040503050406030204" pitchFamily="18" charset="0"/>
                <a:ea typeface="Cambria" panose="02040503050406030204" pitchFamily="18" charset="0"/>
              </a:rPr>
              <a:t>60-80k hours in commercial units</a:t>
            </a:r>
          </a:p>
          <a:p>
            <a:pPr marL="342900" indent="-342900">
              <a:buFont typeface="Arial" panose="020B0604020202020204" pitchFamily="34" charset="0"/>
              <a:buChar char="•"/>
            </a:pPr>
            <a:r>
              <a:rPr lang="en-US" sz="2400" dirty="0" smtClean="0">
                <a:latin typeface="Cambria" panose="02040503050406030204" pitchFamily="18" charset="0"/>
                <a:ea typeface="Cambria" panose="02040503050406030204" pitchFamily="18" charset="0"/>
              </a:rPr>
              <a:t>$3.7/kg H</a:t>
            </a:r>
            <a:r>
              <a:rPr lang="en-US" sz="2400" baseline="-25000" dirty="0" smtClean="0">
                <a:latin typeface="Cambria" panose="02040503050406030204" pitchFamily="18" charset="0"/>
                <a:ea typeface="Cambria" panose="02040503050406030204" pitchFamily="18" charset="0"/>
              </a:rPr>
              <a:t>2</a:t>
            </a:r>
            <a:r>
              <a:rPr lang="en-US" sz="2400" dirty="0" smtClean="0">
                <a:latin typeface="Cambria" panose="02040503050406030204" pitchFamily="18" charset="0"/>
                <a:ea typeface="Cambria" panose="02040503050406030204" pitchFamily="18" charset="0"/>
              </a:rPr>
              <a:t> production</a:t>
            </a:r>
            <a:endParaRPr lang="en-US" sz="2400" dirty="0">
              <a:latin typeface="Cambria" panose="02040503050406030204" pitchFamily="18" charset="0"/>
              <a:ea typeface="Cambria" panose="02040503050406030204" pitchFamily="18" charset="0"/>
            </a:endParaRPr>
          </a:p>
        </p:txBody>
      </p:sp>
      <p:sp>
        <p:nvSpPr>
          <p:cNvPr id="11" name="Rectangle 10"/>
          <p:cNvSpPr/>
          <p:nvPr/>
        </p:nvSpPr>
        <p:spPr>
          <a:xfrm>
            <a:off x="4114800" y="6172200"/>
            <a:ext cx="6477000" cy="307777"/>
          </a:xfrm>
          <a:prstGeom prst="rect">
            <a:avLst/>
          </a:prstGeom>
        </p:spPr>
        <p:txBody>
          <a:bodyPr wrap="square">
            <a:spAutoFit/>
          </a:bodyPr>
          <a:lstStyle/>
          <a:p>
            <a:r>
              <a:rPr lang="en-US" sz="1400" dirty="0">
                <a:latin typeface="Cambria" panose="02040503050406030204" pitchFamily="18" charset="0"/>
                <a:ea typeface="Cambria" panose="02040503050406030204" pitchFamily="18" charset="0"/>
              </a:rPr>
              <a:t>https://www.hydrogen.energy.gov/pdfs/review18/pd148_bender_2018_o.pdf</a:t>
            </a:r>
          </a:p>
        </p:txBody>
      </p:sp>
      <p:sp>
        <p:nvSpPr>
          <p:cNvPr id="7" name="Rectangle 6"/>
          <p:cNvSpPr/>
          <p:nvPr/>
        </p:nvSpPr>
        <p:spPr>
          <a:xfrm>
            <a:off x="2885530" y="2052573"/>
            <a:ext cx="944977" cy="1756647"/>
          </a:xfrm>
          <a:prstGeom prst="rect">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Cambria" panose="02040503050406030204" pitchFamily="18" charset="0"/>
            </a:endParaRPr>
          </a:p>
        </p:txBody>
      </p:sp>
      <p:sp>
        <p:nvSpPr>
          <p:cNvPr id="12" name="Rectangle 11"/>
          <p:cNvSpPr/>
          <p:nvPr/>
        </p:nvSpPr>
        <p:spPr>
          <a:xfrm>
            <a:off x="1994786" y="2052573"/>
            <a:ext cx="671664" cy="1756647"/>
          </a:xfrm>
          <a:prstGeom prst="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Cambria" panose="02040503050406030204" pitchFamily="18" charset="0"/>
            </a:endParaRPr>
          </a:p>
        </p:txBody>
      </p:sp>
      <p:sp>
        <p:nvSpPr>
          <p:cNvPr id="13" name="Rectangle 12"/>
          <p:cNvSpPr/>
          <p:nvPr/>
        </p:nvSpPr>
        <p:spPr>
          <a:xfrm>
            <a:off x="2647998" y="2050838"/>
            <a:ext cx="275862" cy="1756647"/>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Cambria" panose="02040503050406030204" pitchFamily="18" charset="0"/>
            </a:endParaRPr>
          </a:p>
        </p:txBody>
      </p:sp>
      <p:sp>
        <p:nvSpPr>
          <p:cNvPr id="14" name="Rectangle 13"/>
          <p:cNvSpPr/>
          <p:nvPr/>
        </p:nvSpPr>
        <p:spPr>
          <a:xfrm>
            <a:off x="1778219" y="2050838"/>
            <a:ext cx="275862" cy="1756647"/>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Cambria" panose="02040503050406030204" pitchFamily="18" charset="0"/>
            </a:endParaRPr>
          </a:p>
        </p:txBody>
      </p:sp>
      <p:sp>
        <p:nvSpPr>
          <p:cNvPr id="15" name="Rectangle 14"/>
          <p:cNvSpPr/>
          <p:nvPr/>
        </p:nvSpPr>
        <p:spPr>
          <a:xfrm>
            <a:off x="832743" y="2052573"/>
            <a:ext cx="944977" cy="1756647"/>
          </a:xfrm>
          <a:prstGeom prst="rect">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Cambria" panose="02040503050406030204" pitchFamily="18" charset="0"/>
            </a:endParaRPr>
          </a:p>
        </p:txBody>
      </p:sp>
      <p:cxnSp>
        <p:nvCxnSpPr>
          <p:cNvPr id="16" name="Straight Arrow Connector 15"/>
          <p:cNvCxnSpPr/>
          <p:nvPr/>
        </p:nvCxnSpPr>
        <p:spPr>
          <a:xfrm>
            <a:off x="2110347" y="3095967"/>
            <a:ext cx="473927"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107921" y="2821130"/>
            <a:ext cx="473927" cy="1"/>
          </a:xfrm>
          <a:prstGeom prst="straightConnector1">
            <a:avLst/>
          </a:prstGeom>
          <a:ln w="38100">
            <a:solidFill>
              <a:srgbClr val="0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5690" y="1831632"/>
            <a:ext cx="3286680" cy="250387"/>
          </a:xfrm>
          <a:prstGeom prst="rect">
            <a:avLst/>
          </a:prstGeom>
          <a:noFill/>
        </p:spPr>
        <p:txBody>
          <a:bodyPr wrap="square" rtlCol="0">
            <a:spAutoFit/>
          </a:bodyPr>
          <a:lstStyle/>
          <a:p>
            <a:r>
              <a:rPr lang="en-US" sz="1000" dirty="0" err="1" smtClean="0">
                <a:solidFill>
                  <a:srgbClr val="000000"/>
                </a:solidFill>
                <a:latin typeface="Cambria" panose="02040503050406030204" pitchFamily="18" charset="0"/>
              </a:rPr>
              <a:t>cMPL</a:t>
            </a:r>
            <a:r>
              <a:rPr lang="en-US" sz="1000" dirty="0" smtClean="0">
                <a:solidFill>
                  <a:srgbClr val="000000"/>
                </a:solidFill>
                <a:latin typeface="Cambria" panose="02040503050406030204" pitchFamily="18" charset="0"/>
              </a:rPr>
              <a:t>/</a:t>
            </a:r>
            <a:r>
              <a:rPr lang="en-US" sz="1000" dirty="0" err="1" smtClean="0">
                <a:solidFill>
                  <a:srgbClr val="000000"/>
                </a:solidFill>
                <a:latin typeface="Cambria" panose="02040503050406030204" pitchFamily="18" charset="0"/>
              </a:rPr>
              <a:t>cGDL</a:t>
            </a:r>
            <a:r>
              <a:rPr lang="en-US" sz="1000" dirty="0" smtClean="0">
                <a:solidFill>
                  <a:srgbClr val="000000"/>
                </a:solidFill>
                <a:latin typeface="Cambria" panose="02040503050406030204" pitchFamily="18" charset="0"/>
              </a:rPr>
              <a:t>         </a:t>
            </a:r>
            <a:r>
              <a:rPr lang="en-US" sz="1000" dirty="0" err="1" smtClean="0">
                <a:solidFill>
                  <a:srgbClr val="000000"/>
                </a:solidFill>
                <a:latin typeface="Cambria" panose="02040503050406030204" pitchFamily="18" charset="0"/>
              </a:rPr>
              <a:t>cCL</a:t>
            </a:r>
            <a:r>
              <a:rPr lang="en-US" sz="1000" dirty="0" smtClean="0">
                <a:solidFill>
                  <a:srgbClr val="000000"/>
                </a:solidFill>
                <a:latin typeface="Cambria" panose="02040503050406030204" pitchFamily="18" charset="0"/>
              </a:rPr>
              <a:t>         PEM        </a:t>
            </a:r>
            <a:r>
              <a:rPr lang="en-US" sz="1000" dirty="0" err="1" smtClean="0">
                <a:solidFill>
                  <a:srgbClr val="000000"/>
                </a:solidFill>
                <a:latin typeface="Cambria" panose="02040503050406030204" pitchFamily="18" charset="0"/>
              </a:rPr>
              <a:t>aCL</a:t>
            </a:r>
            <a:r>
              <a:rPr lang="en-US" sz="1000" dirty="0" smtClean="0">
                <a:solidFill>
                  <a:srgbClr val="000000"/>
                </a:solidFill>
                <a:latin typeface="Cambria" panose="02040503050406030204" pitchFamily="18" charset="0"/>
              </a:rPr>
              <a:t>       </a:t>
            </a:r>
            <a:r>
              <a:rPr lang="en-US" sz="1000" dirty="0" err="1" smtClean="0">
                <a:solidFill>
                  <a:srgbClr val="000000"/>
                </a:solidFill>
                <a:latin typeface="Cambria" panose="02040503050406030204" pitchFamily="18" charset="0"/>
              </a:rPr>
              <a:t>aPTL</a:t>
            </a:r>
            <a:endParaRPr lang="en-US" sz="1000" dirty="0">
              <a:solidFill>
                <a:srgbClr val="000000"/>
              </a:solidFill>
              <a:latin typeface="Cambria" panose="02040503050406030204" pitchFamily="18" charset="0"/>
            </a:endParaRPr>
          </a:p>
        </p:txBody>
      </p:sp>
      <p:sp>
        <p:nvSpPr>
          <p:cNvPr id="19" name="TextBox 18"/>
          <p:cNvSpPr txBox="1"/>
          <p:nvPr/>
        </p:nvSpPr>
        <p:spPr>
          <a:xfrm>
            <a:off x="2028004" y="3096038"/>
            <a:ext cx="751624" cy="400110"/>
          </a:xfrm>
          <a:prstGeom prst="rect">
            <a:avLst/>
          </a:prstGeom>
          <a:noFill/>
        </p:spPr>
        <p:txBody>
          <a:bodyPr wrap="square" rtlCol="0">
            <a:spAutoFit/>
          </a:bodyPr>
          <a:lstStyle/>
          <a:p>
            <a:r>
              <a:rPr lang="en-US" sz="1000" i="1" dirty="0" smtClean="0">
                <a:solidFill>
                  <a:srgbClr val="C00000"/>
                </a:solidFill>
                <a:latin typeface="Cambria" panose="02040503050406030204" pitchFamily="18" charset="0"/>
              </a:rPr>
              <a:t>Electro-osmosis</a:t>
            </a:r>
            <a:endParaRPr lang="en-US" sz="1000" i="1" dirty="0">
              <a:solidFill>
                <a:srgbClr val="C00000"/>
              </a:solidFill>
              <a:latin typeface="Cambria" panose="02040503050406030204" pitchFamily="18" charset="0"/>
            </a:endParaRPr>
          </a:p>
        </p:txBody>
      </p:sp>
      <p:sp>
        <p:nvSpPr>
          <p:cNvPr id="20" name="TextBox 19"/>
          <p:cNvSpPr txBox="1"/>
          <p:nvPr/>
        </p:nvSpPr>
        <p:spPr>
          <a:xfrm>
            <a:off x="1969121" y="2468396"/>
            <a:ext cx="751624" cy="246221"/>
          </a:xfrm>
          <a:prstGeom prst="rect">
            <a:avLst/>
          </a:prstGeom>
          <a:noFill/>
        </p:spPr>
        <p:txBody>
          <a:bodyPr wrap="square" rtlCol="0">
            <a:spAutoFit/>
          </a:bodyPr>
          <a:lstStyle/>
          <a:p>
            <a:pPr algn="ctr"/>
            <a:r>
              <a:rPr lang="en-US" sz="1000" b="1" i="1" dirty="0" smtClean="0">
                <a:solidFill>
                  <a:srgbClr val="000000"/>
                </a:solidFill>
                <a:latin typeface="Cambria" panose="02040503050406030204" pitchFamily="18" charset="0"/>
              </a:rPr>
              <a:t>Diffusion</a:t>
            </a:r>
            <a:endParaRPr lang="en-US" sz="1000" b="1" i="1" dirty="0">
              <a:solidFill>
                <a:srgbClr val="000000"/>
              </a:solidFill>
              <a:latin typeface="Cambria" panose="02040503050406030204" pitchFamily="18" charset="0"/>
            </a:endParaRPr>
          </a:p>
        </p:txBody>
      </p:sp>
      <p:sp>
        <p:nvSpPr>
          <p:cNvPr id="21" name="TextBox 20"/>
          <p:cNvSpPr txBox="1"/>
          <p:nvPr/>
        </p:nvSpPr>
        <p:spPr>
          <a:xfrm>
            <a:off x="2405251" y="3390176"/>
            <a:ext cx="751624" cy="400110"/>
          </a:xfrm>
          <a:prstGeom prst="rect">
            <a:avLst/>
          </a:prstGeom>
          <a:noFill/>
        </p:spPr>
        <p:txBody>
          <a:bodyPr wrap="square" rtlCol="0">
            <a:spAutoFit/>
          </a:bodyPr>
          <a:lstStyle/>
          <a:p>
            <a:pPr algn="ctr"/>
            <a:r>
              <a:rPr lang="en-US" sz="1000" i="1" dirty="0" smtClean="0">
                <a:solidFill>
                  <a:srgbClr val="C00000"/>
                </a:solidFill>
                <a:latin typeface="Cambria" panose="02040503050406030204" pitchFamily="18" charset="0"/>
              </a:rPr>
              <a:t>Oxygen evolution</a:t>
            </a:r>
            <a:endParaRPr lang="en-US" sz="1000" i="1" dirty="0">
              <a:solidFill>
                <a:srgbClr val="C00000"/>
              </a:solidFill>
              <a:latin typeface="Cambria" panose="02040503050406030204" pitchFamily="18" charset="0"/>
            </a:endParaRPr>
          </a:p>
        </p:txBody>
      </p:sp>
      <p:cxnSp>
        <p:nvCxnSpPr>
          <p:cNvPr id="22" name="Straight Connector 21"/>
          <p:cNvCxnSpPr/>
          <p:nvPr/>
        </p:nvCxnSpPr>
        <p:spPr>
          <a:xfrm>
            <a:off x="482891" y="2051142"/>
            <a:ext cx="0" cy="17566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62371" y="2059346"/>
            <a:ext cx="0" cy="175664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964569" y="1050124"/>
            <a:ext cx="1924731" cy="323165"/>
          </a:xfrm>
          <a:prstGeom prst="rect">
            <a:avLst/>
          </a:prstGeom>
          <a:noFill/>
        </p:spPr>
        <p:txBody>
          <a:bodyPr wrap="square" rtlCol="0">
            <a:spAutoFit/>
          </a:bodyPr>
          <a:lstStyle/>
          <a:p>
            <a:r>
              <a:rPr lang="en-US" sz="1500" b="1" dirty="0" smtClean="0">
                <a:latin typeface="Cambria" panose="02040503050406030204" pitchFamily="18" charset="0"/>
                <a:cs typeface="Arial" pitchFamily="34" charset="0"/>
              </a:rPr>
              <a:t>Anode</a:t>
            </a:r>
            <a:endParaRPr lang="en-US" sz="1500" b="1" baseline="-25000" dirty="0">
              <a:latin typeface="Cambria" panose="02040503050406030204" pitchFamily="18" charset="0"/>
              <a:cs typeface="Arial" pitchFamily="34" charset="0"/>
            </a:endParaRPr>
          </a:p>
        </p:txBody>
      </p:sp>
      <p:sp>
        <p:nvSpPr>
          <p:cNvPr id="25" name="TextBox 24"/>
          <p:cNvSpPr txBox="1"/>
          <p:nvPr/>
        </p:nvSpPr>
        <p:spPr>
          <a:xfrm>
            <a:off x="832743" y="1346466"/>
            <a:ext cx="1666044" cy="323165"/>
          </a:xfrm>
          <a:prstGeom prst="rect">
            <a:avLst/>
          </a:prstGeom>
          <a:noFill/>
        </p:spPr>
        <p:txBody>
          <a:bodyPr wrap="square" rtlCol="0">
            <a:spAutoFit/>
          </a:bodyPr>
          <a:lstStyle/>
          <a:p>
            <a:r>
              <a:rPr lang="en-US" sz="1500" dirty="0" smtClean="0">
                <a:latin typeface="Cambria" panose="02040503050406030204" pitchFamily="18" charset="0"/>
                <a:cs typeface="Arial" pitchFamily="34" charset="0"/>
              </a:rPr>
              <a:t>2H</a:t>
            </a:r>
            <a:r>
              <a:rPr lang="en-US" sz="1500" baseline="30000" dirty="0" smtClean="0">
                <a:latin typeface="Cambria" panose="02040503050406030204" pitchFamily="18" charset="0"/>
                <a:cs typeface="Arial" pitchFamily="34" charset="0"/>
              </a:rPr>
              <a:t>+</a:t>
            </a:r>
            <a:r>
              <a:rPr lang="en-US" sz="1500" dirty="0" smtClean="0">
                <a:latin typeface="Cambria" panose="02040503050406030204" pitchFamily="18" charset="0"/>
                <a:cs typeface="Arial" pitchFamily="34" charset="0"/>
              </a:rPr>
              <a:t>+</a:t>
            </a:r>
            <a:r>
              <a:rPr lang="en-US" sz="1500" dirty="0">
                <a:latin typeface="Cambria" panose="02040503050406030204" pitchFamily="18" charset="0"/>
                <a:cs typeface="Arial" pitchFamily="34" charset="0"/>
              </a:rPr>
              <a:t>2e</a:t>
            </a:r>
            <a:r>
              <a:rPr lang="en-US" sz="1500" baseline="30000" dirty="0">
                <a:latin typeface="Cambria" panose="02040503050406030204" pitchFamily="18" charset="0"/>
                <a:cs typeface="Arial" pitchFamily="34" charset="0"/>
              </a:rPr>
              <a:t>-</a:t>
            </a:r>
            <a:r>
              <a:rPr lang="en-US" sz="1500" dirty="0">
                <a:latin typeface="Cambria" panose="02040503050406030204" pitchFamily="18" charset="0"/>
                <a:cs typeface="Arial" pitchFamily="34" charset="0"/>
              </a:rPr>
              <a:t>→</a:t>
            </a:r>
            <a:r>
              <a:rPr lang="en-US" sz="1500" dirty="0" smtClean="0">
                <a:latin typeface="Cambria" panose="02040503050406030204" pitchFamily="18" charset="0"/>
                <a:cs typeface="Arial" pitchFamily="34" charset="0"/>
              </a:rPr>
              <a:t>H</a:t>
            </a:r>
            <a:r>
              <a:rPr lang="en-US" sz="1500" baseline="-25000" dirty="0" smtClean="0">
                <a:latin typeface="Cambria" panose="02040503050406030204" pitchFamily="18" charset="0"/>
                <a:cs typeface="Arial" pitchFamily="34" charset="0"/>
              </a:rPr>
              <a:t>2</a:t>
            </a:r>
            <a:endParaRPr lang="en-US" sz="1500" baseline="-25000" dirty="0">
              <a:latin typeface="Cambria" panose="02040503050406030204" pitchFamily="18" charset="0"/>
              <a:cs typeface="Arial" pitchFamily="34" charset="0"/>
            </a:endParaRPr>
          </a:p>
        </p:txBody>
      </p:sp>
      <p:sp>
        <p:nvSpPr>
          <p:cNvPr id="26" name="TextBox 25"/>
          <p:cNvSpPr txBox="1"/>
          <p:nvPr/>
        </p:nvSpPr>
        <p:spPr>
          <a:xfrm>
            <a:off x="2125171" y="1372119"/>
            <a:ext cx="2658017" cy="323165"/>
          </a:xfrm>
          <a:prstGeom prst="rect">
            <a:avLst/>
          </a:prstGeom>
          <a:noFill/>
        </p:spPr>
        <p:txBody>
          <a:bodyPr wrap="square" rtlCol="0">
            <a:spAutoFit/>
          </a:bodyPr>
          <a:lstStyle/>
          <a:p>
            <a:pPr algn="ctr"/>
            <a:r>
              <a:rPr lang="en-US" sz="1500" dirty="0" smtClean="0">
                <a:latin typeface="Cambria" panose="02040503050406030204" pitchFamily="18" charset="0"/>
                <a:cs typeface="Arial" pitchFamily="34" charset="0"/>
              </a:rPr>
              <a:t>H</a:t>
            </a:r>
            <a:r>
              <a:rPr lang="en-US" sz="1500" baseline="-25000" dirty="0" smtClean="0">
                <a:latin typeface="Cambria" panose="02040503050406030204" pitchFamily="18" charset="0"/>
                <a:cs typeface="Arial" pitchFamily="34" charset="0"/>
              </a:rPr>
              <a:t>2</a:t>
            </a:r>
            <a:r>
              <a:rPr lang="en-US" sz="1500" dirty="0" smtClean="0">
                <a:latin typeface="Cambria" panose="02040503050406030204" pitchFamily="18" charset="0"/>
                <a:cs typeface="Arial" pitchFamily="34" charset="0"/>
              </a:rPr>
              <a:t>O</a:t>
            </a:r>
            <a:r>
              <a:rPr lang="en-US" sz="1500" dirty="0">
                <a:latin typeface="Cambria" panose="02040503050406030204" pitchFamily="18" charset="0"/>
                <a:cs typeface="Arial" pitchFamily="34" charset="0"/>
              </a:rPr>
              <a:t> </a:t>
            </a:r>
            <a:r>
              <a:rPr lang="en-US" sz="1500" dirty="0" smtClean="0">
                <a:latin typeface="Cambria" panose="02040503050406030204" pitchFamily="18" charset="0"/>
                <a:cs typeface="Arial" pitchFamily="34" charset="0"/>
              </a:rPr>
              <a:t>→1/2O</a:t>
            </a:r>
            <a:r>
              <a:rPr lang="en-US" sz="1500" baseline="-25000" dirty="0" smtClean="0">
                <a:latin typeface="Cambria" panose="02040503050406030204" pitchFamily="18" charset="0"/>
                <a:cs typeface="Arial" pitchFamily="34" charset="0"/>
              </a:rPr>
              <a:t>2</a:t>
            </a:r>
            <a:r>
              <a:rPr lang="en-US" sz="1500" dirty="0" smtClean="0">
                <a:latin typeface="Cambria" panose="02040503050406030204" pitchFamily="18" charset="0"/>
                <a:cs typeface="Arial" pitchFamily="34" charset="0"/>
              </a:rPr>
              <a:t>+2e</a:t>
            </a:r>
            <a:r>
              <a:rPr lang="en-US" sz="1500" baseline="30000" dirty="0" smtClean="0">
                <a:latin typeface="Cambria" panose="02040503050406030204" pitchFamily="18" charset="0"/>
                <a:cs typeface="Arial" pitchFamily="34" charset="0"/>
              </a:rPr>
              <a:t>-</a:t>
            </a:r>
            <a:r>
              <a:rPr lang="en-US" sz="1500" dirty="0" smtClean="0">
                <a:latin typeface="Cambria" panose="02040503050406030204" pitchFamily="18" charset="0"/>
                <a:cs typeface="Arial" pitchFamily="34" charset="0"/>
              </a:rPr>
              <a:t>+2H</a:t>
            </a:r>
            <a:r>
              <a:rPr lang="en-US" sz="1500" baseline="30000" dirty="0" smtClean="0">
                <a:latin typeface="Cambria" panose="02040503050406030204" pitchFamily="18" charset="0"/>
                <a:cs typeface="Arial" pitchFamily="34" charset="0"/>
              </a:rPr>
              <a:t>+</a:t>
            </a:r>
            <a:endParaRPr lang="en-US" sz="1500" baseline="-25000" dirty="0">
              <a:latin typeface="Cambria" panose="02040503050406030204" pitchFamily="18" charset="0"/>
              <a:cs typeface="Arial" pitchFamily="34" charset="0"/>
            </a:endParaRPr>
          </a:p>
        </p:txBody>
      </p:sp>
      <p:sp>
        <p:nvSpPr>
          <p:cNvPr id="27" name="TextBox 26"/>
          <p:cNvSpPr txBox="1"/>
          <p:nvPr/>
        </p:nvSpPr>
        <p:spPr>
          <a:xfrm>
            <a:off x="820943" y="1051290"/>
            <a:ext cx="1041400" cy="323165"/>
          </a:xfrm>
          <a:prstGeom prst="rect">
            <a:avLst/>
          </a:prstGeom>
          <a:noFill/>
        </p:spPr>
        <p:txBody>
          <a:bodyPr wrap="square" rtlCol="0">
            <a:spAutoFit/>
          </a:bodyPr>
          <a:lstStyle/>
          <a:p>
            <a:r>
              <a:rPr lang="en-US" sz="1500" b="1" dirty="0" smtClean="0">
                <a:latin typeface="Cambria" panose="02040503050406030204" pitchFamily="18" charset="0"/>
                <a:cs typeface="Arial" pitchFamily="34" charset="0"/>
              </a:rPr>
              <a:t>Cathode</a:t>
            </a:r>
            <a:endParaRPr lang="en-US" sz="1500" b="1" baseline="-25000" dirty="0">
              <a:latin typeface="Cambria" panose="02040503050406030204" pitchFamily="18" charset="0"/>
              <a:cs typeface="Arial" pitchFamily="34" charset="0"/>
            </a:endParaRPr>
          </a:p>
        </p:txBody>
      </p:sp>
      <p:cxnSp>
        <p:nvCxnSpPr>
          <p:cNvPr id="28" name="Straight Arrow Connector 27"/>
          <p:cNvCxnSpPr/>
          <p:nvPr/>
        </p:nvCxnSpPr>
        <p:spPr>
          <a:xfrm flipV="1">
            <a:off x="3965217" y="3475720"/>
            <a:ext cx="0" cy="56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965217" y="1845375"/>
            <a:ext cx="0" cy="56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68672" y="1831632"/>
            <a:ext cx="0" cy="56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830507" y="2919872"/>
            <a:ext cx="197153" cy="19194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915787" y="3022362"/>
            <a:ext cx="197153" cy="19194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16570" y="3150214"/>
            <a:ext cx="130033" cy="14203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517654" y="3039010"/>
            <a:ext cx="130033" cy="14203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875532" y="3077859"/>
            <a:ext cx="68881" cy="7235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169676" y="3064444"/>
            <a:ext cx="123522" cy="12156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901641" y="3815816"/>
            <a:ext cx="579005" cy="369332"/>
          </a:xfrm>
          <a:prstGeom prst="rect">
            <a:avLst/>
          </a:prstGeom>
        </p:spPr>
        <p:txBody>
          <a:bodyPr wrap="none">
            <a:spAutoFit/>
          </a:bodyPr>
          <a:lstStyle/>
          <a:p>
            <a:r>
              <a:rPr lang="en-US" dirty="0">
                <a:latin typeface="Cambria" panose="02040503050406030204" pitchFamily="18" charset="0"/>
                <a:cs typeface="Arial" pitchFamily="34" charset="0"/>
              </a:rPr>
              <a:t>H</a:t>
            </a:r>
            <a:r>
              <a:rPr lang="en-US" baseline="-25000" dirty="0">
                <a:latin typeface="Cambria" panose="02040503050406030204" pitchFamily="18" charset="0"/>
                <a:cs typeface="Arial" pitchFamily="34" charset="0"/>
              </a:rPr>
              <a:t>2</a:t>
            </a:r>
            <a:r>
              <a:rPr lang="en-US" dirty="0">
                <a:latin typeface="Cambria" panose="02040503050406030204" pitchFamily="18" charset="0"/>
                <a:cs typeface="Arial" pitchFamily="34" charset="0"/>
              </a:rPr>
              <a:t>O</a:t>
            </a:r>
            <a:endParaRPr lang="en-US" dirty="0"/>
          </a:p>
        </p:txBody>
      </p:sp>
      <p:sp>
        <p:nvSpPr>
          <p:cNvPr id="38" name="Rectangle 37"/>
          <p:cNvSpPr/>
          <p:nvPr/>
        </p:nvSpPr>
        <p:spPr>
          <a:xfrm>
            <a:off x="3961303" y="1757813"/>
            <a:ext cx="420308" cy="369332"/>
          </a:xfrm>
          <a:prstGeom prst="rect">
            <a:avLst/>
          </a:prstGeom>
        </p:spPr>
        <p:txBody>
          <a:bodyPr wrap="none">
            <a:spAutoFit/>
          </a:bodyPr>
          <a:lstStyle/>
          <a:p>
            <a:r>
              <a:rPr lang="en-US" dirty="0" smtClean="0">
                <a:latin typeface="Cambria" panose="02040503050406030204" pitchFamily="18" charset="0"/>
                <a:cs typeface="Arial" pitchFamily="34" charset="0"/>
              </a:rPr>
              <a:t>O</a:t>
            </a:r>
            <a:r>
              <a:rPr lang="en-US" baseline="-25000" dirty="0" smtClean="0">
                <a:latin typeface="Cambria" panose="02040503050406030204" pitchFamily="18" charset="0"/>
                <a:cs typeface="Arial" pitchFamily="34" charset="0"/>
              </a:rPr>
              <a:t>2</a:t>
            </a:r>
            <a:endParaRPr lang="en-US" dirty="0"/>
          </a:p>
        </p:txBody>
      </p:sp>
      <p:sp>
        <p:nvSpPr>
          <p:cNvPr id="39" name="Rectangle 38"/>
          <p:cNvSpPr/>
          <p:nvPr/>
        </p:nvSpPr>
        <p:spPr>
          <a:xfrm>
            <a:off x="261593" y="1611402"/>
            <a:ext cx="428322" cy="369332"/>
          </a:xfrm>
          <a:prstGeom prst="rect">
            <a:avLst/>
          </a:prstGeom>
        </p:spPr>
        <p:txBody>
          <a:bodyPr wrap="none">
            <a:spAutoFit/>
          </a:bodyPr>
          <a:lstStyle/>
          <a:p>
            <a:r>
              <a:rPr lang="en-US" dirty="0" smtClean="0">
                <a:latin typeface="Cambria" panose="02040503050406030204" pitchFamily="18" charset="0"/>
                <a:cs typeface="Arial" pitchFamily="34" charset="0"/>
              </a:rPr>
              <a:t>H</a:t>
            </a:r>
            <a:r>
              <a:rPr lang="en-US" baseline="-25000" dirty="0" smtClean="0">
                <a:latin typeface="Cambria" panose="02040503050406030204" pitchFamily="18" charset="0"/>
                <a:cs typeface="Arial" pitchFamily="34" charset="0"/>
              </a:rPr>
              <a:t>2</a:t>
            </a:r>
            <a:endParaRPr lang="en-US" dirty="0"/>
          </a:p>
        </p:txBody>
      </p:sp>
    </p:spTree>
    <p:extLst>
      <p:ext uri="{BB962C8B-B14F-4D97-AF65-F5344CB8AC3E}">
        <p14:creationId xmlns:p14="http://schemas.microsoft.com/office/powerpoint/2010/main" val="279679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rotWithShape="1">
          <a:blip r:embed="rId4" cstate="print">
            <a:extLst>
              <a:ext uri="{28A0092B-C50C-407E-A947-70E740481C1C}">
                <a14:useLocalDpi xmlns:a14="http://schemas.microsoft.com/office/drawing/2010/main" val="0"/>
              </a:ext>
            </a:extLst>
          </a:blip>
          <a:srcRect l="28821" t="17348" r="17209" b="16567"/>
          <a:stretch/>
        </p:blipFill>
        <p:spPr>
          <a:xfrm rot="5400000">
            <a:off x="9457515" y="1095848"/>
            <a:ext cx="2351037" cy="2159116"/>
          </a:xfrm>
          <a:prstGeom prst="rect">
            <a:avLst/>
          </a:prstGeom>
        </p:spPr>
      </p:pic>
      <p:sp>
        <p:nvSpPr>
          <p:cNvPr id="3" name="TextBox 2"/>
          <p:cNvSpPr txBox="1"/>
          <p:nvPr/>
        </p:nvSpPr>
        <p:spPr>
          <a:xfrm>
            <a:off x="0" y="634099"/>
            <a:ext cx="5638800" cy="3139321"/>
          </a:xfrm>
          <a:prstGeom prst="rect">
            <a:avLst/>
          </a:prstGeom>
          <a:noFill/>
        </p:spPr>
        <p:txBody>
          <a:bodyPr wrap="square" rtlCol="0">
            <a:spAutoFit/>
          </a:bodyPr>
          <a:lstStyle/>
          <a:p>
            <a:r>
              <a:rPr lang="en-US" sz="2200" b="1" i="1" dirty="0">
                <a:solidFill>
                  <a:schemeClr val="tx2"/>
                </a:solidFill>
                <a:latin typeface="Cambria" panose="02040503050406030204" pitchFamily="18" charset="0"/>
                <a:ea typeface="Cambria" panose="02040503050406030204" pitchFamily="18" charset="0"/>
              </a:rPr>
              <a:t>Operando</a:t>
            </a:r>
            <a:r>
              <a:rPr lang="en-US" sz="2200" b="1" dirty="0">
                <a:solidFill>
                  <a:schemeClr val="tx2"/>
                </a:solidFill>
                <a:latin typeface="Cambria" panose="02040503050406030204" pitchFamily="18" charset="0"/>
                <a:ea typeface="Cambria" panose="02040503050406030204" pitchFamily="18" charset="0"/>
              </a:rPr>
              <a:t> X-ray CT of CCM vs PTE:</a:t>
            </a:r>
          </a:p>
          <a:p>
            <a:pPr marL="342900" indent="-342900">
              <a:buFont typeface="Arial" panose="020B0604020202020204" pitchFamily="34" charset="0"/>
              <a:buChar char="•"/>
            </a:pPr>
            <a:r>
              <a:rPr lang="en-US" sz="2200" dirty="0">
                <a:solidFill>
                  <a:schemeClr val="tx2"/>
                </a:solidFill>
                <a:latin typeface="Cambria" panose="02040503050406030204" pitchFamily="18" charset="0"/>
                <a:ea typeface="Cambria" panose="02040503050406030204" pitchFamily="18" charset="0"/>
              </a:rPr>
              <a:t>Tomography reveals morphology of interfaces </a:t>
            </a:r>
          </a:p>
          <a:p>
            <a:pPr marL="342900" indent="-342900">
              <a:buFont typeface="Arial" panose="020B0604020202020204" pitchFamily="34" charset="0"/>
              <a:buChar char="•"/>
            </a:pPr>
            <a:r>
              <a:rPr lang="en-US" sz="2200" dirty="0">
                <a:solidFill>
                  <a:schemeClr val="tx2"/>
                </a:solidFill>
                <a:latin typeface="Cambria" panose="02040503050406030204" pitchFamily="18" charset="0"/>
                <a:ea typeface="Cambria" panose="02040503050406030204" pitchFamily="18" charset="0"/>
              </a:rPr>
              <a:t>Higher number of triple phase boundaries (TPB) for CCM compared to PTE for anode (higher loading in cathode)</a:t>
            </a:r>
          </a:p>
          <a:p>
            <a:pPr marL="342900" indent="-342900">
              <a:buFont typeface="Arial" panose="020B0604020202020204" pitchFamily="34" charset="0"/>
              <a:buChar char="•"/>
            </a:pPr>
            <a:r>
              <a:rPr lang="en-US" sz="2200" dirty="0">
                <a:solidFill>
                  <a:schemeClr val="tx2"/>
                </a:solidFill>
                <a:latin typeface="Cambria" panose="02040503050406030204" pitchFamily="18" charset="0"/>
                <a:ea typeface="Cambria" panose="02040503050406030204" pitchFamily="18" charset="0"/>
              </a:rPr>
              <a:t>Better catalyst utilization for CCM</a:t>
            </a:r>
          </a:p>
          <a:p>
            <a:pPr marL="342900" indent="-342900">
              <a:buFont typeface="Arial" panose="020B0604020202020204" pitchFamily="34" charset="0"/>
              <a:buChar char="•"/>
            </a:pPr>
            <a:r>
              <a:rPr lang="en-US" sz="2200" dirty="0">
                <a:solidFill>
                  <a:schemeClr val="tx2"/>
                </a:solidFill>
                <a:latin typeface="Cambria" panose="02040503050406030204" pitchFamily="18" charset="0"/>
                <a:ea typeface="Cambria" panose="02040503050406030204" pitchFamily="18" charset="0"/>
              </a:rPr>
              <a:t>Isolated </a:t>
            </a:r>
            <a:r>
              <a:rPr lang="en-US" sz="2200" dirty="0" err="1">
                <a:solidFill>
                  <a:schemeClr val="tx2"/>
                </a:solidFill>
                <a:latin typeface="Cambria" panose="02040503050406030204" pitchFamily="18" charset="0"/>
                <a:ea typeface="Cambria" panose="02040503050406030204" pitchFamily="18" charset="0"/>
              </a:rPr>
              <a:t>electrocatalyst</a:t>
            </a:r>
            <a:r>
              <a:rPr lang="en-US" sz="2200" dirty="0">
                <a:solidFill>
                  <a:schemeClr val="tx2"/>
                </a:solidFill>
                <a:latin typeface="Cambria" panose="02040503050406030204" pitchFamily="18" charset="0"/>
                <a:ea typeface="Cambria" panose="02040503050406030204" pitchFamily="18" charset="0"/>
              </a:rPr>
              <a:t> islands vs continuous layer</a:t>
            </a:r>
          </a:p>
        </p:txBody>
      </p:sp>
      <p:sp>
        <p:nvSpPr>
          <p:cNvPr id="5" name="TextBox 4"/>
          <p:cNvSpPr txBox="1"/>
          <p:nvPr/>
        </p:nvSpPr>
        <p:spPr>
          <a:xfrm>
            <a:off x="9220286" y="634099"/>
            <a:ext cx="3095159" cy="367928"/>
          </a:xfrm>
          <a:prstGeom prst="rect">
            <a:avLst/>
          </a:prstGeom>
          <a:noFill/>
        </p:spPr>
        <p:txBody>
          <a:bodyPr wrap="square" rtlCol="0">
            <a:spAutoFit/>
          </a:bodyPr>
          <a:lstStyle/>
          <a:p>
            <a:r>
              <a:rPr lang="en-US" i="1" dirty="0">
                <a:latin typeface="Cambria" panose="02040503050406030204" pitchFamily="18" charset="0"/>
                <a:ea typeface="Cambria" panose="02040503050406030204" pitchFamily="18" charset="0"/>
              </a:rPr>
              <a:t>Operando cell at beamline</a:t>
            </a:r>
          </a:p>
        </p:txBody>
      </p:sp>
      <p:sp>
        <p:nvSpPr>
          <p:cNvPr id="13" name="Title 1"/>
          <p:cNvSpPr>
            <a:spLocks noGrp="1"/>
          </p:cNvSpPr>
          <p:nvPr>
            <p:ph type="title"/>
          </p:nvPr>
        </p:nvSpPr>
        <p:spPr>
          <a:xfrm>
            <a:off x="164675" y="-132127"/>
            <a:ext cx="11585448" cy="789296"/>
          </a:xfrm>
        </p:spPr>
        <p:txBody>
          <a:bodyPr/>
          <a:lstStyle/>
          <a:p>
            <a:r>
              <a:rPr lang="en-US" i="1" dirty="0" smtClean="0"/>
              <a:t>Operando</a:t>
            </a:r>
            <a:r>
              <a:rPr lang="en-US" dirty="0" smtClean="0"/>
              <a:t> X-ray CT to Characterize Interfaces</a:t>
            </a:r>
            <a:endParaRPr lang="en-US" dirty="0"/>
          </a:p>
        </p:txBody>
      </p:sp>
      <p:pic>
        <p:nvPicPr>
          <p:cNvPr id="12" name="Picture 11">
            <a:extLst>
              <a:ext uri="{FF2B5EF4-FFF2-40B4-BE49-F238E27FC236}">
                <a16:creationId xmlns:a16="http://schemas.microsoft.com/office/drawing/2014/main" xmlns="" id="{99191877-7C09-43F0-91C2-DEB101798900}"/>
              </a:ext>
            </a:extLst>
          </p:cNvPr>
          <p:cNvPicPr>
            <a:picLocks noChangeAspect="1"/>
          </p:cNvPicPr>
          <p:nvPr/>
        </p:nvPicPr>
        <p:blipFill>
          <a:blip r:embed="rId5"/>
          <a:stretch>
            <a:fillRect/>
          </a:stretch>
        </p:blipFill>
        <p:spPr>
          <a:xfrm>
            <a:off x="5526716" y="992315"/>
            <a:ext cx="3909150" cy="2390030"/>
          </a:xfrm>
          <a:prstGeom prst="rect">
            <a:avLst/>
          </a:prstGeom>
        </p:spPr>
      </p:pic>
      <p:pic>
        <p:nvPicPr>
          <p:cNvPr id="14" name="Picture 13">
            <a:extLst>
              <a:ext uri="{FF2B5EF4-FFF2-40B4-BE49-F238E27FC236}">
                <a16:creationId xmlns:a16="http://schemas.microsoft.com/office/drawing/2014/main" xmlns="" id="{1480C9D0-5D45-41E0-98BB-232958DE985C}"/>
              </a:ext>
            </a:extLst>
          </p:cNvPr>
          <p:cNvPicPr>
            <a:picLocks noChangeAspect="1"/>
          </p:cNvPicPr>
          <p:nvPr/>
        </p:nvPicPr>
        <p:blipFill>
          <a:blip r:embed="rId6"/>
          <a:stretch>
            <a:fillRect/>
          </a:stretch>
        </p:blipFill>
        <p:spPr>
          <a:xfrm>
            <a:off x="8919869" y="3754499"/>
            <a:ext cx="3263036" cy="2348005"/>
          </a:xfrm>
          <a:prstGeom prst="rect">
            <a:avLst/>
          </a:prstGeom>
        </p:spPr>
      </p:pic>
      <p:pic>
        <p:nvPicPr>
          <p:cNvPr id="2" name="Picture 1"/>
          <p:cNvPicPr>
            <a:picLocks noChangeAspect="1"/>
          </p:cNvPicPr>
          <p:nvPr/>
        </p:nvPicPr>
        <p:blipFill>
          <a:blip r:embed="rId7"/>
          <a:stretch>
            <a:fillRect/>
          </a:stretch>
        </p:blipFill>
        <p:spPr>
          <a:xfrm>
            <a:off x="0" y="3747675"/>
            <a:ext cx="4629150" cy="2888273"/>
          </a:xfrm>
          <a:prstGeom prst="rect">
            <a:avLst/>
          </a:prstGeom>
        </p:spPr>
      </p:pic>
      <p:pic>
        <p:nvPicPr>
          <p:cNvPr id="4" name="Picture 3"/>
          <p:cNvPicPr>
            <a:picLocks noChangeAspect="1"/>
          </p:cNvPicPr>
          <p:nvPr/>
        </p:nvPicPr>
        <p:blipFill>
          <a:blip r:embed="rId8"/>
          <a:stretch>
            <a:fillRect/>
          </a:stretch>
        </p:blipFill>
        <p:spPr>
          <a:xfrm>
            <a:off x="4720908" y="3962400"/>
            <a:ext cx="4191000" cy="2624606"/>
          </a:xfrm>
          <a:prstGeom prst="rect">
            <a:avLst/>
          </a:prstGeom>
        </p:spPr>
      </p:pic>
    </p:spTree>
    <p:custDataLst>
      <p:tags r:id="rId1"/>
    </p:custDataLst>
    <p:extLst>
      <p:ext uri="{BB962C8B-B14F-4D97-AF65-F5344CB8AC3E}">
        <p14:creationId xmlns:p14="http://schemas.microsoft.com/office/powerpoint/2010/main" val="1525233845"/>
      </p:ext>
    </p:extLst>
  </p:cSld>
  <p:clrMapOvr>
    <a:masterClrMapping/>
  </p:clrMapOvr>
  <p:transition spd="slow" advTm="808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152400" y="-89814"/>
            <a:ext cx="11585448" cy="789296"/>
          </a:xfrm>
        </p:spPr>
        <p:txBody>
          <a:bodyPr/>
          <a:lstStyle/>
          <a:p>
            <a:r>
              <a:rPr lang="en-US" dirty="0" err="1" smtClean="0"/>
              <a:t>Electrocatalyst</a:t>
            </a:r>
            <a:r>
              <a:rPr lang="en-US" dirty="0" smtClean="0"/>
              <a:t> Mechanical Degradation during OER</a:t>
            </a:r>
            <a:endParaRPr lang="en-US" dirty="0"/>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890" y="699482"/>
            <a:ext cx="4297680" cy="35763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7" y="699482"/>
            <a:ext cx="4297680" cy="357630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90" y="4490571"/>
            <a:ext cx="4297680" cy="2165628"/>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4890" y="4490571"/>
            <a:ext cx="4297680" cy="2165628"/>
          </a:xfrm>
          <a:prstGeom prst="rect">
            <a:avLst/>
          </a:prstGeom>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500" t="5318" r="425" b="1105"/>
          <a:stretch/>
        </p:blipFill>
        <p:spPr>
          <a:xfrm>
            <a:off x="6626325" y="675707"/>
            <a:ext cx="2366576" cy="1865622"/>
          </a:xfrm>
          <a:prstGeom prst="rect">
            <a:avLst/>
          </a:prstGeom>
        </p:spPr>
      </p:pic>
      <p:sp>
        <p:nvSpPr>
          <p:cNvPr id="28" name="TextBox 27"/>
          <p:cNvSpPr txBox="1"/>
          <p:nvPr/>
        </p:nvSpPr>
        <p:spPr>
          <a:xfrm>
            <a:off x="31845" y="685278"/>
            <a:ext cx="1343984" cy="430887"/>
          </a:xfrm>
          <a:prstGeom prst="rect">
            <a:avLst/>
          </a:prstGeom>
          <a:noFill/>
        </p:spPr>
        <p:txBody>
          <a:bodyPr wrap="square" rtlCol="0">
            <a:spAutoFit/>
          </a:bodyPr>
          <a:lstStyle/>
          <a:p>
            <a:r>
              <a:rPr lang="en-US" sz="2200" dirty="0">
                <a:solidFill>
                  <a:schemeClr val="bg1"/>
                </a:solidFill>
                <a:latin typeface="Cambria" panose="02040503050406030204" pitchFamily="18" charset="0"/>
              </a:rPr>
              <a:t>50 mA</a:t>
            </a:r>
          </a:p>
        </p:txBody>
      </p:sp>
      <p:sp>
        <p:nvSpPr>
          <p:cNvPr id="29" name="TextBox 28"/>
          <p:cNvSpPr txBox="1"/>
          <p:nvPr/>
        </p:nvSpPr>
        <p:spPr>
          <a:xfrm>
            <a:off x="4572435" y="649175"/>
            <a:ext cx="1343984" cy="430887"/>
          </a:xfrm>
          <a:prstGeom prst="rect">
            <a:avLst/>
          </a:prstGeom>
          <a:noFill/>
        </p:spPr>
        <p:txBody>
          <a:bodyPr wrap="square" rtlCol="0">
            <a:spAutoFit/>
          </a:bodyPr>
          <a:lstStyle/>
          <a:p>
            <a:r>
              <a:rPr lang="en-US" sz="2200" dirty="0">
                <a:solidFill>
                  <a:schemeClr val="bg1"/>
                </a:solidFill>
                <a:latin typeface="Cambria" panose="02040503050406030204" pitchFamily="18" charset="0"/>
              </a:rPr>
              <a:t>200 mA</a:t>
            </a:r>
          </a:p>
        </p:txBody>
      </p:sp>
      <p:cxnSp>
        <p:nvCxnSpPr>
          <p:cNvPr id="30" name="Straight Connector 29"/>
          <p:cNvCxnSpPr/>
          <p:nvPr/>
        </p:nvCxnSpPr>
        <p:spPr>
          <a:xfrm>
            <a:off x="62238" y="2771686"/>
            <a:ext cx="4258333" cy="4797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55544" y="2823761"/>
            <a:ext cx="4258333" cy="4797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2" name="Down Arrow 31"/>
          <p:cNvSpPr/>
          <p:nvPr/>
        </p:nvSpPr>
        <p:spPr>
          <a:xfrm>
            <a:off x="3016893" y="2819663"/>
            <a:ext cx="374351" cy="162126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8113601" y="2886194"/>
            <a:ext cx="374351" cy="162126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165763" y="5195765"/>
            <a:ext cx="827139" cy="711882"/>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543597" y="5254738"/>
            <a:ext cx="827139" cy="711882"/>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094263" y="5195765"/>
            <a:ext cx="827139" cy="711882"/>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684710" y="5217444"/>
            <a:ext cx="827139" cy="711882"/>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519411" y="1792729"/>
            <a:ext cx="1343984" cy="338554"/>
          </a:xfrm>
          <a:prstGeom prst="rect">
            <a:avLst/>
          </a:prstGeom>
          <a:noFill/>
        </p:spPr>
        <p:txBody>
          <a:bodyPr wrap="square" rtlCol="0">
            <a:spAutoFit/>
          </a:bodyPr>
          <a:lstStyle/>
          <a:p>
            <a:r>
              <a:rPr lang="en-US" sz="1600" dirty="0">
                <a:solidFill>
                  <a:schemeClr val="bg1"/>
                </a:solidFill>
                <a:latin typeface="Cambria" panose="02040503050406030204" pitchFamily="18" charset="0"/>
              </a:rPr>
              <a:t>Land</a:t>
            </a:r>
          </a:p>
        </p:txBody>
      </p:sp>
      <p:sp>
        <p:nvSpPr>
          <p:cNvPr id="39" name="TextBox 38"/>
          <p:cNvSpPr txBox="1"/>
          <p:nvPr/>
        </p:nvSpPr>
        <p:spPr>
          <a:xfrm>
            <a:off x="3150575" y="1802421"/>
            <a:ext cx="1343984" cy="338554"/>
          </a:xfrm>
          <a:prstGeom prst="rect">
            <a:avLst/>
          </a:prstGeom>
          <a:noFill/>
        </p:spPr>
        <p:txBody>
          <a:bodyPr wrap="square" rtlCol="0">
            <a:spAutoFit/>
          </a:bodyPr>
          <a:lstStyle/>
          <a:p>
            <a:r>
              <a:rPr lang="en-US" sz="1600" dirty="0">
                <a:solidFill>
                  <a:schemeClr val="bg1"/>
                </a:solidFill>
                <a:latin typeface="Cambria" panose="02040503050406030204" pitchFamily="18" charset="0"/>
              </a:rPr>
              <a:t>Channel</a:t>
            </a:r>
          </a:p>
        </p:txBody>
      </p:sp>
      <p:sp>
        <p:nvSpPr>
          <p:cNvPr id="40" name="TextBox 39"/>
          <p:cNvSpPr txBox="1"/>
          <p:nvPr/>
        </p:nvSpPr>
        <p:spPr>
          <a:xfrm>
            <a:off x="58025" y="2481108"/>
            <a:ext cx="1343984" cy="338554"/>
          </a:xfrm>
          <a:prstGeom prst="rect">
            <a:avLst/>
          </a:prstGeom>
          <a:noFill/>
        </p:spPr>
        <p:txBody>
          <a:bodyPr wrap="square" rtlCol="0">
            <a:spAutoFit/>
          </a:bodyPr>
          <a:lstStyle/>
          <a:p>
            <a:r>
              <a:rPr lang="en-US" sz="1600" dirty="0">
                <a:solidFill>
                  <a:schemeClr val="bg1"/>
                </a:solidFill>
                <a:latin typeface="Cambria" panose="02040503050406030204" pitchFamily="18" charset="0"/>
              </a:rPr>
              <a:t>Anode</a:t>
            </a:r>
          </a:p>
        </p:txBody>
      </p:sp>
      <p:sp>
        <p:nvSpPr>
          <p:cNvPr id="41" name="TextBox 40"/>
          <p:cNvSpPr txBox="1"/>
          <p:nvPr/>
        </p:nvSpPr>
        <p:spPr>
          <a:xfrm>
            <a:off x="76577" y="2886193"/>
            <a:ext cx="1343984" cy="338554"/>
          </a:xfrm>
          <a:prstGeom prst="rect">
            <a:avLst/>
          </a:prstGeom>
          <a:noFill/>
        </p:spPr>
        <p:txBody>
          <a:bodyPr wrap="square" rtlCol="0">
            <a:spAutoFit/>
          </a:bodyPr>
          <a:lstStyle/>
          <a:p>
            <a:r>
              <a:rPr lang="en-US" sz="1600" dirty="0">
                <a:solidFill>
                  <a:schemeClr val="bg1"/>
                </a:solidFill>
                <a:latin typeface="Cambria" panose="02040503050406030204" pitchFamily="18" charset="0"/>
              </a:rPr>
              <a:t>PEM</a:t>
            </a:r>
          </a:p>
        </p:txBody>
      </p:sp>
      <p:sp>
        <p:nvSpPr>
          <p:cNvPr id="42" name="TextBox 41"/>
          <p:cNvSpPr txBox="1"/>
          <p:nvPr/>
        </p:nvSpPr>
        <p:spPr>
          <a:xfrm>
            <a:off x="58025" y="3236308"/>
            <a:ext cx="1343984" cy="338554"/>
          </a:xfrm>
          <a:prstGeom prst="rect">
            <a:avLst/>
          </a:prstGeom>
          <a:noFill/>
        </p:spPr>
        <p:txBody>
          <a:bodyPr wrap="square" rtlCol="0">
            <a:spAutoFit/>
          </a:bodyPr>
          <a:lstStyle/>
          <a:p>
            <a:r>
              <a:rPr lang="en-US" sz="1600" dirty="0">
                <a:solidFill>
                  <a:schemeClr val="bg1"/>
                </a:solidFill>
                <a:latin typeface="Cambria" panose="02040503050406030204" pitchFamily="18" charset="0"/>
              </a:rPr>
              <a:t>Cathode</a:t>
            </a:r>
          </a:p>
        </p:txBody>
      </p:sp>
      <p:sp>
        <p:nvSpPr>
          <p:cNvPr id="43" name="TextBox 42"/>
          <p:cNvSpPr txBox="1"/>
          <p:nvPr/>
        </p:nvSpPr>
        <p:spPr>
          <a:xfrm>
            <a:off x="8927277" y="586800"/>
            <a:ext cx="3264724" cy="5509200"/>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002060"/>
                </a:solidFill>
                <a:latin typeface="Cambria" panose="02040503050406030204" pitchFamily="18" charset="0"/>
              </a:rPr>
              <a:t>Bubbles formation leads to high mechanical stress in the catalyst layer (iridium ruthenium oxide</a:t>
            </a:r>
            <a:r>
              <a:rPr lang="en-US" sz="2200" dirty="0" smtClean="0">
                <a:solidFill>
                  <a:srgbClr val="002060"/>
                </a:solidFill>
                <a:latin typeface="Cambria" panose="02040503050406030204" pitchFamily="18" charset="0"/>
              </a:rPr>
              <a:t>)</a:t>
            </a:r>
          </a:p>
          <a:p>
            <a:pPr marL="285750" indent="-285750">
              <a:buFont typeface="Arial" panose="020B0604020202020204" pitchFamily="34" charset="0"/>
              <a:buChar char="•"/>
            </a:pPr>
            <a:endParaRPr lang="en-US" sz="2200" dirty="0">
              <a:solidFill>
                <a:srgbClr val="002060"/>
              </a:solidFill>
              <a:latin typeface="Cambria" panose="02040503050406030204" pitchFamily="18" charset="0"/>
            </a:endParaRPr>
          </a:p>
          <a:p>
            <a:pPr marL="285750" indent="-285750">
              <a:buFont typeface="Arial" panose="020B0604020202020204" pitchFamily="34" charset="0"/>
              <a:buChar char="•"/>
            </a:pPr>
            <a:r>
              <a:rPr lang="en-US" sz="2200" dirty="0">
                <a:solidFill>
                  <a:srgbClr val="002060"/>
                </a:solidFill>
                <a:latin typeface="Cambria" panose="02040503050406030204" pitchFamily="18" charset="0"/>
              </a:rPr>
              <a:t>Observed mechanical degradation of catalyst layer and catalyst deposition in the </a:t>
            </a:r>
            <a:r>
              <a:rPr lang="en-US" sz="2200" dirty="0" smtClean="0">
                <a:solidFill>
                  <a:srgbClr val="002060"/>
                </a:solidFill>
                <a:latin typeface="Cambria" panose="02040503050406030204" pitchFamily="18" charset="0"/>
              </a:rPr>
              <a:t>PTL</a:t>
            </a:r>
          </a:p>
          <a:p>
            <a:pPr marL="285750" indent="-285750">
              <a:buFont typeface="Arial" panose="020B0604020202020204" pitchFamily="34" charset="0"/>
              <a:buChar char="•"/>
            </a:pPr>
            <a:endParaRPr lang="en-US" sz="2200" dirty="0">
              <a:solidFill>
                <a:srgbClr val="002060"/>
              </a:solidFill>
              <a:latin typeface="Cambria" panose="02040503050406030204" pitchFamily="18" charset="0"/>
            </a:endParaRPr>
          </a:p>
          <a:p>
            <a:pPr marL="285750" indent="-285750">
              <a:buFont typeface="Arial" panose="020B0604020202020204" pitchFamily="34" charset="0"/>
              <a:buChar char="•"/>
            </a:pPr>
            <a:r>
              <a:rPr lang="en-US" sz="2200" dirty="0">
                <a:solidFill>
                  <a:srgbClr val="002060"/>
                </a:solidFill>
                <a:latin typeface="Cambria" panose="02040503050406030204" pitchFamily="18" charset="0"/>
              </a:rPr>
              <a:t>Tomography captures time-average representation but not dynamics</a:t>
            </a:r>
          </a:p>
        </p:txBody>
      </p:sp>
    </p:spTree>
    <p:custDataLst>
      <p:tags r:id="rId1"/>
    </p:custDataLst>
    <p:extLst>
      <p:ext uri="{BB962C8B-B14F-4D97-AF65-F5344CB8AC3E}">
        <p14:creationId xmlns:p14="http://schemas.microsoft.com/office/powerpoint/2010/main" val="1100870423"/>
      </p:ext>
    </p:extLst>
  </p:cSld>
  <p:clrMapOvr>
    <a:masterClrMapping/>
  </p:clrMapOvr>
  <p:transition spd="slow" advTm="808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1327" y="585787"/>
            <a:ext cx="6909327" cy="2462213"/>
          </a:xfrm>
          <a:prstGeom prst="rect">
            <a:avLst/>
          </a:prstGeom>
          <a:noFill/>
        </p:spPr>
        <p:txBody>
          <a:bodyPr wrap="square" rtlCol="0">
            <a:spAutoFit/>
          </a:bodyPr>
          <a:lstStyle/>
          <a:p>
            <a:r>
              <a:rPr lang="en-US" sz="2200" b="1" i="1" dirty="0">
                <a:solidFill>
                  <a:schemeClr val="tx2"/>
                </a:solidFill>
                <a:latin typeface="Cambria" panose="02040503050406030204" pitchFamily="18" charset="0"/>
                <a:ea typeface="Cambria" panose="02040503050406030204" pitchFamily="18" charset="0"/>
              </a:rPr>
              <a:t>Operando</a:t>
            </a:r>
            <a:r>
              <a:rPr lang="en-US" sz="2200" b="1" dirty="0">
                <a:solidFill>
                  <a:schemeClr val="tx2"/>
                </a:solidFill>
                <a:latin typeface="Cambria" panose="02040503050406030204" pitchFamily="18" charset="0"/>
                <a:ea typeface="Cambria" panose="02040503050406030204" pitchFamily="18" charset="0"/>
              </a:rPr>
              <a:t> X-ray CT of Sintered vs Fibrous PTLs:</a:t>
            </a:r>
          </a:p>
          <a:p>
            <a:pPr marL="342900" indent="-342900">
              <a:buFont typeface="Arial" panose="020B0604020202020204" pitchFamily="34" charset="0"/>
              <a:buChar char="•"/>
            </a:pPr>
            <a:r>
              <a:rPr lang="en-US" sz="2200" dirty="0">
                <a:solidFill>
                  <a:schemeClr val="tx2"/>
                </a:solidFill>
                <a:latin typeface="Cambria" panose="02040503050406030204" pitchFamily="18" charset="0"/>
                <a:ea typeface="Cambria" panose="02040503050406030204" pitchFamily="18" charset="0"/>
              </a:rPr>
              <a:t>Similar polarization behavior from</a:t>
            </a:r>
            <a:r>
              <a:rPr lang="en-US" sz="2200" i="1" dirty="0">
                <a:solidFill>
                  <a:schemeClr val="tx2"/>
                </a:solidFill>
                <a:latin typeface="Cambria" panose="02040503050406030204" pitchFamily="18" charset="0"/>
                <a:ea typeface="Cambria" panose="02040503050406030204" pitchFamily="18" charset="0"/>
              </a:rPr>
              <a:t> operando </a:t>
            </a:r>
            <a:r>
              <a:rPr lang="en-US" sz="2200" dirty="0">
                <a:solidFill>
                  <a:schemeClr val="tx2"/>
                </a:solidFill>
                <a:latin typeface="Cambria" panose="02040503050406030204" pitchFamily="18" charset="0"/>
                <a:ea typeface="Cambria" panose="02040503050406030204" pitchFamily="18" charset="0"/>
              </a:rPr>
              <a:t>X-ray CT</a:t>
            </a:r>
          </a:p>
          <a:p>
            <a:pPr marL="342900" indent="-342900">
              <a:buFont typeface="Arial" panose="020B0604020202020204" pitchFamily="34" charset="0"/>
              <a:buChar char="•"/>
            </a:pPr>
            <a:r>
              <a:rPr lang="en-US" sz="2200" dirty="0">
                <a:solidFill>
                  <a:schemeClr val="tx2"/>
                </a:solidFill>
                <a:latin typeface="Cambria" panose="02040503050406030204" pitchFamily="18" charset="0"/>
                <a:ea typeface="Cambria" panose="02040503050406030204" pitchFamily="18" charset="0"/>
              </a:rPr>
              <a:t>Larger pore-size for </a:t>
            </a:r>
            <a:r>
              <a:rPr lang="en-US" sz="2200" dirty="0" err="1">
                <a:solidFill>
                  <a:schemeClr val="tx2"/>
                </a:solidFill>
                <a:latin typeface="Cambria" panose="02040503050406030204" pitchFamily="18" charset="0"/>
                <a:ea typeface="Cambria" panose="02040503050406030204" pitchFamily="18" charset="0"/>
              </a:rPr>
              <a:t>Ti</a:t>
            </a:r>
            <a:r>
              <a:rPr lang="en-US" sz="2200" dirty="0">
                <a:solidFill>
                  <a:schemeClr val="tx2"/>
                </a:solidFill>
                <a:latin typeface="Cambria" panose="02040503050406030204" pitchFamily="18" charset="0"/>
                <a:ea typeface="Cambria" panose="02040503050406030204" pitchFamily="18" charset="0"/>
              </a:rPr>
              <a:t> fiber PTL compared to sintered</a:t>
            </a:r>
          </a:p>
          <a:p>
            <a:pPr marL="342900" indent="-342900">
              <a:buFont typeface="Arial" panose="020B0604020202020204" pitchFamily="34" charset="0"/>
              <a:buChar char="•"/>
            </a:pPr>
            <a:r>
              <a:rPr lang="en-US" sz="2200" dirty="0">
                <a:solidFill>
                  <a:schemeClr val="tx2"/>
                </a:solidFill>
                <a:latin typeface="Cambria" panose="02040503050406030204" pitchFamily="18" charset="0"/>
                <a:ea typeface="Cambria" panose="02040503050406030204" pitchFamily="18" charset="0"/>
              </a:rPr>
              <a:t>Higher porosity for </a:t>
            </a:r>
            <a:r>
              <a:rPr lang="en-US" sz="2200" dirty="0" err="1">
                <a:solidFill>
                  <a:schemeClr val="tx2"/>
                </a:solidFill>
                <a:latin typeface="Cambria" panose="02040503050406030204" pitchFamily="18" charset="0"/>
                <a:ea typeface="Cambria" panose="02040503050406030204" pitchFamily="18" charset="0"/>
              </a:rPr>
              <a:t>Ti</a:t>
            </a:r>
            <a:r>
              <a:rPr lang="en-US" sz="2200" dirty="0">
                <a:solidFill>
                  <a:schemeClr val="tx2"/>
                </a:solidFill>
                <a:latin typeface="Cambria" panose="02040503050406030204" pitchFamily="18" charset="0"/>
                <a:ea typeface="Cambria" panose="02040503050406030204" pitchFamily="18" charset="0"/>
              </a:rPr>
              <a:t> fiber compared to sintered PTL but similar tortuosity factors</a:t>
            </a:r>
          </a:p>
          <a:p>
            <a:pPr marL="342900" indent="-342900">
              <a:buFont typeface="Arial" panose="020B0604020202020204" pitchFamily="34" charset="0"/>
              <a:buChar char="•"/>
            </a:pPr>
            <a:r>
              <a:rPr lang="en-US" sz="2200" dirty="0">
                <a:solidFill>
                  <a:schemeClr val="tx2"/>
                </a:solidFill>
                <a:latin typeface="Cambria" panose="02040503050406030204" pitchFamily="18" charset="0"/>
                <a:ea typeface="Cambria" panose="02040503050406030204" pitchFamily="18" charset="0"/>
              </a:rPr>
              <a:t>Better contact with PTL for </a:t>
            </a:r>
            <a:r>
              <a:rPr lang="en-US" sz="2200" dirty="0" err="1">
                <a:solidFill>
                  <a:schemeClr val="tx2"/>
                </a:solidFill>
                <a:latin typeface="Cambria" panose="02040503050406030204" pitchFamily="18" charset="0"/>
                <a:ea typeface="Cambria" panose="02040503050406030204" pitchFamily="18" charset="0"/>
              </a:rPr>
              <a:t>Ti</a:t>
            </a:r>
            <a:r>
              <a:rPr lang="en-US" sz="2200" dirty="0">
                <a:solidFill>
                  <a:schemeClr val="tx2"/>
                </a:solidFill>
                <a:latin typeface="Cambria" panose="02040503050406030204" pitchFamily="18" charset="0"/>
                <a:ea typeface="Cambria" panose="02040503050406030204" pitchFamily="18" charset="0"/>
              </a:rPr>
              <a:t> fiber </a:t>
            </a:r>
          </a:p>
        </p:txBody>
      </p:sp>
      <p:sp>
        <p:nvSpPr>
          <p:cNvPr id="2" name="Rectangle 1"/>
          <p:cNvSpPr/>
          <p:nvPr/>
        </p:nvSpPr>
        <p:spPr>
          <a:xfrm>
            <a:off x="1650708" y="3040786"/>
            <a:ext cx="252039" cy="270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50708" y="5086914"/>
            <a:ext cx="252039" cy="270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301752" y="-117144"/>
            <a:ext cx="11585448" cy="789296"/>
          </a:xfrm>
        </p:spPr>
        <p:txBody>
          <a:bodyPr/>
          <a:lstStyle/>
          <a:p>
            <a:r>
              <a:rPr lang="en-US" dirty="0" smtClean="0"/>
              <a:t>Various PTLs for Improved Oxygen Transport</a:t>
            </a:r>
            <a:endParaRPr lang="en-US" dirty="0"/>
          </a:p>
        </p:txBody>
      </p:sp>
      <p:pic>
        <p:nvPicPr>
          <p:cNvPr id="5" name="Picture 4"/>
          <p:cNvPicPr>
            <a:picLocks noChangeAspect="1"/>
          </p:cNvPicPr>
          <p:nvPr/>
        </p:nvPicPr>
        <p:blipFill>
          <a:blip r:embed="rId4"/>
          <a:stretch>
            <a:fillRect/>
          </a:stretch>
        </p:blipFill>
        <p:spPr>
          <a:xfrm>
            <a:off x="6781800" y="895548"/>
            <a:ext cx="5290222" cy="2491989"/>
          </a:xfrm>
          <a:prstGeom prst="rect">
            <a:avLst/>
          </a:prstGeom>
        </p:spPr>
      </p:pic>
      <p:pic>
        <p:nvPicPr>
          <p:cNvPr id="8" name="Picture 7"/>
          <p:cNvPicPr>
            <a:picLocks noChangeAspect="1"/>
          </p:cNvPicPr>
          <p:nvPr/>
        </p:nvPicPr>
        <p:blipFill>
          <a:blip r:embed="rId5"/>
          <a:stretch>
            <a:fillRect/>
          </a:stretch>
        </p:blipFill>
        <p:spPr>
          <a:xfrm>
            <a:off x="6858000" y="3610933"/>
            <a:ext cx="5067221" cy="2403682"/>
          </a:xfrm>
          <a:prstGeom prst="rect">
            <a:avLst/>
          </a:prstGeom>
        </p:spPr>
      </p:pic>
      <p:pic>
        <p:nvPicPr>
          <p:cNvPr id="24" name="Picture 23">
            <a:extLst>
              <a:ext uri="{FF2B5EF4-FFF2-40B4-BE49-F238E27FC236}">
                <a16:creationId xmlns:a16="http://schemas.microsoft.com/office/drawing/2014/main" xmlns="" id="{52DE796B-37DA-4E5A-8239-2578DD85D75C}"/>
              </a:ext>
            </a:extLst>
          </p:cNvPr>
          <p:cNvPicPr>
            <a:picLocks noChangeAspect="1"/>
          </p:cNvPicPr>
          <p:nvPr/>
        </p:nvPicPr>
        <p:blipFill>
          <a:blip r:embed="rId6"/>
          <a:stretch>
            <a:fillRect/>
          </a:stretch>
        </p:blipFill>
        <p:spPr>
          <a:xfrm>
            <a:off x="124288" y="3802038"/>
            <a:ext cx="3480494" cy="2005548"/>
          </a:xfrm>
          <a:prstGeom prst="rect">
            <a:avLst/>
          </a:prstGeom>
        </p:spPr>
      </p:pic>
      <p:pic>
        <p:nvPicPr>
          <p:cNvPr id="25" name="Picture 24">
            <a:extLst>
              <a:ext uri="{FF2B5EF4-FFF2-40B4-BE49-F238E27FC236}">
                <a16:creationId xmlns:a16="http://schemas.microsoft.com/office/drawing/2014/main" xmlns="" id="{3A4B95B7-5F0E-426F-8BF6-2644701D0F22}"/>
              </a:ext>
            </a:extLst>
          </p:cNvPr>
          <p:cNvPicPr>
            <a:picLocks noChangeAspect="1"/>
          </p:cNvPicPr>
          <p:nvPr/>
        </p:nvPicPr>
        <p:blipFill rotWithShape="1">
          <a:blip r:embed="rId7"/>
          <a:srcRect b="11887"/>
          <a:stretch/>
        </p:blipFill>
        <p:spPr>
          <a:xfrm>
            <a:off x="3604782" y="2933699"/>
            <a:ext cx="2767821" cy="1752601"/>
          </a:xfrm>
          <a:prstGeom prst="rect">
            <a:avLst/>
          </a:prstGeom>
        </p:spPr>
      </p:pic>
      <p:pic>
        <p:nvPicPr>
          <p:cNvPr id="26" name="Picture 25">
            <a:extLst>
              <a:ext uri="{FF2B5EF4-FFF2-40B4-BE49-F238E27FC236}">
                <a16:creationId xmlns:a16="http://schemas.microsoft.com/office/drawing/2014/main" xmlns="" id="{2A281337-2023-4276-818F-96A42140CF2D}"/>
              </a:ext>
            </a:extLst>
          </p:cNvPr>
          <p:cNvPicPr>
            <a:picLocks noChangeAspect="1"/>
          </p:cNvPicPr>
          <p:nvPr/>
        </p:nvPicPr>
        <p:blipFill>
          <a:blip r:embed="rId8"/>
          <a:stretch>
            <a:fillRect/>
          </a:stretch>
        </p:blipFill>
        <p:spPr>
          <a:xfrm>
            <a:off x="3853569" y="4686300"/>
            <a:ext cx="2555266" cy="1931120"/>
          </a:xfrm>
          <a:prstGeom prst="rect">
            <a:avLst/>
          </a:prstGeom>
        </p:spPr>
      </p:pic>
    </p:spTree>
    <p:custDataLst>
      <p:tags r:id="rId1"/>
    </p:custDataLst>
    <p:extLst>
      <p:ext uri="{BB962C8B-B14F-4D97-AF65-F5344CB8AC3E}">
        <p14:creationId xmlns:p14="http://schemas.microsoft.com/office/powerpoint/2010/main" val="2316911135"/>
      </p:ext>
    </p:extLst>
  </p:cSld>
  <p:clrMapOvr>
    <a:masterClrMapping/>
  </p:clrMapOvr>
  <p:transition spd="slow" advTm="808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152400" y="-89814"/>
            <a:ext cx="11585448" cy="789296"/>
          </a:xfrm>
        </p:spPr>
        <p:txBody>
          <a:bodyPr/>
          <a:lstStyle/>
          <a:p>
            <a:r>
              <a:rPr lang="en-US" dirty="0" smtClean="0"/>
              <a:t>Oxygen Evolution Dynamics: Variations with Flow-rate</a:t>
            </a:r>
            <a:endParaRPr lang="en-US" dirty="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0510" y="817322"/>
            <a:ext cx="3232380" cy="164144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6392" y="2624879"/>
            <a:ext cx="3232380" cy="1641443"/>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8181" y="4601427"/>
            <a:ext cx="3232380" cy="1641443"/>
          </a:xfrm>
          <a:prstGeom prst="rect">
            <a:avLst/>
          </a:prstGeom>
        </p:spPr>
      </p:pic>
      <p:sp>
        <p:nvSpPr>
          <p:cNvPr id="26" name="TextBox 25"/>
          <p:cNvSpPr txBox="1"/>
          <p:nvPr/>
        </p:nvSpPr>
        <p:spPr>
          <a:xfrm>
            <a:off x="7398181" y="836119"/>
            <a:ext cx="1055766" cy="369332"/>
          </a:xfrm>
          <a:prstGeom prst="rect">
            <a:avLst/>
          </a:prstGeom>
          <a:noFill/>
        </p:spPr>
        <p:txBody>
          <a:bodyPr wrap="square" rtlCol="0">
            <a:spAutoFit/>
          </a:bodyPr>
          <a:lstStyle/>
          <a:p>
            <a:r>
              <a:rPr lang="en-US" dirty="0">
                <a:solidFill>
                  <a:schemeClr val="bg1"/>
                </a:solidFill>
                <a:latin typeface="Cambria" panose="02040503050406030204" pitchFamily="18" charset="0"/>
              </a:rPr>
              <a:t>50 mA</a:t>
            </a:r>
          </a:p>
        </p:txBody>
      </p:sp>
      <p:sp>
        <p:nvSpPr>
          <p:cNvPr id="27" name="TextBox 26"/>
          <p:cNvSpPr txBox="1"/>
          <p:nvPr/>
        </p:nvSpPr>
        <p:spPr>
          <a:xfrm>
            <a:off x="7376392" y="2623334"/>
            <a:ext cx="1055766" cy="369332"/>
          </a:xfrm>
          <a:prstGeom prst="rect">
            <a:avLst/>
          </a:prstGeom>
          <a:noFill/>
        </p:spPr>
        <p:txBody>
          <a:bodyPr wrap="square" rtlCol="0">
            <a:spAutoFit/>
          </a:bodyPr>
          <a:lstStyle/>
          <a:p>
            <a:r>
              <a:rPr lang="en-US" dirty="0">
                <a:solidFill>
                  <a:schemeClr val="bg1"/>
                </a:solidFill>
                <a:latin typeface="Cambria" panose="02040503050406030204" pitchFamily="18" charset="0"/>
              </a:rPr>
              <a:t>100 mA</a:t>
            </a:r>
          </a:p>
        </p:txBody>
      </p:sp>
      <p:sp>
        <p:nvSpPr>
          <p:cNvPr id="28" name="TextBox 27"/>
          <p:cNvSpPr txBox="1"/>
          <p:nvPr/>
        </p:nvSpPr>
        <p:spPr>
          <a:xfrm>
            <a:off x="7384063" y="4572000"/>
            <a:ext cx="1055766" cy="369332"/>
          </a:xfrm>
          <a:prstGeom prst="rect">
            <a:avLst/>
          </a:prstGeom>
          <a:noFill/>
        </p:spPr>
        <p:txBody>
          <a:bodyPr wrap="square" rtlCol="0">
            <a:spAutoFit/>
          </a:bodyPr>
          <a:lstStyle/>
          <a:p>
            <a:r>
              <a:rPr lang="en-US" dirty="0">
                <a:solidFill>
                  <a:schemeClr val="bg1"/>
                </a:solidFill>
                <a:latin typeface="Cambria" panose="02040503050406030204" pitchFamily="18" charset="0"/>
              </a:rPr>
              <a:t>200 mA</a:t>
            </a:r>
          </a:p>
        </p:txBody>
      </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 y="666825"/>
            <a:ext cx="1871695" cy="1614170"/>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2922" y="857361"/>
            <a:ext cx="3243576" cy="1647129"/>
          </a:xfrm>
          <a:prstGeom prst="rect">
            <a:avLst/>
          </a:prstGeom>
        </p:spPr>
      </p:pic>
      <p:sp>
        <p:nvSpPr>
          <p:cNvPr id="32" name="TextBox 31"/>
          <p:cNvSpPr txBox="1"/>
          <p:nvPr/>
        </p:nvSpPr>
        <p:spPr>
          <a:xfrm>
            <a:off x="3813826" y="934398"/>
            <a:ext cx="1055766" cy="369332"/>
          </a:xfrm>
          <a:prstGeom prst="rect">
            <a:avLst/>
          </a:prstGeom>
          <a:noFill/>
        </p:spPr>
        <p:txBody>
          <a:bodyPr wrap="square" rtlCol="0">
            <a:spAutoFit/>
          </a:bodyPr>
          <a:lstStyle/>
          <a:p>
            <a:r>
              <a:rPr lang="en-US" dirty="0">
                <a:solidFill>
                  <a:schemeClr val="bg1"/>
                </a:solidFill>
                <a:latin typeface="Cambria" panose="02040503050406030204" pitchFamily="18" charset="0"/>
              </a:rPr>
              <a:t>OCV </a:t>
            </a:r>
          </a:p>
        </p:txBody>
      </p:sp>
      <p:cxnSp>
        <p:nvCxnSpPr>
          <p:cNvPr id="34" name="Straight Arrow Connector 33"/>
          <p:cNvCxnSpPr/>
          <p:nvPr/>
        </p:nvCxnSpPr>
        <p:spPr>
          <a:xfrm>
            <a:off x="9112147" y="1767428"/>
            <a:ext cx="708037" cy="4278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504773" y="1685196"/>
            <a:ext cx="413926" cy="18824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74572" y="1786637"/>
            <a:ext cx="1198913" cy="523220"/>
          </a:xfrm>
          <a:prstGeom prst="rect">
            <a:avLst/>
          </a:prstGeom>
          <a:noFill/>
        </p:spPr>
        <p:txBody>
          <a:bodyPr wrap="square" rtlCol="0">
            <a:spAutoFit/>
          </a:bodyPr>
          <a:lstStyle/>
          <a:p>
            <a:r>
              <a:rPr lang="en-US" sz="1400" dirty="0">
                <a:solidFill>
                  <a:schemeClr val="bg1"/>
                </a:solidFill>
                <a:latin typeface="Cambria" panose="02040503050406030204" pitchFamily="18" charset="0"/>
              </a:rPr>
              <a:t>Pockets of oxygen</a:t>
            </a:r>
          </a:p>
        </p:txBody>
      </p:sp>
      <p:cxnSp>
        <p:nvCxnSpPr>
          <p:cNvPr id="37" name="Straight Arrow Connector 36"/>
          <p:cNvCxnSpPr/>
          <p:nvPr/>
        </p:nvCxnSpPr>
        <p:spPr>
          <a:xfrm flipV="1">
            <a:off x="5357629" y="1901368"/>
            <a:ext cx="631711" cy="15992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295319" y="1517707"/>
            <a:ext cx="992953" cy="523220"/>
          </a:xfrm>
          <a:prstGeom prst="rect">
            <a:avLst/>
          </a:prstGeom>
          <a:noFill/>
        </p:spPr>
        <p:txBody>
          <a:bodyPr wrap="square" rtlCol="0">
            <a:spAutoFit/>
          </a:bodyPr>
          <a:lstStyle/>
          <a:p>
            <a:r>
              <a:rPr lang="en-US" sz="1400" dirty="0">
                <a:solidFill>
                  <a:schemeClr val="bg1"/>
                </a:solidFill>
                <a:latin typeface="Cambria" panose="02040503050406030204" pitchFamily="18" charset="0"/>
              </a:rPr>
              <a:t>Smaller bubbles</a:t>
            </a:r>
          </a:p>
        </p:txBody>
      </p:sp>
      <p:cxnSp>
        <p:nvCxnSpPr>
          <p:cNvPr id="41" name="Straight Connector 40"/>
          <p:cNvCxnSpPr/>
          <p:nvPr/>
        </p:nvCxnSpPr>
        <p:spPr>
          <a:xfrm>
            <a:off x="9880121" y="1044953"/>
            <a:ext cx="502815" cy="39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707230" y="995318"/>
            <a:ext cx="884570" cy="300082"/>
          </a:xfrm>
          <a:prstGeom prst="rect">
            <a:avLst/>
          </a:prstGeom>
          <a:noFill/>
        </p:spPr>
        <p:txBody>
          <a:bodyPr wrap="square" rtlCol="0">
            <a:spAutoFit/>
          </a:bodyPr>
          <a:lstStyle/>
          <a:p>
            <a:r>
              <a:rPr lang="en-US" sz="1350" dirty="0">
                <a:solidFill>
                  <a:schemeClr val="bg1"/>
                </a:solidFill>
                <a:latin typeface="Cambria" panose="02040503050406030204" pitchFamily="18" charset="0"/>
              </a:rPr>
              <a:t>500 µm</a:t>
            </a:r>
          </a:p>
        </p:txBody>
      </p:sp>
      <p:cxnSp>
        <p:nvCxnSpPr>
          <p:cNvPr id="43" name="Straight Arrow Connector 42"/>
          <p:cNvCxnSpPr/>
          <p:nvPr/>
        </p:nvCxnSpPr>
        <p:spPr>
          <a:xfrm flipV="1">
            <a:off x="9661824" y="3200400"/>
            <a:ext cx="445160" cy="68933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844998" y="3628120"/>
            <a:ext cx="992953" cy="523220"/>
          </a:xfrm>
          <a:prstGeom prst="rect">
            <a:avLst/>
          </a:prstGeom>
          <a:noFill/>
        </p:spPr>
        <p:txBody>
          <a:bodyPr wrap="square" rtlCol="0">
            <a:spAutoFit/>
          </a:bodyPr>
          <a:lstStyle/>
          <a:p>
            <a:r>
              <a:rPr lang="en-US" sz="1400" dirty="0">
                <a:solidFill>
                  <a:schemeClr val="bg1"/>
                </a:solidFill>
                <a:latin typeface="Cambria" panose="02040503050406030204" pitchFamily="18" charset="0"/>
              </a:rPr>
              <a:t>Larger bubbles</a:t>
            </a:r>
          </a:p>
        </p:txBody>
      </p:sp>
      <p:cxnSp>
        <p:nvCxnSpPr>
          <p:cNvPr id="45" name="Straight Arrow Connector 44"/>
          <p:cNvCxnSpPr/>
          <p:nvPr/>
        </p:nvCxnSpPr>
        <p:spPr>
          <a:xfrm flipV="1">
            <a:off x="9616619" y="5715000"/>
            <a:ext cx="365581" cy="9412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918579" y="5645565"/>
            <a:ext cx="541225" cy="307777"/>
          </a:xfrm>
          <a:prstGeom prst="rect">
            <a:avLst/>
          </a:prstGeom>
          <a:noFill/>
        </p:spPr>
        <p:txBody>
          <a:bodyPr wrap="square" rtlCol="0">
            <a:spAutoFit/>
          </a:bodyPr>
          <a:lstStyle/>
          <a:p>
            <a:r>
              <a:rPr lang="en-US" sz="1400" dirty="0">
                <a:solidFill>
                  <a:schemeClr val="bg1"/>
                </a:solidFill>
                <a:latin typeface="Cambria" panose="02040503050406030204" pitchFamily="18" charset="0"/>
              </a:rPr>
              <a:t>Slug</a:t>
            </a:r>
          </a:p>
        </p:txBody>
      </p:sp>
      <p:sp>
        <p:nvSpPr>
          <p:cNvPr id="47" name="TextBox 46"/>
          <p:cNvSpPr txBox="1"/>
          <p:nvPr/>
        </p:nvSpPr>
        <p:spPr>
          <a:xfrm>
            <a:off x="5535715" y="857671"/>
            <a:ext cx="1443085" cy="369332"/>
          </a:xfrm>
          <a:prstGeom prst="rect">
            <a:avLst/>
          </a:prstGeom>
          <a:noFill/>
        </p:spPr>
        <p:txBody>
          <a:bodyPr wrap="square" rtlCol="0">
            <a:spAutoFit/>
          </a:bodyPr>
          <a:lstStyle/>
          <a:p>
            <a:r>
              <a:rPr lang="en-US" dirty="0">
                <a:solidFill>
                  <a:schemeClr val="bg1"/>
                </a:solidFill>
                <a:latin typeface="Cambria" panose="02040503050406030204" pitchFamily="18" charset="0"/>
              </a:rPr>
              <a:t>Radiography</a:t>
            </a:r>
          </a:p>
        </p:txBody>
      </p:sp>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051" y="730604"/>
            <a:ext cx="1749026" cy="1439992"/>
          </a:xfrm>
          <a:prstGeom prst="rect">
            <a:avLst/>
          </a:prstGeom>
        </p:spPr>
      </p:pic>
      <p:sp>
        <p:nvSpPr>
          <p:cNvPr id="49" name="TextBox 48"/>
          <p:cNvSpPr txBox="1"/>
          <p:nvPr/>
        </p:nvSpPr>
        <p:spPr>
          <a:xfrm>
            <a:off x="2671994" y="1422491"/>
            <a:ext cx="815169" cy="307777"/>
          </a:xfrm>
          <a:prstGeom prst="rect">
            <a:avLst/>
          </a:prstGeom>
          <a:noFill/>
        </p:spPr>
        <p:txBody>
          <a:bodyPr wrap="square" rtlCol="0">
            <a:spAutoFit/>
          </a:bodyPr>
          <a:lstStyle/>
          <a:p>
            <a:r>
              <a:rPr lang="en-US" sz="1400" dirty="0">
                <a:latin typeface="Cambria" panose="02040503050406030204" pitchFamily="18" charset="0"/>
              </a:rPr>
              <a:t>200 mA</a:t>
            </a:r>
          </a:p>
        </p:txBody>
      </p:sp>
      <p:pic>
        <p:nvPicPr>
          <p:cNvPr id="54" name="recon_proj_0074_phase_20fp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110130" y="2887122"/>
            <a:ext cx="6857849" cy="3482502"/>
          </a:xfrm>
          <a:prstGeom prst="rect">
            <a:avLst/>
          </a:prstGeom>
        </p:spPr>
      </p:pic>
      <p:cxnSp>
        <p:nvCxnSpPr>
          <p:cNvPr id="55" name="Straight Connector 54"/>
          <p:cNvCxnSpPr/>
          <p:nvPr/>
        </p:nvCxnSpPr>
        <p:spPr>
          <a:xfrm>
            <a:off x="1094373" y="2610124"/>
            <a:ext cx="229127" cy="371078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102447" y="2919192"/>
            <a:ext cx="251376" cy="341069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012434" y="2910206"/>
            <a:ext cx="296935" cy="341069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579189" y="2615946"/>
            <a:ext cx="5135325" cy="300082"/>
          </a:xfrm>
          <a:prstGeom prst="rect">
            <a:avLst/>
          </a:prstGeom>
          <a:noFill/>
        </p:spPr>
        <p:txBody>
          <a:bodyPr wrap="square" rtlCol="0">
            <a:spAutoFit/>
          </a:bodyPr>
          <a:lstStyle/>
          <a:p>
            <a:r>
              <a:rPr lang="en-US" sz="1350" dirty="0">
                <a:latin typeface="Cambria" panose="02040503050406030204" pitchFamily="18" charset="0"/>
              </a:rPr>
              <a:t>Channel                                         Land                                     Channel</a:t>
            </a:r>
          </a:p>
        </p:txBody>
      </p:sp>
      <p:cxnSp>
        <p:nvCxnSpPr>
          <p:cNvPr id="59" name="Straight Connector 58"/>
          <p:cNvCxnSpPr/>
          <p:nvPr/>
        </p:nvCxnSpPr>
        <p:spPr>
          <a:xfrm>
            <a:off x="270479" y="6169541"/>
            <a:ext cx="93845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86839" y="5800182"/>
            <a:ext cx="1158511" cy="338554"/>
          </a:xfrm>
          <a:prstGeom prst="rect">
            <a:avLst/>
          </a:prstGeom>
          <a:noFill/>
        </p:spPr>
        <p:txBody>
          <a:bodyPr wrap="square" rtlCol="0">
            <a:spAutoFit/>
          </a:bodyPr>
          <a:lstStyle/>
          <a:p>
            <a:r>
              <a:rPr lang="en-US" sz="1600" dirty="0">
                <a:solidFill>
                  <a:schemeClr val="bg1"/>
                </a:solidFill>
                <a:latin typeface="Cambria" panose="02040503050406030204" pitchFamily="18" charset="0"/>
              </a:rPr>
              <a:t>500 µm</a:t>
            </a:r>
          </a:p>
        </p:txBody>
      </p:sp>
    </p:spTree>
    <p:custDataLst>
      <p:tags r:id="rId1"/>
    </p:custDataLst>
    <p:extLst>
      <p:ext uri="{BB962C8B-B14F-4D97-AF65-F5344CB8AC3E}">
        <p14:creationId xmlns:p14="http://schemas.microsoft.com/office/powerpoint/2010/main" val="340023654"/>
      </p:ext>
    </p:extLst>
  </p:cSld>
  <p:clrMapOvr>
    <a:masterClrMapping/>
  </p:clrMapOvr>
  <p:transition spd="slow" advTm="808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4"/>
                                        </p:tgtEl>
                                      </p:cBhvr>
                                    </p:cmd>
                                  </p:childTnLst>
                                </p:cTn>
                              </p:par>
                            </p:childTnLst>
                          </p:cTn>
                        </p:par>
                      </p:childTnLst>
                    </p:cTn>
                  </p:par>
                </p:childTnLst>
              </p:cTn>
              <p:nextCondLst>
                <p:cond evt="onClick" delay="0">
                  <p:tgtEl>
                    <p:spTgt spid="54"/>
                  </p:tgtEl>
                </p:cond>
              </p:nextCondLst>
            </p:seq>
            <p:video>
              <p:cMediaNode vol="80000">
                <p:cTn id="42" fill="hold" display="0">
                  <p:stCondLst>
                    <p:cond delay="indefinite"/>
                  </p:stCondLst>
                </p:cTn>
                <p:tgtEl>
                  <p:spTgt spid="54"/>
                </p:tgtEl>
              </p:cMediaNode>
            </p:video>
          </p:childTnLst>
        </p:cTn>
      </p:par>
    </p:tnLst>
    <p:bldLst>
      <p:bldP spid="26" grpId="0"/>
      <p:bldP spid="27" grpId="0"/>
      <p:bldP spid="28" grpId="0"/>
      <p:bldP spid="38" grpId="0"/>
      <p:bldP spid="42" grpId="0"/>
      <p:bldP spid="44"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5096D732-F93E-4FAE-896D-536735E838C6}"/>
              </a:ext>
            </a:extLst>
          </p:cNvPr>
          <p:cNvPicPr>
            <a:picLocks noChangeAspect="1"/>
          </p:cNvPicPr>
          <p:nvPr/>
        </p:nvPicPr>
        <p:blipFill>
          <a:blip r:embed="rId4"/>
          <a:stretch>
            <a:fillRect/>
          </a:stretch>
        </p:blipFill>
        <p:spPr>
          <a:xfrm>
            <a:off x="36184" y="1940592"/>
            <a:ext cx="3673295" cy="2357088"/>
          </a:xfrm>
          <a:prstGeom prst="rect">
            <a:avLst/>
          </a:prstGeom>
        </p:spPr>
      </p:pic>
      <p:sp>
        <p:nvSpPr>
          <p:cNvPr id="9" name="TextBox 8"/>
          <p:cNvSpPr txBox="1"/>
          <p:nvPr/>
        </p:nvSpPr>
        <p:spPr>
          <a:xfrm>
            <a:off x="100834" y="687877"/>
            <a:ext cx="12548366" cy="1231106"/>
          </a:xfrm>
          <a:prstGeom prst="rect">
            <a:avLst/>
          </a:prstGeom>
          <a:noFill/>
        </p:spPr>
        <p:txBody>
          <a:bodyPr wrap="square" rtlCol="0">
            <a:spAutoFit/>
          </a:bodyPr>
          <a:lstStyle/>
          <a:p>
            <a:r>
              <a:rPr lang="en-US" sz="2000" b="1" dirty="0">
                <a:solidFill>
                  <a:schemeClr val="tx2"/>
                </a:solidFill>
                <a:latin typeface="Cambria" panose="02040503050406030204" pitchFamily="18" charset="0"/>
                <a:ea typeface="Cambria" panose="02040503050406030204" pitchFamily="18" charset="0"/>
              </a:rPr>
              <a:t>Using Radiography Observed Oxygen in Channel:</a:t>
            </a:r>
          </a:p>
          <a:p>
            <a:pPr marL="342900" indent="-342900">
              <a:buFont typeface="Arial" panose="020B0604020202020204" pitchFamily="34" charset="0"/>
              <a:buChar char="•"/>
            </a:pPr>
            <a:r>
              <a:rPr lang="en-US" dirty="0">
                <a:solidFill>
                  <a:schemeClr val="tx2"/>
                </a:solidFill>
                <a:latin typeface="Cambria" panose="02040503050406030204" pitchFamily="18" charset="0"/>
                <a:ea typeface="Cambria" panose="02040503050406030204" pitchFamily="18" charset="0"/>
              </a:rPr>
              <a:t>Achieved current densities higher than 4 A/cm</a:t>
            </a:r>
            <a:r>
              <a:rPr lang="en-US" baseline="30000" dirty="0">
                <a:solidFill>
                  <a:schemeClr val="tx2"/>
                </a:solidFill>
                <a:latin typeface="Cambria" panose="02040503050406030204" pitchFamily="18" charset="0"/>
                <a:ea typeface="Cambria" panose="02040503050406030204" pitchFamily="18" charset="0"/>
              </a:rPr>
              <a:t>2</a:t>
            </a:r>
            <a:r>
              <a:rPr lang="en-US" dirty="0">
                <a:solidFill>
                  <a:schemeClr val="tx2"/>
                </a:solidFill>
                <a:latin typeface="Cambria" panose="02040503050406030204" pitchFamily="18" charset="0"/>
                <a:ea typeface="Cambria" panose="02040503050406030204" pitchFamily="18" charset="0"/>
              </a:rPr>
              <a:t> with 1 cm</a:t>
            </a:r>
            <a:r>
              <a:rPr lang="en-US" baseline="30000" dirty="0">
                <a:solidFill>
                  <a:schemeClr val="tx2"/>
                </a:solidFill>
                <a:latin typeface="Cambria" panose="02040503050406030204" pitchFamily="18" charset="0"/>
                <a:ea typeface="Cambria" panose="02040503050406030204" pitchFamily="18" charset="0"/>
              </a:rPr>
              <a:t>2</a:t>
            </a:r>
            <a:r>
              <a:rPr lang="en-US" dirty="0">
                <a:solidFill>
                  <a:schemeClr val="tx2"/>
                </a:solidFill>
                <a:latin typeface="Cambria" panose="02040503050406030204" pitchFamily="18" charset="0"/>
                <a:ea typeface="Cambria" panose="02040503050406030204" pitchFamily="18" charset="0"/>
              </a:rPr>
              <a:t> active area </a:t>
            </a:r>
            <a:r>
              <a:rPr lang="en-US" i="1" dirty="0">
                <a:solidFill>
                  <a:schemeClr val="tx2"/>
                </a:solidFill>
                <a:latin typeface="Cambria" panose="02040503050406030204" pitchFamily="18" charset="0"/>
                <a:ea typeface="Cambria" panose="02040503050406030204" pitchFamily="18" charset="0"/>
              </a:rPr>
              <a:t>operando</a:t>
            </a:r>
            <a:r>
              <a:rPr lang="en-US" dirty="0">
                <a:solidFill>
                  <a:schemeClr val="tx2"/>
                </a:solidFill>
                <a:latin typeface="Cambria" panose="02040503050406030204" pitchFamily="18" charset="0"/>
                <a:ea typeface="Cambria" panose="02040503050406030204" pitchFamily="18" charset="0"/>
              </a:rPr>
              <a:t> X-ray CT cell</a:t>
            </a:r>
          </a:p>
          <a:p>
            <a:pPr marL="342900" indent="-342900">
              <a:buFont typeface="Arial" panose="020B0604020202020204" pitchFamily="34" charset="0"/>
              <a:buChar char="•"/>
            </a:pPr>
            <a:r>
              <a:rPr lang="en-US" dirty="0">
                <a:solidFill>
                  <a:schemeClr val="tx2"/>
                </a:solidFill>
                <a:latin typeface="Cambria" panose="02040503050406030204" pitchFamily="18" charset="0"/>
                <a:ea typeface="Cambria" panose="02040503050406030204" pitchFamily="18" charset="0"/>
              </a:rPr>
              <a:t>Polarization has flow-rate dependency after 1 A/cm</a:t>
            </a:r>
            <a:r>
              <a:rPr lang="en-US" baseline="30000" dirty="0">
                <a:solidFill>
                  <a:schemeClr val="tx2"/>
                </a:solidFill>
                <a:latin typeface="Cambria" panose="02040503050406030204" pitchFamily="18" charset="0"/>
                <a:ea typeface="Cambria" panose="02040503050406030204" pitchFamily="18" charset="0"/>
              </a:rPr>
              <a:t>2</a:t>
            </a:r>
            <a:r>
              <a:rPr lang="en-US" dirty="0">
                <a:solidFill>
                  <a:schemeClr val="tx2"/>
                </a:solidFill>
                <a:latin typeface="Cambria" panose="02040503050406030204" pitchFamily="18" charset="0"/>
                <a:ea typeface="Cambria" panose="02040503050406030204" pitchFamily="18" charset="0"/>
              </a:rPr>
              <a:t> especially during break-in </a:t>
            </a:r>
          </a:p>
          <a:p>
            <a:pPr marL="342900" indent="-342900">
              <a:buFont typeface="Arial" panose="020B0604020202020204" pitchFamily="34" charset="0"/>
              <a:buChar char="•"/>
            </a:pPr>
            <a:r>
              <a:rPr lang="en-US" dirty="0">
                <a:solidFill>
                  <a:schemeClr val="tx2"/>
                </a:solidFill>
                <a:latin typeface="Cambria" panose="02040503050406030204" pitchFamily="18" charset="0"/>
                <a:ea typeface="Cambria" panose="02040503050406030204" pitchFamily="18" charset="0"/>
              </a:rPr>
              <a:t>At higher current densities larger content of oxygen in channels results in higher </a:t>
            </a:r>
            <a:r>
              <a:rPr lang="en-US" dirty="0" smtClean="0">
                <a:solidFill>
                  <a:schemeClr val="tx2"/>
                </a:solidFill>
                <a:latin typeface="Cambria" panose="02040503050406030204" pitchFamily="18" charset="0"/>
                <a:ea typeface="Cambria" panose="02040503050406030204" pitchFamily="18" charset="0"/>
              </a:rPr>
              <a:t>polarization (lower efficiency)</a:t>
            </a:r>
            <a:endParaRPr lang="en-US" dirty="0">
              <a:solidFill>
                <a:schemeClr val="tx2"/>
              </a:solidFill>
              <a:latin typeface="Cambria" panose="02040503050406030204" pitchFamily="18" charset="0"/>
              <a:ea typeface="Cambria" panose="02040503050406030204" pitchFamily="18" charset="0"/>
            </a:endParaRPr>
          </a:p>
        </p:txBody>
      </p:sp>
      <p:sp>
        <p:nvSpPr>
          <p:cNvPr id="3" name="TextBox 2"/>
          <p:cNvSpPr txBox="1"/>
          <p:nvPr/>
        </p:nvSpPr>
        <p:spPr>
          <a:xfrm>
            <a:off x="6164977" y="6541189"/>
            <a:ext cx="1368895" cy="276999"/>
          </a:xfrm>
          <a:prstGeom prst="rect">
            <a:avLst/>
          </a:prstGeom>
          <a:noFill/>
        </p:spPr>
        <p:txBody>
          <a:bodyPr wrap="square" rtlCol="0">
            <a:spAutoFit/>
          </a:bodyPr>
          <a:lstStyle/>
          <a:p>
            <a:r>
              <a:rPr lang="en-US" sz="1200" dirty="0"/>
              <a:t>Flow-rate [</a:t>
            </a:r>
            <a:r>
              <a:rPr lang="en-US" sz="1200" dirty="0" err="1"/>
              <a:t>slpm</a:t>
            </a:r>
            <a:r>
              <a:rPr lang="en-US" sz="1200" dirty="0"/>
              <a:t>]</a:t>
            </a:r>
          </a:p>
        </p:txBody>
      </p:sp>
      <p:grpSp>
        <p:nvGrpSpPr>
          <p:cNvPr id="15" name="Group 14"/>
          <p:cNvGrpSpPr/>
          <p:nvPr/>
        </p:nvGrpSpPr>
        <p:grpSpPr>
          <a:xfrm>
            <a:off x="8382000" y="2514600"/>
            <a:ext cx="3433842" cy="3057304"/>
            <a:chOff x="3870313" y="3888113"/>
            <a:chExt cx="3042815" cy="3023878"/>
          </a:xfrm>
        </p:grpSpPr>
        <p:pic>
          <p:nvPicPr>
            <p:cNvPr id="17" name="Picture 16">
              <a:extLst>
                <a:ext uri="{FF2B5EF4-FFF2-40B4-BE49-F238E27FC236}">
                  <a16:creationId xmlns="" xmlns:a16="http://schemas.microsoft.com/office/drawing/2014/main" id="{B24FCC5F-0716-4D35-B5AD-01C4CB1C826D}"/>
                </a:ext>
              </a:extLst>
            </p:cNvPr>
            <p:cNvPicPr>
              <a:picLocks noChangeAspect="1"/>
            </p:cNvPicPr>
            <p:nvPr/>
          </p:nvPicPr>
          <p:blipFill rotWithShape="1">
            <a:blip r:embed="rId5"/>
            <a:srcRect l="7834" r="78652"/>
            <a:stretch/>
          </p:blipFill>
          <p:spPr>
            <a:xfrm>
              <a:off x="4319497" y="3888113"/>
              <a:ext cx="696192" cy="3023878"/>
            </a:xfrm>
            <a:prstGeom prst="rect">
              <a:avLst/>
            </a:prstGeom>
          </p:spPr>
        </p:pic>
        <p:sp>
          <p:nvSpPr>
            <p:cNvPr id="18" name="TextBox 17"/>
            <p:cNvSpPr txBox="1"/>
            <p:nvPr/>
          </p:nvSpPr>
          <p:spPr>
            <a:xfrm rot="16200000">
              <a:off x="3003026" y="4885655"/>
              <a:ext cx="2515808" cy="781233"/>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Water residence time in channel (100- oxygen residence in channel)</a:t>
              </a:r>
            </a:p>
          </p:txBody>
        </p:sp>
        <p:pic>
          <p:nvPicPr>
            <p:cNvPr id="19" name="Picture 18">
              <a:extLst>
                <a:ext uri="{FF2B5EF4-FFF2-40B4-BE49-F238E27FC236}">
                  <a16:creationId xmlns="" xmlns:a16="http://schemas.microsoft.com/office/drawing/2014/main" id="{B24FCC5F-0716-4D35-B5AD-01C4CB1C826D}"/>
                </a:ext>
              </a:extLst>
            </p:cNvPr>
            <p:cNvPicPr>
              <a:picLocks noChangeAspect="1"/>
            </p:cNvPicPr>
            <p:nvPr/>
          </p:nvPicPr>
          <p:blipFill rotWithShape="1">
            <a:blip r:embed="rId5"/>
            <a:srcRect l="63168" b="7780"/>
            <a:stretch/>
          </p:blipFill>
          <p:spPr>
            <a:xfrm>
              <a:off x="5015689" y="3888113"/>
              <a:ext cx="1897439" cy="2788630"/>
            </a:xfrm>
            <a:prstGeom prst="rect">
              <a:avLst/>
            </a:prstGeom>
          </p:spPr>
        </p:pic>
      </p:grpSp>
      <p:sp>
        <p:nvSpPr>
          <p:cNvPr id="16" name="TextBox 15"/>
          <p:cNvSpPr txBox="1"/>
          <p:nvPr/>
        </p:nvSpPr>
        <p:spPr>
          <a:xfrm>
            <a:off x="9964732" y="2658804"/>
            <a:ext cx="1448149" cy="307777"/>
          </a:xfrm>
          <a:prstGeom prst="rect">
            <a:avLst/>
          </a:prstGeom>
          <a:noFill/>
        </p:spPr>
        <p:txBody>
          <a:bodyPr wrap="square" rtlCol="0">
            <a:spAutoFit/>
          </a:bodyPr>
          <a:lstStyle/>
          <a:p>
            <a:r>
              <a:rPr lang="en-US" sz="1400" dirty="0">
                <a:latin typeface="Cambria" panose="02040503050406030204" pitchFamily="18" charset="0"/>
                <a:ea typeface="Cambria" panose="02040503050406030204" pitchFamily="18" charset="0"/>
              </a:rPr>
              <a:t>At 2 A/cm</a:t>
            </a:r>
            <a:r>
              <a:rPr lang="en-US" sz="1400" baseline="30000" dirty="0">
                <a:latin typeface="Cambria" panose="02040503050406030204" pitchFamily="18" charset="0"/>
                <a:ea typeface="Cambria" panose="02040503050406030204" pitchFamily="18" charset="0"/>
              </a:rPr>
              <a:t>2</a:t>
            </a:r>
          </a:p>
        </p:txBody>
      </p:sp>
      <p:sp>
        <p:nvSpPr>
          <p:cNvPr id="22" name="TextBox 21"/>
          <p:cNvSpPr txBox="1"/>
          <p:nvPr/>
        </p:nvSpPr>
        <p:spPr>
          <a:xfrm>
            <a:off x="759395" y="2104836"/>
            <a:ext cx="1860309" cy="307777"/>
          </a:xfrm>
          <a:prstGeom prst="rect">
            <a:avLst/>
          </a:prstGeom>
          <a:noFill/>
        </p:spPr>
        <p:txBody>
          <a:bodyPr wrap="square" rtlCol="0">
            <a:spAutoFit/>
          </a:bodyPr>
          <a:lstStyle/>
          <a:p>
            <a:r>
              <a:rPr lang="en-US" sz="1400" dirty="0">
                <a:latin typeface="Cambria" panose="02040503050406030204" pitchFamily="18" charset="0"/>
                <a:ea typeface="Cambria" panose="02040503050406030204" pitchFamily="18" charset="0"/>
              </a:rPr>
              <a:t>50</a:t>
            </a:r>
            <a:r>
              <a:rPr lang="en-US" sz="1400" baseline="30000" dirty="0">
                <a:latin typeface="Cambria" panose="02040503050406030204" pitchFamily="18" charset="0"/>
                <a:ea typeface="Cambria" panose="02040503050406030204" pitchFamily="18" charset="0"/>
              </a:rPr>
              <a:t>o</a:t>
            </a:r>
            <a:r>
              <a:rPr lang="en-US" sz="1400" dirty="0">
                <a:latin typeface="Cambria" panose="02040503050406030204" pitchFamily="18" charset="0"/>
                <a:ea typeface="Cambria" panose="02040503050406030204" pitchFamily="18" charset="0"/>
              </a:rPr>
              <a:t>C, </a:t>
            </a:r>
            <a:r>
              <a:rPr lang="en-US" sz="1400" dirty="0" err="1">
                <a:latin typeface="Cambria" panose="02040503050406030204" pitchFamily="18" charset="0"/>
                <a:ea typeface="Cambria" panose="02040503050406030204" pitchFamily="18" charset="0"/>
              </a:rPr>
              <a:t>iR</a:t>
            </a:r>
            <a:r>
              <a:rPr lang="en-US" sz="1400" dirty="0">
                <a:latin typeface="Cambria" panose="02040503050406030204" pitchFamily="18" charset="0"/>
                <a:ea typeface="Cambria" panose="02040503050406030204" pitchFamily="18" charset="0"/>
              </a:rPr>
              <a:t> corrected</a:t>
            </a:r>
            <a:endParaRPr lang="en-US" sz="1400" baseline="30000" dirty="0">
              <a:latin typeface="Cambria" panose="02040503050406030204" pitchFamily="18" charset="0"/>
              <a:ea typeface="Cambria" panose="02040503050406030204" pitchFamily="18" charset="0"/>
            </a:endParaRPr>
          </a:p>
        </p:txBody>
      </p:sp>
      <p:sp>
        <p:nvSpPr>
          <p:cNvPr id="21" name="Title 1"/>
          <p:cNvSpPr>
            <a:spLocks noGrp="1"/>
          </p:cNvSpPr>
          <p:nvPr>
            <p:ph type="title"/>
          </p:nvPr>
        </p:nvSpPr>
        <p:spPr>
          <a:xfrm>
            <a:off x="152400" y="-89814"/>
            <a:ext cx="11585448" cy="789296"/>
          </a:xfrm>
        </p:spPr>
        <p:txBody>
          <a:bodyPr/>
          <a:lstStyle/>
          <a:p>
            <a:r>
              <a:rPr lang="en-US" dirty="0" smtClean="0"/>
              <a:t>Flow-rate Effects on Efficiency</a:t>
            </a:r>
            <a:endParaRPr lang="en-US" dirty="0"/>
          </a:p>
        </p:txBody>
      </p:sp>
      <p:sp>
        <p:nvSpPr>
          <p:cNvPr id="20" name="TextBox 19"/>
          <p:cNvSpPr txBox="1"/>
          <p:nvPr/>
        </p:nvSpPr>
        <p:spPr>
          <a:xfrm>
            <a:off x="10084479" y="5195556"/>
            <a:ext cx="1368895"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Flow-rate [</a:t>
            </a:r>
            <a:r>
              <a:rPr lang="en-US" sz="1200" dirty="0" err="1">
                <a:latin typeface="Cambria" panose="02040503050406030204" pitchFamily="18" charset="0"/>
                <a:ea typeface="Cambria" panose="02040503050406030204" pitchFamily="18" charset="0"/>
              </a:rPr>
              <a:t>slpm</a:t>
            </a:r>
            <a:r>
              <a:rPr lang="en-US" sz="1200" dirty="0">
                <a:latin typeface="Cambria" panose="02040503050406030204" pitchFamily="18" charset="0"/>
                <a:ea typeface="Cambria" panose="02040503050406030204" pitchFamily="18" charset="0"/>
              </a:rPr>
              <a:t>]</a:t>
            </a:r>
          </a:p>
        </p:txBody>
      </p:sp>
      <p:pic>
        <p:nvPicPr>
          <p:cNvPr id="25" name="Picture 24">
            <a:extLst>
              <a:ext uri="{FF2B5EF4-FFF2-40B4-BE49-F238E27FC236}">
                <a16:creationId xmlns:a16="http://schemas.microsoft.com/office/drawing/2014/main" xmlns="" id="{17372E1A-85A7-4ECB-8B2E-86E7F41DA2A4}"/>
              </a:ext>
            </a:extLst>
          </p:cNvPr>
          <p:cNvPicPr>
            <a:picLocks noChangeAspect="1"/>
          </p:cNvPicPr>
          <p:nvPr/>
        </p:nvPicPr>
        <p:blipFill>
          <a:blip r:embed="rId6"/>
          <a:stretch>
            <a:fillRect/>
          </a:stretch>
        </p:blipFill>
        <p:spPr>
          <a:xfrm>
            <a:off x="3769227" y="1987185"/>
            <a:ext cx="3673295" cy="2359243"/>
          </a:xfrm>
          <a:prstGeom prst="rect">
            <a:avLst/>
          </a:prstGeom>
        </p:spPr>
      </p:pic>
      <p:pic>
        <p:nvPicPr>
          <p:cNvPr id="26" name="Picture 25">
            <a:extLst>
              <a:ext uri="{FF2B5EF4-FFF2-40B4-BE49-F238E27FC236}">
                <a16:creationId xmlns:a16="http://schemas.microsoft.com/office/drawing/2014/main" xmlns="" id="{6F5C09CD-614C-4FBD-8177-4F17E435FC5F}"/>
              </a:ext>
            </a:extLst>
          </p:cNvPr>
          <p:cNvPicPr>
            <a:picLocks noChangeAspect="1"/>
          </p:cNvPicPr>
          <p:nvPr/>
        </p:nvPicPr>
        <p:blipFill rotWithShape="1">
          <a:blip r:embed="rId7"/>
          <a:srcRect l="5029" t="11162" r="20445"/>
          <a:stretch/>
        </p:blipFill>
        <p:spPr>
          <a:xfrm>
            <a:off x="283412" y="4346428"/>
            <a:ext cx="3293410" cy="2135874"/>
          </a:xfrm>
          <a:prstGeom prst="rect">
            <a:avLst/>
          </a:prstGeom>
        </p:spPr>
      </p:pic>
      <p:pic>
        <p:nvPicPr>
          <p:cNvPr id="27" name="Picture 26">
            <a:extLst>
              <a:ext uri="{FF2B5EF4-FFF2-40B4-BE49-F238E27FC236}">
                <a16:creationId xmlns:a16="http://schemas.microsoft.com/office/drawing/2014/main" xmlns="" id="{189DB68C-126C-4D50-9A7F-CD9BCC98DD83}"/>
              </a:ext>
            </a:extLst>
          </p:cNvPr>
          <p:cNvPicPr>
            <a:picLocks noChangeAspect="1"/>
          </p:cNvPicPr>
          <p:nvPr/>
        </p:nvPicPr>
        <p:blipFill rotWithShape="1">
          <a:blip r:embed="rId8"/>
          <a:srcRect l="3995" t="11872" r="21480"/>
          <a:stretch/>
        </p:blipFill>
        <p:spPr>
          <a:xfrm>
            <a:off x="3830275" y="4289379"/>
            <a:ext cx="3612247" cy="2323934"/>
          </a:xfrm>
          <a:prstGeom prst="rect">
            <a:avLst/>
          </a:prstGeom>
        </p:spPr>
      </p:pic>
      <p:pic>
        <p:nvPicPr>
          <p:cNvPr id="28" name="Picture 27">
            <a:extLst>
              <a:ext uri="{FF2B5EF4-FFF2-40B4-BE49-F238E27FC236}">
                <a16:creationId xmlns:a16="http://schemas.microsoft.com/office/drawing/2014/main" xmlns="" id="{7E6EBD1F-070A-44A2-82A0-578F8B2F24F6}"/>
              </a:ext>
            </a:extLst>
          </p:cNvPr>
          <p:cNvPicPr>
            <a:picLocks noChangeAspect="1"/>
          </p:cNvPicPr>
          <p:nvPr/>
        </p:nvPicPr>
        <p:blipFill rotWithShape="1">
          <a:blip r:embed="rId9"/>
          <a:srcRect l="79270" t="13385" r="5849" b="22743"/>
          <a:stretch/>
        </p:blipFill>
        <p:spPr>
          <a:xfrm>
            <a:off x="7449773" y="4495800"/>
            <a:ext cx="618664" cy="1443548"/>
          </a:xfrm>
          <a:prstGeom prst="rect">
            <a:avLst/>
          </a:prstGeom>
        </p:spPr>
      </p:pic>
    </p:spTree>
    <p:custDataLst>
      <p:tags r:id="rId1"/>
    </p:custDataLst>
    <p:extLst>
      <p:ext uri="{BB962C8B-B14F-4D97-AF65-F5344CB8AC3E}">
        <p14:creationId xmlns:p14="http://schemas.microsoft.com/office/powerpoint/2010/main" val="1652252187"/>
      </p:ext>
    </p:extLst>
  </p:cSld>
  <p:clrMapOvr>
    <a:masterClrMapping/>
  </p:clrMapOvr>
  <p:transition spd="slow" advTm="808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6819" y="652677"/>
            <a:ext cx="8868582" cy="5671924"/>
          </a:xfrm>
        </p:spPr>
        <p:txBody>
          <a:bodyPr/>
          <a:lstStyle/>
          <a:p>
            <a:r>
              <a:rPr lang="en-US" sz="2200" b="0" dirty="0" smtClean="0"/>
              <a:t>Hydrogen economy is desirable for H</a:t>
            </a:r>
            <a:r>
              <a:rPr lang="en-US" sz="2200" b="0" baseline="-25000" dirty="0" smtClean="0"/>
              <a:t>2</a:t>
            </a:r>
            <a:r>
              <a:rPr lang="en-US" sz="2200" b="0" dirty="0" smtClean="0"/>
              <a:t> storage/transmission due to high capacity and long discharge time</a:t>
            </a:r>
            <a:endParaRPr lang="en-US" sz="2200" b="0" dirty="0" smtClean="0"/>
          </a:p>
          <a:p>
            <a:r>
              <a:rPr lang="en-US" sz="2200" b="0" dirty="0" err="1" smtClean="0"/>
              <a:t>Electrolyzers</a:t>
            </a:r>
            <a:r>
              <a:rPr lang="en-US" sz="2200" b="0" dirty="0" smtClean="0"/>
              <a:t> provide </a:t>
            </a:r>
            <a:r>
              <a:rPr lang="en-US" sz="2200" b="0" dirty="0" smtClean="0"/>
              <a:t>load when wind or solar would otherwise be curtailed</a:t>
            </a:r>
          </a:p>
          <a:p>
            <a:r>
              <a:rPr lang="en-US" sz="2200" b="0" dirty="0" smtClean="0"/>
              <a:t>With imaging and electrochemical characterization </a:t>
            </a:r>
            <a:r>
              <a:rPr lang="en-US" sz="2200" b="0" dirty="0" err="1" smtClean="0"/>
              <a:t>electrocatalyst</a:t>
            </a:r>
            <a:r>
              <a:rPr lang="en-US" sz="2200" b="0" dirty="0" smtClean="0"/>
              <a:t> distribution, oxygen distribution can be correlated to </a:t>
            </a:r>
            <a:r>
              <a:rPr lang="en-US" sz="2200" b="0" dirty="0" err="1" smtClean="0"/>
              <a:t>electrolyzer</a:t>
            </a:r>
            <a:r>
              <a:rPr lang="en-US" sz="2200" b="0" dirty="0" smtClean="0"/>
              <a:t> efficiency (polarization)</a:t>
            </a:r>
          </a:p>
          <a:p>
            <a:r>
              <a:rPr lang="en-US" sz="2200" b="0" dirty="0" smtClean="0"/>
              <a:t>Design of interfaces is critical </a:t>
            </a:r>
            <a:endParaRPr lang="en-US" sz="2200" b="0" dirty="0" smtClean="0"/>
          </a:p>
          <a:p>
            <a:endParaRPr lang="en-US" sz="2200" b="0" dirty="0"/>
          </a:p>
        </p:txBody>
      </p:sp>
      <p:sp>
        <p:nvSpPr>
          <p:cNvPr id="3" name="TextBox 2"/>
          <p:cNvSpPr txBox="1"/>
          <p:nvPr/>
        </p:nvSpPr>
        <p:spPr>
          <a:xfrm>
            <a:off x="6164977" y="6541189"/>
            <a:ext cx="1368895" cy="276999"/>
          </a:xfrm>
          <a:prstGeom prst="rect">
            <a:avLst/>
          </a:prstGeom>
          <a:noFill/>
        </p:spPr>
        <p:txBody>
          <a:bodyPr wrap="square" rtlCol="0">
            <a:spAutoFit/>
          </a:bodyPr>
          <a:lstStyle/>
          <a:p>
            <a:r>
              <a:rPr lang="en-US" sz="1200" dirty="0"/>
              <a:t>Flow-rate [</a:t>
            </a:r>
            <a:r>
              <a:rPr lang="en-US" sz="1200" dirty="0" err="1"/>
              <a:t>slpm</a:t>
            </a:r>
            <a:r>
              <a:rPr lang="en-US" sz="1200" dirty="0"/>
              <a:t>]</a:t>
            </a:r>
          </a:p>
        </p:txBody>
      </p:sp>
      <p:sp>
        <p:nvSpPr>
          <p:cNvPr id="21" name="Title 1"/>
          <p:cNvSpPr>
            <a:spLocks noGrp="1"/>
          </p:cNvSpPr>
          <p:nvPr>
            <p:ph type="title"/>
          </p:nvPr>
        </p:nvSpPr>
        <p:spPr>
          <a:xfrm>
            <a:off x="152400" y="-89814"/>
            <a:ext cx="11585448" cy="789296"/>
          </a:xfrm>
        </p:spPr>
        <p:txBody>
          <a:bodyPr/>
          <a:lstStyle/>
          <a:p>
            <a:r>
              <a:rPr lang="en-US" dirty="0" smtClean="0"/>
              <a:t>Conclusions and </a:t>
            </a:r>
            <a:r>
              <a:rPr lang="en-US" dirty="0" smtClean="0"/>
              <a:t>Acknowledgements</a:t>
            </a:r>
            <a:endParaRPr lang="en-US" dirty="0"/>
          </a:p>
        </p:txBody>
      </p:sp>
      <p:sp>
        <p:nvSpPr>
          <p:cNvPr id="4" name="Rectangle 3"/>
          <p:cNvSpPr/>
          <p:nvPr/>
        </p:nvSpPr>
        <p:spPr>
          <a:xfrm>
            <a:off x="88711" y="3924286"/>
            <a:ext cx="7980530" cy="2554545"/>
          </a:xfrm>
          <a:prstGeom prst="rect">
            <a:avLst/>
          </a:prstGeom>
        </p:spPr>
        <p:txBody>
          <a:bodyPr wrap="square">
            <a:spAutoFit/>
          </a:bodyPr>
          <a:lstStyle/>
          <a:p>
            <a:pPr>
              <a:buClr>
                <a:schemeClr val="bg1"/>
              </a:buClr>
              <a:defRPr/>
            </a:pPr>
            <a:r>
              <a:rPr lang="en-US" sz="2000" b="1" dirty="0" smtClean="0">
                <a:solidFill>
                  <a:srgbClr val="1F497D"/>
                </a:solidFill>
                <a:latin typeface="Cambria" panose="02040503050406030204" pitchFamily="18" charset="0"/>
                <a:cs typeface="Arial" panose="020B0604020202020204" pitchFamily="34" charset="0"/>
              </a:rPr>
              <a:t>PhD students: </a:t>
            </a:r>
            <a:r>
              <a:rPr lang="en-US" sz="2000" dirty="0" smtClean="0">
                <a:solidFill>
                  <a:srgbClr val="1F497D"/>
                </a:solidFill>
                <a:latin typeface="Cambria" panose="02040503050406030204" pitchFamily="18" charset="0"/>
                <a:cs typeface="Arial" panose="020B0604020202020204" pitchFamily="34" charset="0"/>
              </a:rPr>
              <a:t>Emily Leonard, Dinesh Sabarirajan, Andrew Shum</a:t>
            </a:r>
          </a:p>
          <a:p>
            <a:pPr>
              <a:buClr>
                <a:schemeClr val="bg1"/>
              </a:buClr>
              <a:defRPr/>
            </a:pPr>
            <a:endParaRPr lang="en-US" sz="2000" dirty="0" smtClean="0">
              <a:solidFill>
                <a:srgbClr val="1F497D"/>
              </a:solidFill>
              <a:latin typeface="Cambria" panose="02040503050406030204" pitchFamily="18" charset="0"/>
              <a:cs typeface="Arial" panose="020B0604020202020204" pitchFamily="34" charset="0"/>
            </a:endParaRPr>
          </a:p>
          <a:p>
            <a:pPr>
              <a:buClr>
                <a:schemeClr val="bg1"/>
              </a:buClr>
              <a:defRPr/>
            </a:pPr>
            <a:r>
              <a:rPr lang="en-US" sz="2000" b="1" dirty="0" smtClean="0">
                <a:solidFill>
                  <a:srgbClr val="1F497D"/>
                </a:solidFill>
                <a:latin typeface="Cambria" panose="02040503050406030204" pitchFamily="18" charset="0"/>
                <a:cs typeface="Arial" panose="020B0604020202020204" pitchFamily="34" charset="0"/>
              </a:rPr>
              <a:t>Proton </a:t>
            </a:r>
            <a:r>
              <a:rPr lang="en-US" sz="2000" b="1" dirty="0" err="1" smtClean="0">
                <a:solidFill>
                  <a:srgbClr val="1F497D"/>
                </a:solidFill>
                <a:latin typeface="Cambria" panose="02040503050406030204" pitchFamily="18" charset="0"/>
                <a:cs typeface="Arial" panose="020B0604020202020204" pitchFamily="34" charset="0"/>
              </a:rPr>
              <a:t>OnSite</a:t>
            </a:r>
            <a:r>
              <a:rPr lang="en-US" sz="2000" b="1" dirty="0" smtClean="0">
                <a:solidFill>
                  <a:srgbClr val="1F497D"/>
                </a:solidFill>
                <a:latin typeface="Cambria" panose="02040503050406030204" pitchFamily="18" charset="0"/>
                <a:cs typeface="Arial" panose="020B0604020202020204" pitchFamily="34" charset="0"/>
              </a:rPr>
              <a:t> (NEL): </a:t>
            </a:r>
            <a:r>
              <a:rPr lang="en-US" sz="2000" dirty="0" smtClean="0">
                <a:solidFill>
                  <a:srgbClr val="1F497D"/>
                </a:solidFill>
                <a:latin typeface="Cambria" panose="02040503050406030204" pitchFamily="18" charset="0"/>
                <a:cs typeface="Arial" panose="020B0604020202020204" pitchFamily="34" charset="0"/>
              </a:rPr>
              <a:t>Kathy Ayres and </a:t>
            </a:r>
            <a:r>
              <a:rPr lang="en-US" sz="2000" dirty="0" smtClean="0">
                <a:solidFill>
                  <a:srgbClr val="1F497D"/>
                </a:solidFill>
                <a:latin typeface="Cambria" panose="02040503050406030204" pitchFamily="18" charset="0"/>
                <a:cs typeface="Arial" panose="020B0604020202020204" pitchFamily="34" charset="0"/>
              </a:rPr>
              <a:t>Chris Capuano</a:t>
            </a:r>
          </a:p>
          <a:p>
            <a:pPr>
              <a:buClr>
                <a:schemeClr val="bg1"/>
              </a:buClr>
              <a:defRPr/>
            </a:pPr>
            <a:r>
              <a:rPr lang="en-US" sz="2000" b="1" dirty="0" smtClean="0">
                <a:solidFill>
                  <a:srgbClr val="1F497D"/>
                </a:solidFill>
                <a:latin typeface="Cambria" panose="02040503050406030204" pitchFamily="18" charset="0"/>
                <a:cs typeface="Arial" panose="020B0604020202020204" pitchFamily="34" charset="0"/>
              </a:rPr>
              <a:t>LBNL (former NEL):</a:t>
            </a:r>
            <a:r>
              <a:rPr lang="en-US" sz="2000" dirty="0" smtClean="0">
                <a:solidFill>
                  <a:srgbClr val="1F497D"/>
                </a:solidFill>
                <a:latin typeface="Cambria" panose="02040503050406030204" pitchFamily="18" charset="0"/>
                <a:cs typeface="Arial" panose="020B0604020202020204" pitchFamily="34" charset="0"/>
              </a:rPr>
              <a:t> </a:t>
            </a:r>
            <a:r>
              <a:rPr lang="en-US" sz="2000" dirty="0" smtClean="0">
                <a:solidFill>
                  <a:srgbClr val="1F497D"/>
                </a:solidFill>
                <a:latin typeface="Cambria" panose="02040503050406030204" pitchFamily="18" charset="0"/>
                <a:cs typeface="Arial" panose="020B0604020202020204" pitchFamily="34" charset="0"/>
              </a:rPr>
              <a:t>Nemanja </a:t>
            </a:r>
            <a:r>
              <a:rPr lang="en-US" sz="2000" dirty="0" err="1" smtClean="0">
                <a:solidFill>
                  <a:srgbClr val="1F497D"/>
                </a:solidFill>
                <a:latin typeface="Cambria" panose="02040503050406030204" pitchFamily="18" charset="0"/>
                <a:cs typeface="Arial" panose="020B0604020202020204" pitchFamily="34" charset="0"/>
              </a:rPr>
              <a:t>Danilovich</a:t>
            </a:r>
            <a:r>
              <a:rPr lang="en-US" sz="2000" dirty="0" smtClean="0">
                <a:solidFill>
                  <a:srgbClr val="1F497D"/>
                </a:solidFill>
                <a:latin typeface="Cambria" panose="02040503050406030204" pitchFamily="18" charset="0"/>
                <a:cs typeface="Arial" panose="020B0604020202020204" pitchFamily="34" charset="0"/>
              </a:rPr>
              <a:t> and Adam Weber</a:t>
            </a:r>
            <a:endParaRPr lang="en-US" sz="2000" dirty="0" smtClean="0">
              <a:solidFill>
                <a:srgbClr val="1F497D"/>
              </a:solidFill>
              <a:latin typeface="Cambria" panose="02040503050406030204" pitchFamily="18" charset="0"/>
              <a:cs typeface="Arial" panose="020B0604020202020204" pitchFamily="34" charset="0"/>
            </a:endParaRPr>
          </a:p>
          <a:p>
            <a:pPr>
              <a:buClr>
                <a:schemeClr val="bg1"/>
              </a:buClr>
              <a:defRPr/>
            </a:pPr>
            <a:endParaRPr lang="en-US" sz="2000" dirty="0">
              <a:solidFill>
                <a:srgbClr val="1F497D"/>
              </a:solidFill>
              <a:latin typeface="Cambria" panose="02040503050406030204" pitchFamily="18" charset="0"/>
              <a:cs typeface="Arial" panose="020B0604020202020204" pitchFamily="34" charset="0"/>
            </a:endParaRPr>
          </a:p>
          <a:p>
            <a:pPr>
              <a:buClr>
                <a:schemeClr val="bg1"/>
              </a:buClr>
              <a:defRPr/>
            </a:pPr>
            <a:r>
              <a:rPr lang="en-US" sz="2000" b="1" dirty="0" smtClean="0">
                <a:solidFill>
                  <a:srgbClr val="1F497D"/>
                </a:solidFill>
                <a:latin typeface="Cambria" panose="02040503050406030204" pitchFamily="18" charset="0"/>
                <a:cs typeface="Arial" panose="020B0604020202020204" pitchFamily="34" charset="0"/>
              </a:rPr>
              <a:t>APS</a:t>
            </a:r>
            <a:r>
              <a:rPr lang="en-US" sz="2000" b="1" dirty="0">
                <a:solidFill>
                  <a:srgbClr val="1F497D"/>
                </a:solidFill>
                <a:latin typeface="Cambria" panose="02040503050406030204" pitchFamily="18" charset="0"/>
                <a:cs typeface="Arial" panose="020B0604020202020204" pitchFamily="34" charset="0"/>
              </a:rPr>
              <a:t>:</a:t>
            </a:r>
            <a:r>
              <a:rPr lang="en-US" sz="2000" dirty="0">
                <a:solidFill>
                  <a:srgbClr val="1F497D"/>
                </a:solidFill>
                <a:latin typeface="Cambria" panose="02040503050406030204" pitchFamily="18" charset="0"/>
                <a:cs typeface="Arial" panose="020B0604020202020204" pitchFamily="34" charset="0"/>
              </a:rPr>
              <a:t> </a:t>
            </a:r>
            <a:r>
              <a:rPr lang="en-US" sz="2000" dirty="0" smtClean="0">
                <a:solidFill>
                  <a:srgbClr val="1F497D"/>
                </a:solidFill>
                <a:latin typeface="Cambria" panose="02040503050406030204" pitchFamily="18" charset="0"/>
                <a:cs typeface="Arial" panose="020B0604020202020204" pitchFamily="34" charset="0"/>
              </a:rPr>
              <a:t>Dr. Xianghui Xiao </a:t>
            </a:r>
          </a:p>
          <a:p>
            <a:pPr>
              <a:buClr>
                <a:schemeClr val="bg1"/>
              </a:buClr>
              <a:defRPr/>
            </a:pPr>
            <a:r>
              <a:rPr lang="en-US" sz="2000" b="1" dirty="0" smtClean="0">
                <a:solidFill>
                  <a:srgbClr val="1F497D"/>
                </a:solidFill>
                <a:latin typeface="Cambria" panose="02040503050406030204" pitchFamily="18" charset="0"/>
                <a:cs typeface="Arial" panose="020B0604020202020204" pitchFamily="34" charset="0"/>
              </a:rPr>
              <a:t>ALS:</a:t>
            </a:r>
            <a:r>
              <a:rPr lang="en-US" sz="2000" dirty="0" smtClean="0">
                <a:solidFill>
                  <a:srgbClr val="1F497D"/>
                </a:solidFill>
                <a:latin typeface="Cambria" panose="02040503050406030204" pitchFamily="18" charset="0"/>
                <a:cs typeface="Arial" panose="020B0604020202020204" pitchFamily="34" charset="0"/>
              </a:rPr>
              <a:t> Dr. Dula Parkinson</a:t>
            </a:r>
          </a:p>
          <a:p>
            <a:pPr>
              <a:buClr>
                <a:schemeClr val="bg1"/>
              </a:buClr>
              <a:defRPr/>
            </a:pPr>
            <a:r>
              <a:rPr lang="en-US" sz="2000" b="1" dirty="0" err="1" smtClean="0">
                <a:solidFill>
                  <a:srgbClr val="1F497D"/>
                </a:solidFill>
                <a:latin typeface="Cambria" panose="02040503050406030204" pitchFamily="18" charset="0"/>
                <a:cs typeface="Arial" panose="020B0604020202020204" pitchFamily="34" charset="0"/>
              </a:rPr>
              <a:t>AvCarb</a:t>
            </a:r>
            <a:r>
              <a:rPr lang="en-US" sz="2000" b="1" dirty="0" smtClean="0">
                <a:solidFill>
                  <a:srgbClr val="1F497D"/>
                </a:solidFill>
                <a:latin typeface="Cambria" panose="02040503050406030204" pitchFamily="18" charset="0"/>
                <a:cs typeface="Arial" panose="020B0604020202020204" pitchFamily="34" charset="0"/>
              </a:rPr>
              <a:t>:</a:t>
            </a:r>
            <a:r>
              <a:rPr lang="en-US" sz="2000" dirty="0" smtClean="0">
                <a:solidFill>
                  <a:srgbClr val="1F497D"/>
                </a:solidFill>
                <a:latin typeface="Cambria" panose="02040503050406030204" pitchFamily="18" charset="0"/>
                <a:cs typeface="Arial" panose="020B0604020202020204" pitchFamily="34" charset="0"/>
              </a:rPr>
              <a:t> Reyhan </a:t>
            </a:r>
            <a:r>
              <a:rPr lang="en-US" sz="2000" dirty="0" err="1" smtClean="0">
                <a:solidFill>
                  <a:srgbClr val="1F497D"/>
                </a:solidFill>
                <a:latin typeface="Cambria" panose="02040503050406030204" pitchFamily="18" charset="0"/>
                <a:cs typeface="Arial" panose="020B0604020202020204" pitchFamily="34" charset="0"/>
              </a:rPr>
              <a:t>Tespinar</a:t>
            </a:r>
            <a:endParaRPr lang="en-US" sz="2000" dirty="0" smtClean="0">
              <a:solidFill>
                <a:srgbClr val="1F497D"/>
              </a:solidFill>
              <a:latin typeface="Cambria" panose="02040503050406030204" pitchFamily="18" charset="0"/>
              <a:cs typeface="Arial" panose="020B0604020202020204" pitchFamily="34" charset="0"/>
            </a:endParaRPr>
          </a:p>
        </p:txBody>
      </p:sp>
      <p:pic>
        <p:nvPicPr>
          <p:cNvPr id="6" name="Picture 5" descr="Image result for do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0849" y="5640347"/>
            <a:ext cx="2721102" cy="684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9424" y="4998574"/>
            <a:ext cx="1863107" cy="45001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28575" y="1681542"/>
            <a:ext cx="3854143" cy="2895600"/>
          </a:xfrm>
          <a:prstGeom prst="rect">
            <a:avLst/>
          </a:prstGeom>
        </p:spPr>
      </p:pic>
      <p:cxnSp>
        <p:nvCxnSpPr>
          <p:cNvPr id="10" name="Straight Connector 9"/>
          <p:cNvCxnSpPr/>
          <p:nvPr/>
        </p:nvCxnSpPr>
        <p:spPr>
          <a:xfrm>
            <a:off x="88711" y="3733800"/>
            <a:ext cx="7302689" cy="192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58" descr="nfcrc_uci_h"/>
          <p:cNvPicPr>
            <a:picLocks noChangeAspect="1" noChangeArrowheads="1"/>
          </p:cNvPicPr>
          <p:nvPr/>
        </p:nvPicPr>
        <p:blipFill>
          <a:blip r:embed="rId7" cstate="print"/>
          <a:srcRect/>
          <a:stretch>
            <a:fillRect/>
          </a:stretch>
        </p:blipFill>
        <p:spPr bwMode="auto">
          <a:xfrm>
            <a:off x="8974783" y="5559202"/>
            <a:ext cx="3186510" cy="1284013"/>
          </a:xfrm>
          <a:prstGeom prst="rect">
            <a:avLst/>
          </a:prstGeom>
          <a:noFill/>
          <a:ln w="9525">
            <a:noFill/>
            <a:miter lim="800000"/>
            <a:headEnd/>
            <a:tailEnd/>
          </a:ln>
        </p:spPr>
      </p:pic>
      <p:sp>
        <p:nvSpPr>
          <p:cNvPr id="12" name="TextBox 11"/>
          <p:cNvSpPr txBox="1"/>
          <p:nvPr/>
        </p:nvSpPr>
        <p:spPr>
          <a:xfrm>
            <a:off x="11049000" y="2615916"/>
            <a:ext cx="838200" cy="369332"/>
          </a:xfrm>
          <a:prstGeom prst="rect">
            <a:avLst/>
          </a:prstGeom>
          <a:solidFill>
            <a:srgbClr val="FFFFFF">
              <a:alpha val="60000"/>
            </a:srgbClr>
          </a:solidFill>
        </p:spPr>
        <p:txBody>
          <a:bodyPr wrap="square" rtlCol="0">
            <a:spAutoFit/>
          </a:bodyPr>
          <a:lstStyle/>
          <a:p>
            <a:pPr algn="ctr"/>
            <a:r>
              <a:rPr lang="en-US" b="1" dirty="0" smtClean="0">
                <a:solidFill>
                  <a:schemeClr val="tx2"/>
                </a:solidFill>
                <a:latin typeface="Cambria" panose="02040503050406030204" pitchFamily="18" charset="0"/>
                <a:ea typeface="Cambria" panose="02040503050406030204" pitchFamily="18" charset="0"/>
              </a:rPr>
              <a:t>Emily</a:t>
            </a:r>
            <a:endParaRPr lang="en-US" b="1" dirty="0">
              <a:solidFill>
                <a:schemeClr val="tx2"/>
              </a:solidFill>
              <a:latin typeface="Cambria" panose="02040503050406030204" pitchFamily="18" charset="0"/>
              <a:ea typeface="Cambria" panose="02040503050406030204" pitchFamily="18" charset="0"/>
            </a:endParaRPr>
          </a:p>
        </p:txBody>
      </p:sp>
      <p:sp>
        <p:nvSpPr>
          <p:cNvPr id="15" name="TextBox 14"/>
          <p:cNvSpPr txBox="1"/>
          <p:nvPr/>
        </p:nvSpPr>
        <p:spPr>
          <a:xfrm>
            <a:off x="9652338" y="2209800"/>
            <a:ext cx="1091861" cy="369332"/>
          </a:xfrm>
          <a:prstGeom prst="rect">
            <a:avLst/>
          </a:prstGeom>
          <a:solidFill>
            <a:srgbClr val="FFFFFF">
              <a:alpha val="60000"/>
            </a:srgbClr>
          </a:solidFill>
        </p:spPr>
        <p:txBody>
          <a:bodyPr wrap="square" rtlCol="0">
            <a:spAutoFit/>
          </a:bodyPr>
          <a:lstStyle/>
          <a:p>
            <a:pPr algn="ctr"/>
            <a:r>
              <a:rPr lang="en-US" b="1" dirty="0" smtClean="0">
                <a:solidFill>
                  <a:schemeClr val="tx2"/>
                </a:solidFill>
                <a:latin typeface="Cambria" panose="02040503050406030204" pitchFamily="18" charset="0"/>
                <a:ea typeface="Cambria" panose="02040503050406030204" pitchFamily="18" charset="0"/>
              </a:rPr>
              <a:t>Andrew</a:t>
            </a:r>
            <a:endParaRPr lang="en-US" b="1" dirty="0">
              <a:solidFill>
                <a:schemeClr val="tx2"/>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361782222"/>
      </p:ext>
    </p:extLst>
  </p:cSld>
  <p:clrMapOvr>
    <a:masterClrMapping/>
  </p:clrMapOvr>
  <p:transition spd="slow" advTm="80887"/>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mbria" panose="02040503050406030204" pitchFamily="18" charset="0"/>
                <a:ea typeface="Cambria" panose="02040503050406030204" pitchFamily="18" charset="0"/>
              </a:rPr>
              <a:t>Outline</a:t>
            </a:r>
            <a:endParaRPr lang="en-US" dirty="0">
              <a:latin typeface="Cambria" panose="02040503050406030204" pitchFamily="18" charset="0"/>
              <a:ea typeface="Cambria" panose="02040503050406030204" pitchFamily="18" charset="0"/>
            </a:endParaRPr>
          </a:p>
        </p:txBody>
      </p:sp>
      <p:sp>
        <p:nvSpPr>
          <p:cNvPr id="4" name="AutoShape 2" descr="http://pvinsiderdrupalfs.s3.amazonaws.com/global_module_pv_price_trends_2009_to_2016_irena.jpg"/>
          <p:cNvSpPr>
            <a:spLocks noChangeAspect="1" noChangeArrowheads="1"/>
          </p:cNvSpPr>
          <p:nvPr/>
        </p:nvSpPr>
        <p:spPr bwMode="auto">
          <a:xfrm>
            <a:off x="1679575"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pvinsiderdrupalfs.s3.amazonaws.com/global_module_pv_price_trends_2009_to_2016_irena.jpg"/>
          <p:cNvSpPr>
            <a:spLocks noChangeAspect="1" noChangeArrowheads="1"/>
          </p:cNvSpPr>
          <p:nvPr/>
        </p:nvSpPr>
        <p:spPr bwMode="auto">
          <a:xfrm>
            <a:off x="1831975" y="79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http://pvinsiderdrupalfs.s3.amazonaws.com/global_module_pv_price_trends_2009_to_2016_irena.jpg"/>
          <p:cNvSpPr>
            <a:spLocks noChangeAspect="1" noChangeArrowheads="1"/>
          </p:cNvSpPr>
          <p:nvPr/>
        </p:nvSpPr>
        <p:spPr bwMode="auto">
          <a:xfrm>
            <a:off x="1984375" y="1603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75063" y="1187355"/>
            <a:ext cx="10745337" cy="344816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Overview of Drivers for Renewable Grid</a:t>
            </a:r>
          </a:p>
          <a:p>
            <a:pPr marL="285750" indent="-285750">
              <a:buFont typeface="Arial" panose="020B0604020202020204" pitchFamily="34" charset="0"/>
              <a:buChar char="•"/>
            </a:pPr>
            <a:endParaRPr lang="en-US" sz="2400" dirty="0">
              <a:solidFill>
                <a:schemeClr val="tx2"/>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Hydrogen economy and H2@Scale</a:t>
            </a:r>
          </a:p>
          <a:p>
            <a:pPr marL="285750" indent="-285750">
              <a:buFont typeface="Arial" panose="020B0604020202020204" pitchFamily="34" charset="0"/>
              <a:buChar char="•"/>
            </a:pPr>
            <a:endParaRPr lang="en-US" sz="2400" dirty="0">
              <a:solidFill>
                <a:schemeClr val="tx2"/>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Challenges in cost, durability and efficiency for </a:t>
            </a:r>
            <a:r>
              <a:rPr lang="en-US" sz="2400" dirty="0" err="1" smtClean="0">
                <a:solidFill>
                  <a:schemeClr val="tx2"/>
                </a:solidFill>
                <a:latin typeface="Cambria" panose="02040503050406030204" pitchFamily="18" charset="0"/>
                <a:ea typeface="Cambria" panose="02040503050406030204" pitchFamily="18" charset="0"/>
              </a:rPr>
              <a:t>electrolyzers</a:t>
            </a:r>
            <a:r>
              <a:rPr lang="en-US" sz="2400" dirty="0" smtClean="0">
                <a:solidFill>
                  <a:schemeClr val="tx2"/>
                </a:solidFill>
                <a:latin typeface="Cambria" panose="02040503050406030204" pitchFamily="18" charset="0"/>
                <a:ea typeface="Cambria" panose="02040503050406030204" pitchFamily="18" charset="0"/>
              </a:rPr>
              <a:t> </a:t>
            </a:r>
          </a:p>
          <a:p>
            <a:pPr marL="285750" indent="-285750">
              <a:buFont typeface="Arial" panose="020B0604020202020204" pitchFamily="34" charset="0"/>
              <a:buChar char="•"/>
            </a:pPr>
            <a:endParaRPr lang="en-US" sz="2400" dirty="0">
              <a:solidFill>
                <a:schemeClr val="tx2"/>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Imaging and characterization of </a:t>
            </a:r>
            <a:r>
              <a:rPr lang="en-US" sz="2400" dirty="0" err="1" smtClean="0">
                <a:solidFill>
                  <a:schemeClr val="tx2"/>
                </a:solidFill>
                <a:latin typeface="Cambria" panose="02040503050406030204" pitchFamily="18" charset="0"/>
                <a:ea typeface="Cambria" panose="02040503050406030204" pitchFamily="18" charset="0"/>
              </a:rPr>
              <a:t>electrolyzers</a:t>
            </a:r>
            <a:r>
              <a:rPr lang="en-US" sz="2400" dirty="0" smtClean="0">
                <a:solidFill>
                  <a:schemeClr val="tx2"/>
                </a:solidFill>
                <a:latin typeface="Cambria" panose="02040503050406030204" pitchFamily="18" charset="0"/>
                <a:ea typeface="Cambria" panose="02040503050406030204" pitchFamily="18" charset="0"/>
              </a:rPr>
              <a:t> for components improvement</a:t>
            </a:r>
          </a:p>
          <a:p>
            <a:pPr marL="285750" indent="-285750">
              <a:buFont typeface="Arial" panose="020B0604020202020204" pitchFamily="34" charset="0"/>
              <a:buChar char="•"/>
            </a:pPr>
            <a:endParaRPr lang="en-US" sz="2400" dirty="0">
              <a:solidFill>
                <a:schemeClr val="tx2"/>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400" dirty="0" smtClean="0">
                <a:solidFill>
                  <a:schemeClr val="tx2"/>
                </a:solidFill>
                <a:latin typeface="Cambria" panose="02040503050406030204" pitchFamily="18" charset="0"/>
                <a:ea typeface="Cambria" panose="02040503050406030204" pitchFamily="18" charset="0"/>
              </a:rPr>
              <a:t>Conclusions</a:t>
            </a:r>
            <a:endParaRPr lang="en-US" sz="2400" dirty="0">
              <a:solidFill>
                <a:schemeClr val="tx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7836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40" y="-117144"/>
            <a:ext cx="11556460" cy="789296"/>
          </a:xfrm>
        </p:spPr>
        <p:txBody>
          <a:bodyPr>
            <a:normAutofit/>
          </a:bodyPr>
          <a:lstStyle/>
          <a:p>
            <a:r>
              <a:rPr lang="en-US" dirty="0" smtClean="0">
                <a:latin typeface="Cambria" panose="02040503050406030204" pitchFamily="18" charset="0"/>
                <a:ea typeface="Cambria" panose="02040503050406030204" pitchFamily="18" charset="0"/>
              </a:rPr>
              <a:t>Key Drivers for Evolving Energy System</a:t>
            </a:r>
            <a:endParaRPr lang="en-US" dirty="0">
              <a:latin typeface="Cambria" panose="02040503050406030204" pitchFamily="18" charset="0"/>
              <a:ea typeface="Cambria" panose="02040503050406030204" pitchFamily="18" charset="0"/>
            </a:endParaRPr>
          </a:p>
        </p:txBody>
      </p:sp>
      <p:sp>
        <p:nvSpPr>
          <p:cNvPr id="4" name="AutoShape 2" descr="http://pvinsiderdrupalfs.s3.amazonaws.com/global_module_pv_price_trends_2009_to_2016_irena.jpg"/>
          <p:cNvSpPr>
            <a:spLocks noChangeAspect="1" noChangeArrowheads="1"/>
          </p:cNvSpPr>
          <p:nvPr/>
        </p:nvSpPr>
        <p:spPr bwMode="auto">
          <a:xfrm>
            <a:off x="1679575" y="-14445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pvinsiderdrupalfs.s3.amazonaws.com/global_module_pv_price_trends_2009_to_2016_irena.jpg"/>
          <p:cNvSpPr>
            <a:spLocks noChangeAspect="1" noChangeArrowheads="1"/>
          </p:cNvSpPr>
          <p:nvPr/>
        </p:nvSpPr>
        <p:spPr bwMode="auto">
          <a:xfrm>
            <a:off x="1831975" y="79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http://pvinsiderdrupalfs.s3.amazonaws.com/global_module_pv_price_trends_2009_to_2016_irena.jpg"/>
          <p:cNvSpPr>
            <a:spLocks noChangeAspect="1" noChangeArrowheads="1"/>
          </p:cNvSpPr>
          <p:nvPr/>
        </p:nvSpPr>
        <p:spPr bwMode="auto">
          <a:xfrm>
            <a:off x="1984375" y="1603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8015" y="833544"/>
            <a:ext cx="4038600" cy="769441"/>
          </a:xfrm>
          <a:prstGeom prst="rect">
            <a:avLst/>
          </a:prstGeom>
          <a:noFill/>
        </p:spPr>
        <p:txBody>
          <a:bodyPr wrap="square" rtlCol="0">
            <a:spAutoFit/>
          </a:bodyPr>
          <a:lstStyle/>
          <a:p>
            <a:pPr algn="ctr"/>
            <a:r>
              <a:rPr lang="en-US" sz="2200" b="1" dirty="0" smtClean="0">
                <a:solidFill>
                  <a:schemeClr val="tx2"/>
                </a:solidFill>
                <a:latin typeface="Cambria" panose="02040503050406030204" pitchFamily="18" charset="0"/>
                <a:ea typeface="Cambria" panose="02040503050406030204" pitchFamily="18" charset="0"/>
              </a:rPr>
              <a:t>Increase low-cost, renewable variable electricity</a:t>
            </a:r>
            <a:endParaRPr lang="en-US" sz="2200" b="1" dirty="0">
              <a:solidFill>
                <a:schemeClr val="tx2"/>
              </a:solidFill>
              <a:latin typeface="Cambria" panose="02040503050406030204" pitchFamily="18" charset="0"/>
              <a:ea typeface="Cambria" panose="02040503050406030204" pitchFamily="18" charset="0"/>
            </a:endParaRPr>
          </a:p>
        </p:txBody>
      </p:sp>
      <p:sp>
        <p:nvSpPr>
          <p:cNvPr id="13" name="TextBox 12"/>
          <p:cNvSpPr txBox="1"/>
          <p:nvPr/>
        </p:nvSpPr>
        <p:spPr>
          <a:xfrm>
            <a:off x="4876800" y="833544"/>
            <a:ext cx="3025812" cy="769441"/>
          </a:xfrm>
          <a:prstGeom prst="rect">
            <a:avLst/>
          </a:prstGeom>
          <a:noFill/>
        </p:spPr>
        <p:txBody>
          <a:bodyPr wrap="square" rtlCol="0">
            <a:spAutoFit/>
          </a:bodyPr>
          <a:lstStyle/>
          <a:p>
            <a:pPr algn="ctr"/>
            <a:r>
              <a:rPr lang="en-US" sz="2200" b="1" dirty="0" smtClean="0">
                <a:solidFill>
                  <a:schemeClr val="tx2"/>
                </a:solidFill>
                <a:latin typeface="Cambria" panose="02040503050406030204" pitchFamily="18" charset="0"/>
                <a:ea typeface="Cambria" panose="02040503050406030204" pitchFamily="18" charset="0"/>
              </a:rPr>
              <a:t>Growth in energy storage</a:t>
            </a:r>
            <a:endParaRPr lang="en-US" sz="2200" b="1" dirty="0">
              <a:solidFill>
                <a:schemeClr val="tx2"/>
              </a:solidFill>
              <a:latin typeface="Cambria" panose="02040503050406030204" pitchFamily="18" charset="0"/>
              <a:ea typeface="Cambria" panose="02040503050406030204" pitchFamily="18" charset="0"/>
            </a:endParaRPr>
          </a:p>
        </p:txBody>
      </p:sp>
      <p:sp>
        <p:nvSpPr>
          <p:cNvPr id="14" name="TextBox 13"/>
          <p:cNvSpPr txBox="1"/>
          <p:nvPr/>
        </p:nvSpPr>
        <p:spPr>
          <a:xfrm>
            <a:off x="9055283" y="833544"/>
            <a:ext cx="3025812" cy="769441"/>
          </a:xfrm>
          <a:prstGeom prst="rect">
            <a:avLst/>
          </a:prstGeom>
          <a:noFill/>
        </p:spPr>
        <p:txBody>
          <a:bodyPr wrap="square" rtlCol="0">
            <a:spAutoFit/>
          </a:bodyPr>
          <a:lstStyle/>
          <a:p>
            <a:pPr algn="ctr"/>
            <a:r>
              <a:rPr lang="en-US" sz="2200" b="1" dirty="0" smtClean="0">
                <a:solidFill>
                  <a:schemeClr val="tx2"/>
                </a:solidFill>
                <a:latin typeface="Cambria" panose="02040503050406030204" pitchFamily="18" charset="0"/>
                <a:ea typeface="Cambria" panose="02040503050406030204" pitchFamily="18" charset="0"/>
              </a:rPr>
              <a:t>Energy System Security/Resilience</a:t>
            </a:r>
            <a:endParaRPr lang="en-US" sz="2200" b="1" dirty="0">
              <a:solidFill>
                <a:schemeClr val="tx2"/>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a:stretch>
            <a:fillRect/>
          </a:stretch>
        </p:blipFill>
        <p:spPr>
          <a:xfrm>
            <a:off x="0" y="2305889"/>
            <a:ext cx="4419600" cy="2952861"/>
          </a:xfrm>
          <a:prstGeom prst="rect">
            <a:avLst/>
          </a:prstGeom>
        </p:spPr>
      </p:pic>
      <p:sp>
        <p:nvSpPr>
          <p:cNvPr id="16" name="TextBox 15"/>
          <p:cNvSpPr txBox="1"/>
          <p:nvPr/>
        </p:nvSpPr>
        <p:spPr>
          <a:xfrm>
            <a:off x="-38015" y="5204632"/>
            <a:ext cx="3657600" cy="304800"/>
          </a:xfrm>
          <a:prstGeom prst="rect">
            <a:avLst/>
          </a:prstGeom>
          <a:noFill/>
        </p:spPr>
        <p:txBody>
          <a:bodyPr wrap="square" rtlCol="0">
            <a:spAutoFit/>
          </a:bodyPr>
          <a:lstStyle/>
          <a:p>
            <a:r>
              <a:rPr lang="en-US" sz="1400" dirty="0" smtClean="0">
                <a:latin typeface="Cambria" panose="02040503050406030204" pitchFamily="18" charset="0"/>
                <a:ea typeface="Cambria" panose="02040503050406030204" pitchFamily="18" charset="0"/>
              </a:rPr>
              <a:t>2017 Wind Technologies Market Report</a:t>
            </a:r>
            <a:endParaRPr lang="en-US" sz="1400" dirty="0">
              <a:latin typeface="Cambria" panose="02040503050406030204" pitchFamily="18" charset="0"/>
              <a:ea typeface="Cambria" panose="02040503050406030204" pitchFamily="18" charset="0"/>
            </a:endParaRPr>
          </a:p>
        </p:txBody>
      </p:sp>
      <p:sp>
        <p:nvSpPr>
          <p:cNvPr id="18" name="Rectangle 17"/>
          <p:cNvSpPr/>
          <p:nvPr/>
        </p:nvSpPr>
        <p:spPr>
          <a:xfrm>
            <a:off x="4808706" y="4986213"/>
            <a:ext cx="4146103" cy="523220"/>
          </a:xfrm>
          <a:prstGeom prst="rect">
            <a:avLst/>
          </a:prstGeom>
        </p:spPr>
        <p:txBody>
          <a:bodyPr wrap="square">
            <a:spAutoFit/>
          </a:bodyPr>
          <a:lstStyle/>
          <a:p>
            <a:r>
              <a:rPr lang="en-US" sz="1400" dirty="0" err="1">
                <a:latin typeface="Cambria" panose="02040503050406030204" pitchFamily="18" charset="0"/>
                <a:ea typeface="Cambria" panose="02040503050406030204" pitchFamily="18" charset="0"/>
              </a:rPr>
              <a:t>Sekine</a:t>
            </a:r>
            <a:r>
              <a:rPr lang="en-US" sz="1400" dirty="0">
                <a:latin typeface="Cambria" panose="02040503050406030204" pitchFamily="18" charset="0"/>
                <a:ea typeface="Cambria" panose="02040503050406030204" pitchFamily="18" charset="0"/>
              </a:rPr>
              <a:t>, Yayoi. “2017 Global Energy Storage Forecast”. Bloomberg New Energy Finance.</a:t>
            </a:r>
          </a:p>
        </p:txBody>
      </p:sp>
      <p:pic>
        <p:nvPicPr>
          <p:cNvPr id="20" name="Picture 19"/>
          <p:cNvPicPr>
            <a:picLocks noChangeAspect="1"/>
          </p:cNvPicPr>
          <p:nvPr/>
        </p:nvPicPr>
        <p:blipFill>
          <a:blip r:embed="rId4"/>
          <a:stretch>
            <a:fillRect/>
          </a:stretch>
        </p:blipFill>
        <p:spPr>
          <a:xfrm>
            <a:off x="4419600" y="2305889"/>
            <a:ext cx="4343400" cy="2407365"/>
          </a:xfrm>
          <a:prstGeom prst="rect">
            <a:avLst/>
          </a:prstGeom>
        </p:spPr>
      </p:pic>
      <p:pic>
        <p:nvPicPr>
          <p:cNvPr id="21" name="Picture 20"/>
          <p:cNvPicPr>
            <a:picLocks noChangeAspect="1"/>
          </p:cNvPicPr>
          <p:nvPr/>
        </p:nvPicPr>
        <p:blipFill rotWithShape="1">
          <a:blip r:embed="rId5"/>
          <a:srcRect t="5662"/>
          <a:stretch/>
        </p:blipFill>
        <p:spPr>
          <a:xfrm>
            <a:off x="8763000" y="2209799"/>
            <a:ext cx="3319232" cy="3038023"/>
          </a:xfrm>
          <a:prstGeom prst="rect">
            <a:avLst/>
          </a:prstGeom>
        </p:spPr>
      </p:pic>
      <p:sp>
        <p:nvSpPr>
          <p:cNvPr id="23" name="Rectangle 22"/>
          <p:cNvSpPr/>
          <p:nvPr/>
        </p:nvSpPr>
        <p:spPr>
          <a:xfrm>
            <a:off x="8998222" y="5247823"/>
            <a:ext cx="3234993" cy="677108"/>
          </a:xfrm>
          <a:prstGeom prst="rect">
            <a:avLst/>
          </a:prstGeom>
        </p:spPr>
        <p:txBody>
          <a:bodyPr wrap="square">
            <a:spAutoFit/>
          </a:bodyPr>
          <a:lstStyle/>
          <a:p>
            <a:r>
              <a:rPr lang="en-US" sz="1400" dirty="0">
                <a:latin typeface="Cambria" panose="02040503050406030204" pitchFamily="18" charset="0"/>
                <a:ea typeface="Cambria" panose="02040503050406030204" pitchFamily="18" charset="0"/>
              </a:rPr>
              <a:t>National Energy Technology Laboratory, </a:t>
            </a:r>
            <a:r>
              <a:rPr lang="en-US" sz="800" dirty="0">
                <a:latin typeface="Cambria" panose="02040503050406030204" pitchFamily="18" charset="0"/>
                <a:ea typeface="Cambria" panose="02040503050406030204" pitchFamily="18" charset="0"/>
              </a:rPr>
              <a:t>https://www.netl.doe.gov/energy-analyses/temp/ReliabilityandtheOncomingWaveofRetiringBaseloadUnitsVolumeITheCriticalRoleofThermalUnits_031318.pd</a:t>
            </a:r>
          </a:p>
        </p:txBody>
      </p:sp>
      <p:sp>
        <p:nvSpPr>
          <p:cNvPr id="3" name="TextBox 2"/>
          <p:cNvSpPr txBox="1"/>
          <p:nvPr/>
        </p:nvSpPr>
        <p:spPr>
          <a:xfrm>
            <a:off x="9625084" y="1966918"/>
            <a:ext cx="2632015" cy="276999"/>
          </a:xfrm>
          <a:prstGeom prst="rect">
            <a:avLst/>
          </a:prstGeom>
          <a:noFill/>
        </p:spPr>
        <p:txBody>
          <a:bodyPr wrap="square" rtlCol="0">
            <a:spAutoFit/>
          </a:bodyPr>
          <a:lstStyle/>
          <a:p>
            <a:r>
              <a:rPr lang="en-US" sz="1200" b="1" dirty="0" smtClean="0">
                <a:latin typeface="Cambria" panose="02040503050406030204" pitchFamily="18" charset="0"/>
                <a:ea typeface="Cambria" panose="02040503050406030204" pitchFamily="18" charset="0"/>
              </a:rPr>
              <a:t>National Resilience Value</a:t>
            </a:r>
            <a:endParaRPr lang="en-US" sz="1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900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901867">
              <a:defRPr/>
            </a:pPr>
            <a:r>
              <a:rPr lang="en-US" dirty="0" smtClean="0"/>
              <a:t>Towards a 100% Renewable Grid</a:t>
            </a:r>
          </a:p>
        </p:txBody>
      </p:sp>
      <p:sp>
        <p:nvSpPr>
          <p:cNvPr id="4" name="Content Placeholder 3"/>
          <p:cNvSpPr>
            <a:spLocks noGrp="1"/>
          </p:cNvSpPr>
          <p:nvPr>
            <p:ph idx="1"/>
          </p:nvPr>
        </p:nvSpPr>
        <p:spPr>
          <a:xfrm>
            <a:off x="304801" y="658921"/>
            <a:ext cx="10297890" cy="5741879"/>
          </a:xfrm>
        </p:spPr>
        <p:txBody>
          <a:bodyPr/>
          <a:lstStyle/>
          <a:p>
            <a:pPr marL="0" indent="0">
              <a:buNone/>
              <a:defRPr/>
            </a:pPr>
            <a:r>
              <a:rPr lang="en-US" dirty="0" smtClean="0"/>
              <a:t>Cost/availability of Solar &amp; Wind make 100% energy amount possible</a:t>
            </a:r>
          </a:p>
          <a:p>
            <a:pPr>
              <a:defRPr/>
            </a:pPr>
            <a:r>
              <a:rPr lang="en-US" b="0" dirty="0"/>
              <a:t>Renewable Energy and Demand DYNAMICS</a:t>
            </a:r>
            <a:endParaRPr lang="en-US" b="0" dirty="0" smtClean="0"/>
          </a:p>
          <a:p>
            <a:pPr>
              <a:defRPr/>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3" y="1507541"/>
            <a:ext cx="9007079" cy="450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991698" y="6076896"/>
            <a:ext cx="2286193"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9" rIns="91435" bIns="45719">
            <a:spAutoFit/>
          </a:bodyPr>
          <a:lstStyle/>
          <a:p>
            <a:pPr eaLnBrk="1" hangingPunct="1"/>
            <a:r>
              <a:rPr lang="en-US" altLang="en-US" sz="2000" u="sng">
                <a:solidFill>
                  <a:srgbClr val="002060"/>
                </a:solidFill>
              </a:rPr>
              <a:t>CASE A</a:t>
            </a:r>
            <a:r>
              <a:rPr lang="en-US" altLang="en-US" sz="2000">
                <a:solidFill>
                  <a:srgbClr val="002060"/>
                </a:solidFill>
              </a:rPr>
              <a:t>: 2013 Actual</a:t>
            </a:r>
          </a:p>
        </p:txBody>
      </p:sp>
      <p:sp>
        <p:nvSpPr>
          <p:cNvPr id="7" name="TextBox 6"/>
          <p:cNvSpPr txBox="1">
            <a:spLocks noChangeArrowheads="1"/>
          </p:cNvSpPr>
          <p:nvPr/>
        </p:nvSpPr>
        <p:spPr bwMode="auto">
          <a:xfrm>
            <a:off x="3657207" y="6076896"/>
            <a:ext cx="4507314"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9" rIns="91435" bIns="45719">
            <a:spAutoFit/>
          </a:bodyPr>
          <a:lstStyle/>
          <a:p>
            <a:pPr eaLnBrk="1" hangingPunct="1"/>
            <a:r>
              <a:rPr lang="en-US" altLang="en-US" sz="2000" u="sng">
                <a:solidFill>
                  <a:srgbClr val="002060"/>
                </a:solidFill>
              </a:rPr>
              <a:t>CASE B</a:t>
            </a:r>
            <a:r>
              <a:rPr lang="en-US" altLang="en-US" sz="2000">
                <a:solidFill>
                  <a:srgbClr val="002060"/>
                </a:solidFill>
              </a:rPr>
              <a:t>: 2020, 33% Renewable, 20% Wind</a:t>
            </a:r>
          </a:p>
        </p:txBody>
      </p:sp>
      <p:sp>
        <p:nvSpPr>
          <p:cNvPr id="8" name="TextBox 7"/>
          <p:cNvSpPr txBox="1">
            <a:spLocks noChangeArrowheads="1"/>
          </p:cNvSpPr>
          <p:nvPr/>
        </p:nvSpPr>
        <p:spPr bwMode="auto">
          <a:xfrm>
            <a:off x="4293199" y="6076896"/>
            <a:ext cx="3325900"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9" rIns="91435" bIns="45719">
            <a:spAutoFit/>
          </a:bodyPr>
          <a:lstStyle/>
          <a:p>
            <a:pPr eaLnBrk="1" hangingPunct="1"/>
            <a:r>
              <a:rPr lang="en-US" altLang="en-US" sz="2000" u="sng">
                <a:solidFill>
                  <a:srgbClr val="002060"/>
                </a:solidFill>
              </a:rPr>
              <a:t>CASE C</a:t>
            </a:r>
            <a:r>
              <a:rPr lang="en-US" altLang="en-US" sz="2000">
                <a:solidFill>
                  <a:srgbClr val="002060"/>
                </a:solidFill>
              </a:rPr>
              <a:t>: 2030, 50% Renewable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504687"/>
            <a:ext cx="9029899" cy="451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3" y="1524000"/>
            <a:ext cx="9007079" cy="450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766" y="6006154"/>
            <a:ext cx="3168555" cy="369332"/>
          </a:xfrm>
          <a:prstGeom prst="rect">
            <a:avLst/>
          </a:prstGeom>
          <a:noFill/>
        </p:spPr>
        <p:txBody>
          <a:bodyPr wrap="square" rtlCol="0">
            <a:spAutoFit/>
          </a:bodyPr>
          <a:lstStyle/>
          <a:p>
            <a:r>
              <a:rPr lang="en-US" b="1" dirty="0" smtClean="0">
                <a:latin typeface="Cambria" panose="02040503050406030204" pitchFamily="18" charset="0"/>
                <a:ea typeface="Cambria" panose="02040503050406030204" pitchFamily="18" charset="0"/>
              </a:rPr>
              <a:t>Prof. Brouwer group</a:t>
            </a:r>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44185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Amount of Storage Required</a:t>
            </a:r>
            <a:endParaRPr lang="en-US" dirty="0"/>
          </a:p>
        </p:txBody>
      </p:sp>
      <p:sp>
        <p:nvSpPr>
          <p:cNvPr id="3" name="Content Placeholder 2"/>
          <p:cNvSpPr>
            <a:spLocks noGrp="1"/>
          </p:cNvSpPr>
          <p:nvPr>
            <p:ph idx="1"/>
          </p:nvPr>
        </p:nvSpPr>
        <p:spPr/>
        <p:txBody>
          <a:bodyPr/>
          <a:lstStyle/>
          <a:p>
            <a:pPr marL="0" indent="0">
              <a:buNone/>
            </a:pPr>
            <a:r>
              <a:rPr lang="en-US" dirty="0" smtClean="0"/>
              <a:t>Recent 1-Year Simulation of 100% Renewable Grid in CA</a:t>
            </a:r>
          </a:p>
          <a:p>
            <a:r>
              <a:rPr lang="en-US" b="0" dirty="0" smtClean="0"/>
              <a:t>Mostly Solar power (162 GW solar capacity, 5.6 GW wind capacity)</a:t>
            </a:r>
          </a:p>
        </p:txBody>
      </p:sp>
      <p:pic>
        <p:nvPicPr>
          <p:cNvPr id="11" name="Picture 10"/>
          <p:cNvPicPr>
            <a:picLocks noChangeAspect="1"/>
          </p:cNvPicPr>
          <p:nvPr/>
        </p:nvPicPr>
        <p:blipFill rotWithShape="1">
          <a:blip r:embed="rId3"/>
          <a:srcRect t="8505"/>
          <a:stretch/>
        </p:blipFill>
        <p:spPr>
          <a:xfrm>
            <a:off x="1524000" y="1981203"/>
            <a:ext cx="9144000" cy="3528367"/>
          </a:xfrm>
          <a:prstGeom prst="rect">
            <a:avLst/>
          </a:prstGeom>
        </p:spPr>
      </p:pic>
      <p:grpSp>
        <p:nvGrpSpPr>
          <p:cNvPr id="7" name="Group 6"/>
          <p:cNvGrpSpPr/>
          <p:nvPr/>
        </p:nvGrpSpPr>
        <p:grpSpPr>
          <a:xfrm>
            <a:off x="6471432" y="3142538"/>
            <a:ext cx="1188147" cy="1210920"/>
            <a:chOff x="4951882" y="4495800"/>
            <a:chExt cx="1188146" cy="1210919"/>
          </a:xfrm>
        </p:grpSpPr>
        <p:cxnSp>
          <p:nvCxnSpPr>
            <p:cNvPr id="8" name="Straight Connector 7"/>
            <p:cNvCxnSpPr/>
            <p:nvPr/>
          </p:nvCxnSpPr>
          <p:spPr>
            <a:xfrm>
              <a:off x="5562600" y="4495800"/>
              <a:ext cx="0" cy="564589"/>
            </a:xfrm>
            <a:prstGeom prst="line">
              <a:avLst/>
            </a:prstGeom>
            <a:ln w="19050">
              <a:solidFill>
                <a:srgbClr val="9900CC"/>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51882" y="5060389"/>
              <a:ext cx="1188146" cy="646330"/>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21 million</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EVs</a:t>
              </a:r>
              <a:r>
                <a:rPr lang="en-US" baseline="30000" dirty="0">
                  <a:latin typeface="Cambria" panose="02040503050406030204" pitchFamily="18" charset="0"/>
                  <a:ea typeface="Cambria" panose="02040503050406030204" pitchFamily="18" charset="0"/>
                </a:rPr>
                <a:t>§</a:t>
              </a:r>
            </a:p>
          </p:txBody>
        </p:sp>
      </p:grpSp>
      <p:sp>
        <p:nvSpPr>
          <p:cNvPr id="5" name="TextBox 4"/>
          <p:cNvSpPr txBox="1"/>
          <p:nvPr/>
        </p:nvSpPr>
        <p:spPr>
          <a:xfrm>
            <a:off x="9202898" y="2459507"/>
            <a:ext cx="941283" cy="923330"/>
          </a:xfrm>
          <a:prstGeom prst="rect">
            <a:avLst/>
          </a:prstGeom>
          <a:noFill/>
        </p:spPr>
        <p:txBody>
          <a:bodyPr wrap="none" rtlCol="0">
            <a:spAutoFit/>
          </a:bodyPr>
          <a:lstStyle/>
          <a:p>
            <a:r>
              <a:rPr lang="en-US" dirty="0">
                <a:solidFill>
                  <a:schemeClr val="bg1"/>
                </a:solidFill>
                <a:latin typeface="Cambria" panose="02040503050406030204" pitchFamily="18" charset="0"/>
                <a:ea typeface="Cambria" panose="02040503050406030204" pitchFamily="18" charset="0"/>
              </a:rPr>
              <a:t>Deficit</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Surplus</a:t>
            </a:r>
          </a:p>
        </p:txBody>
      </p:sp>
      <p:grpSp>
        <p:nvGrpSpPr>
          <p:cNvPr id="19" name="Group 18"/>
          <p:cNvGrpSpPr/>
          <p:nvPr/>
        </p:nvGrpSpPr>
        <p:grpSpPr>
          <a:xfrm>
            <a:off x="2877170" y="3163752"/>
            <a:ext cx="1005404" cy="777498"/>
            <a:chOff x="1353166" y="3697155"/>
            <a:chExt cx="1005404" cy="777498"/>
          </a:xfrm>
        </p:grpSpPr>
        <p:sp>
          <p:nvSpPr>
            <p:cNvPr id="4" name="TextBox 3"/>
            <p:cNvSpPr txBox="1"/>
            <p:nvPr/>
          </p:nvSpPr>
          <p:spPr>
            <a:xfrm>
              <a:off x="1353166" y="3828322"/>
              <a:ext cx="1005404" cy="646331"/>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Pumped</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Hydro</a:t>
              </a:r>
            </a:p>
          </p:txBody>
        </p:sp>
        <p:pic>
          <p:nvPicPr>
            <p:cNvPr id="13" name="Picture 12"/>
            <p:cNvPicPr>
              <a:picLocks noChangeAspect="1"/>
            </p:cNvPicPr>
            <p:nvPr/>
          </p:nvPicPr>
          <p:blipFill rotWithShape="1">
            <a:blip r:embed="rId4"/>
            <a:srcRect r="77493" b="76329"/>
            <a:stretch/>
          </p:blipFill>
          <p:spPr>
            <a:xfrm>
              <a:off x="1523736" y="3697155"/>
              <a:ext cx="686064" cy="189045"/>
            </a:xfrm>
            <a:prstGeom prst="rect">
              <a:avLst/>
            </a:prstGeom>
          </p:spPr>
        </p:pic>
      </p:grpSp>
      <p:sp>
        <p:nvSpPr>
          <p:cNvPr id="21" name="TextBox 20"/>
          <p:cNvSpPr txBox="1"/>
          <p:nvPr/>
        </p:nvSpPr>
        <p:spPr>
          <a:xfrm>
            <a:off x="2514600" y="5879068"/>
            <a:ext cx="7233262" cy="369332"/>
          </a:xfrm>
          <a:prstGeom prst="rect">
            <a:avLst/>
          </a:prstGeom>
          <a:noFill/>
        </p:spPr>
        <p:txBody>
          <a:bodyPr wrap="none" rtlCol="0">
            <a:spAutoFit/>
          </a:bodyPr>
          <a:lstStyle/>
          <a:p>
            <a:r>
              <a:rPr lang="en-US" baseline="30000" dirty="0">
                <a:latin typeface="Cambria" panose="02040503050406030204" pitchFamily="18" charset="0"/>
                <a:ea typeface="Cambria" panose="02040503050406030204" pitchFamily="18" charset="0"/>
              </a:rPr>
              <a:t>§</a:t>
            </a:r>
            <a:r>
              <a:rPr lang="en-US" dirty="0">
                <a:latin typeface="Cambria" panose="02040503050406030204" pitchFamily="18" charset="0"/>
                <a:ea typeface="Cambria" panose="02040503050406030204" pitchFamily="18" charset="0"/>
              </a:rPr>
              <a:t> 21 million = total CA registered light duty vehicles; Nissan Leaf battery</a:t>
            </a:r>
          </a:p>
        </p:txBody>
      </p:sp>
      <p:grpSp>
        <p:nvGrpSpPr>
          <p:cNvPr id="20" name="Group 19"/>
          <p:cNvGrpSpPr/>
          <p:nvPr/>
        </p:nvGrpSpPr>
        <p:grpSpPr>
          <a:xfrm>
            <a:off x="4648202" y="3143094"/>
            <a:ext cx="1238909" cy="798646"/>
            <a:chOff x="3235012" y="3637581"/>
            <a:chExt cx="1238908" cy="798645"/>
          </a:xfrm>
        </p:grpSpPr>
        <p:pic>
          <p:nvPicPr>
            <p:cNvPr id="18" name="Picture 17"/>
            <p:cNvPicPr>
              <a:picLocks noChangeAspect="1"/>
            </p:cNvPicPr>
            <p:nvPr/>
          </p:nvPicPr>
          <p:blipFill rotWithShape="1">
            <a:blip r:embed="rId5"/>
            <a:srcRect l="62801"/>
            <a:stretch/>
          </p:blipFill>
          <p:spPr>
            <a:xfrm>
              <a:off x="3235012" y="3637581"/>
              <a:ext cx="1143000" cy="798645"/>
            </a:xfrm>
            <a:prstGeom prst="rect">
              <a:avLst/>
            </a:prstGeom>
          </p:spPr>
        </p:pic>
        <p:sp>
          <p:nvSpPr>
            <p:cNvPr id="6" name="TextBox 5"/>
            <p:cNvSpPr txBox="1"/>
            <p:nvPr/>
          </p:nvSpPr>
          <p:spPr>
            <a:xfrm>
              <a:off x="3251727" y="3713737"/>
              <a:ext cx="1222193" cy="646330"/>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Current*</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H</a:t>
              </a:r>
              <a:r>
                <a:rPr lang="en-US" baseline="-25000" dirty="0">
                  <a:latin typeface="Cambria" panose="02040503050406030204" pitchFamily="18" charset="0"/>
                  <a:ea typeface="Cambria" panose="02040503050406030204" pitchFamily="18" charset="0"/>
                </a:rPr>
                <a:t>2</a:t>
              </a:r>
              <a:r>
                <a:rPr lang="en-US" dirty="0">
                  <a:latin typeface="Cambria" panose="02040503050406030204" pitchFamily="18" charset="0"/>
                  <a:ea typeface="Cambria" panose="02040503050406030204" pitchFamily="18" charset="0"/>
                </a:rPr>
                <a:t> Storage</a:t>
              </a:r>
            </a:p>
          </p:txBody>
        </p:sp>
      </p:grpSp>
      <p:sp>
        <p:nvSpPr>
          <p:cNvPr id="10" name="TextBox 9"/>
          <p:cNvSpPr txBox="1"/>
          <p:nvPr/>
        </p:nvSpPr>
        <p:spPr>
          <a:xfrm>
            <a:off x="2520935" y="5509736"/>
            <a:ext cx="5910849"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*Using existing natural gas resources for hydrogen storage</a:t>
            </a:r>
          </a:p>
        </p:txBody>
      </p:sp>
      <p:sp>
        <p:nvSpPr>
          <p:cNvPr id="17" name="TextBox 16"/>
          <p:cNvSpPr txBox="1"/>
          <p:nvPr/>
        </p:nvSpPr>
        <p:spPr>
          <a:xfrm>
            <a:off x="47766" y="6006154"/>
            <a:ext cx="3168555" cy="369332"/>
          </a:xfrm>
          <a:prstGeom prst="rect">
            <a:avLst/>
          </a:prstGeom>
          <a:noFill/>
        </p:spPr>
        <p:txBody>
          <a:bodyPr wrap="square" rtlCol="0">
            <a:spAutoFit/>
          </a:bodyPr>
          <a:lstStyle/>
          <a:p>
            <a:r>
              <a:rPr lang="en-US" b="1" dirty="0" smtClean="0">
                <a:latin typeface="Cambria" panose="02040503050406030204" pitchFamily="18" charset="0"/>
                <a:ea typeface="Cambria" panose="02040503050406030204" pitchFamily="18" charset="0"/>
              </a:rPr>
              <a:t>Prof. Brouwer group</a:t>
            </a:r>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775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3.54167E-6 -0.01181 C 0.01641 -0.01019 0.02409 -0.0088 0.04388 -0.01181 C 0.04662 -0.01204 0.04844 -0.01505 0.05105 -0.01598 C 0.0694 -0.02061 0.08881 -0.01737 0.10769 -0.01783 C 0.12136 -0.01968 0.13464 -0.02315 0.1487 -0.02408 C 0.15586 -0.02662 0.14844 -0.02454 0.16289 -0.02639 C 0.18099 -0.02848 0.19896 -0.03033 0.21732 -0.03149 C 0.22539 -0.03311 0.24193 -0.0345 0.24193 -0.0345 C 0.25026 -0.03658 0.25847 -0.03912 0.26667 -0.04098 C 0.26693 -0.0419 0.2668 -0.04329 0.26771 -0.04422 C 0.27318 -0.04815 0.29024 -0.05116 0.29649 -0.05139 C 0.2987 -0.05139 0.30118 -0.05139 0.30365 -0.05139 " pathEditMode="relative" rAng="0" ptsTypes="AAAAAAAAAAAA">
                                      <p:cBhvr>
                                        <p:cTn id="22" dur="2000" fill="hold"/>
                                        <p:tgtEl>
                                          <p:spTgt spid="19"/>
                                        </p:tgtEl>
                                        <p:attrNameLst>
                                          <p:attrName>ppt_x</p:attrName>
                                          <p:attrName>ppt_y</p:attrName>
                                        </p:attrNameLst>
                                      </p:cBhvr>
                                      <p:rCtr x="15182" y="-1898"/>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25E-6 4.81481E-6 C 0.00716 0.00162 0.01289 0.00648 0.01966 0.0118 C 0.02526 0.0162 0.03216 0.01597 0.0375 0.01689 C 0.04258 0.0162 0.04779 0.01643 0.05274 0.01527 C 0.05638 0.01435 0.06081 0.00902 0.06445 0.00671 C 0.07162 0.00162 0.07891 -0.00163 0.08659 -0.0051 C 0.08867 -0.00602 0.09076 -0.00834 0.09284 -0.00857 C 0.09896 -0.00926 0.10508 -0.00973 0.1112 -0.01042 C 0.11966 -0.01459 0.12813 -0.01806 0.13672 -0.02038 C 0.13854 -0.02107 0.14076 -0.02153 0.14284 -0.02223 C 0.14505 -0.02269 0.14987 -0.02362 0.14987 -0.02338 " pathEditMode="relative" rAng="0" ptsTypes="AAAAAAAAAAA">
                                      <p:cBhvr>
                                        <p:cTn id="26" dur="2000" fill="hold"/>
                                        <p:tgtEl>
                                          <p:spTgt spid="20"/>
                                        </p:tgtEl>
                                        <p:attrNameLst>
                                          <p:attrName>ppt_x</p:attrName>
                                          <p:attrName>ppt_y</p:attrName>
                                        </p:attrNameLst>
                                      </p:cBhvr>
                                      <p:rCtr x="7487" y="-347"/>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2.91667E-6 2.22222E-6 C -0.00157 0.00926 -0.0017 0.01921 -0.00313 0.0287 C -0.0043 0.04884 -0.00573 0.06412 -0.00821 0.08333 C -0.00742 0.0868 -0.00795 0.08657 -0.00716 0.08657 " pathEditMode="relative" rAng="0" ptsTypes="AAAA">
                                      <p:cBhvr>
                                        <p:cTn id="30" dur="2000" fill="hold"/>
                                        <p:tgtEl>
                                          <p:spTgt spid="7"/>
                                        </p:tgtEl>
                                        <p:attrNameLst>
                                          <p:attrName>ppt_x</p:attrName>
                                          <p:attrName>ppt_y</p:attrName>
                                        </p:attrNameLst>
                                      </p:cBhvr>
                                      <p:rCtr x="-417"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mbria" panose="02040503050406030204" pitchFamily="18" charset="0"/>
                <a:ea typeface="Cambria" panose="02040503050406030204" pitchFamily="18" charset="0"/>
              </a:rPr>
              <a:t>Amount of Storage Required</a:t>
            </a:r>
            <a:endParaRPr lang="en-US"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pPr marL="0" indent="0">
              <a:buNone/>
            </a:pPr>
            <a:r>
              <a:rPr lang="en-US" dirty="0"/>
              <a:t>Recent 1-Year Simulation of 100% Renewable Grid in CA</a:t>
            </a:r>
          </a:p>
          <a:p>
            <a:r>
              <a:rPr lang="en-US" b="0" dirty="0" smtClean="0"/>
              <a:t>Wind dominant case (37 </a:t>
            </a:r>
            <a:r>
              <a:rPr lang="en-US" b="0" dirty="0"/>
              <a:t>GW solar capacity, </a:t>
            </a:r>
            <a:r>
              <a:rPr lang="en-US" b="0" dirty="0" smtClean="0"/>
              <a:t>80 </a:t>
            </a:r>
            <a:r>
              <a:rPr lang="en-US" b="0" dirty="0"/>
              <a:t>GW wind capacity)</a:t>
            </a:r>
          </a:p>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544" y="1859280"/>
            <a:ext cx="8669337" cy="4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319752" y="3040459"/>
            <a:ext cx="941283" cy="923330"/>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Deficit</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Surplus</a:t>
            </a:r>
          </a:p>
        </p:txBody>
      </p:sp>
      <p:grpSp>
        <p:nvGrpSpPr>
          <p:cNvPr id="12" name="Group 11"/>
          <p:cNvGrpSpPr/>
          <p:nvPr/>
        </p:nvGrpSpPr>
        <p:grpSpPr>
          <a:xfrm>
            <a:off x="6562851" y="3859106"/>
            <a:ext cx="1188147" cy="1905000"/>
            <a:chOff x="4951882" y="3801720"/>
            <a:chExt cx="1188146" cy="1905000"/>
          </a:xfrm>
        </p:grpSpPr>
        <p:cxnSp>
          <p:nvCxnSpPr>
            <p:cNvPr id="13" name="Straight Connector 12"/>
            <p:cNvCxnSpPr/>
            <p:nvPr/>
          </p:nvCxnSpPr>
          <p:spPr>
            <a:xfrm>
              <a:off x="5562600" y="3801720"/>
              <a:ext cx="0" cy="1258669"/>
            </a:xfrm>
            <a:prstGeom prst="line">
              <a:avLst/>
            </a:prstGeom>
            <a:ln w="28575">
              <a:solidFill>
                <a:srgbClr val="9900CC"/>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951882" y="5060389"/>
              <a:ext cx="1188146" cy="646331"/>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21 million</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EVs</a:t>
              </a:r>
            </a:p>
          </p:txBody>
        </p:sp>
      </p:grpSp>
      <p:grpSp>
        <p:nvGrpSpPr>
          <p:cNvPr id="18" name="Group 17"/>
          <p:cNvGrpSpPr/>
          <p:nvPr/>
        </p:nvGrpSpPr>
        <p:grpSpPr>
          <a:xfrm>
            <a:off x="4648204" y="3791718"/>
            <a:ext cx="1238909" cy="1904999"/>
            <a:chOff x="3235012" y="3637580"/>
            <a:chExt cx="1238908" cy="879960"/>
          </a:xfrm>
        </p:grpSpPr>
        <p:pic>
          <p:nvPicPr>
            <p:cNvPr id="19" name="Picture 18"/>
            <p:cNvPicPr>
              <a:picLocks noChangeAspect="1"/>
            </p:cNvPicPr>
            <p:nvPr/>
          </p:nvPicPr>
          <p:blipFill rotWithShape="1">
            <a:blip r:embed="rId3"/>
            <a:srcRect l="62801"/>
            <a:stretch/>
          </p:blipFill>
          <p:spPr>
            <a:xfrm>
              <a:off x="3235012" y="3637580"/>
              <a:ext cx="1143000" cy="879960"/>
            </a:xfrm>
            <a:prstGeom prst="rect">
              <a:avLst/>
            </a:prstGeom>
          </p:spPr>
        </p:pic>
        <p:sp>
          <p:nvSpPr>
            <p:cNvPr id="20" name="TextBox 19"/>
            <p:cNvSpPr txBox="1"/>
            <p:nvPr/>
          </p:nvSpPr>
          <p:spPr>
            <a:xfrm>
              <a:off x="3251727" y="3713737"/>
              <a:ext cx="1222193" cy="440723"/>
            </a:xfrm>
            <a:prstGeom prst="rect">
              <a:avLst/>
            </a:prstGeom>
          </p:spPr>
          <p:txBody>
            <a:bodyPr wrap="none" rtlCol="0">
              <a:spAutoFit/>
            </a:bodyPr>
            <a:lstStyle/>
            <a:p>
              <a:pPr algn="ctr"/>
              <a:endParaRPr lang="en-US" sz="2000" dirty="0">
                <a:latin typeface="Cambria" panose="02040503050406030204" pitchFamily="18" charset="0"/>
                <a:ea typeface="Cambria" panose="02040503050406030204" pitchFamily="18" charset="0"/>
              </a:endParaRPr>
            </a:p>
            <a:p>
              <a:pPr algn="ctr"/>
              <a:r>
                <a:rPr lang="en-US" dirty="0">
                  <a:latin typeface="Cambria" panose="02040503050406030204" pitchFamily="18" charset="0"/>
                  <a:ea typeface="Cambria" panose="02040503050406030204" pitchFamily="18" charset="0"/>
                </a:rPr>
                <a:t>Current</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H</a:t>
              </a:r>
              <a:r>
                <a:rPr lang="en-US" baseline="-25000" dirty="0">
                  <a:latin typeface="Cambria" panose="02040503050406030204" pitchFamily="18" charset="0"/>
                  <a:ea typeface="Cambria" panose="02040503050406030204" pitchFamily="18" charset="0"/>
                </a:rPr>
                <a:t>2</a:t>
              </a:r>
              <a:r>
                <a:rPr lang="en-US" dirty="0">
                  <a:latin typeface="Cambria" panose="02040503050406030204" pitchFamily="18" charset="0"/>
                  <a:ea typeface="Cambria" panose="02040503050406030204" pitchFamily="18" charset="0"/>
                </a:rPr>
                <a:t> Storage</a:t>
              </a:r>
            </a:p>
          </p:txBody>
        </p:sp>
      </p:grpSp>
      <p:grpSp>
        <p:nvGrpSpPr>
          <p:cNvPr id="5" name="Group 4"/>
          <p:cNvGrpSpPr/>
          <p:nvPr/>
        </p:nvGrpSpPr>
        <p:grpSpPr>
          <a:xfrm>
            <a:off x="2877170" y="3859109"/>
            <a:ext cx="1005404" cy="978229"/>
            <a:chOff x="1353166" y="3859102"/>
            <a:chExt cx="1005404" cy="978228"/>
          </a:xfrm>
        </p:grpSpPr>
        <p:sp>
          <p:nvSpPr>
            <p:cNvPr id="16" name="TextBox 15"/>
            <p:cNvSpPr txBox="1"/>
            <p:nvPr/>
          </p:nvSpPr>
          <p:spPr>
            <a:xfrm>
              <a:off x="1353166" y="4191000"/>
              <a:ext cx="1005404" cy="646330"/>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Pumped</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Hydro</a:t>
              </a:r>
            </a:p>
          </p:txBody>
        </p:sp>
        <p:sp>
          <p:nvSpPr>
            <p:cNvPr id="4" name="Rectangle 3"/>
            <p:cNvSpPr/>
            <p:nvPr/>
          </p:nvSpPr>
          <p:spPr>
            <a:xfrm>
              <a:off x="1600200" y="3859102"/>
              <a:ext cx="533400" cy="331898"/>
            </a:xfrm>
            <a:prstGeom prst="rect">
              <a:avLst/>
            </a:prstGeom>
            <a:solidFill>
              <a:srgbClr val="77933C">
                <a:alpha val="89804"/>
              </a:srgb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6" name="Right Arrow 5"/>
          <p:cNvSpPr/>
          <p:nvPr/>
        </p:nvSpPr>
        <p:spPr>
          <a:xfrm rot="20673859">
            <a:off x="7177839" y="3215727"/>
            <a:ext cx="2209800" cy="381000"/>
          </a:xfrm>
          <a:prstGeom prst="rightArrow">
            <a:avLst>
              <a:gd name="adj1" fmla="val 50000"/>
              <a:gd name="adj2" fmla="val 50816"/>
            </a:avLst>
          </a:prstGeom>
          <a:solidFill>
            <a:srgbClr val="CC9900">
              <a:alpha val="65098"/>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Seasonal</a:t>
            </a:r>
          </a:p>
        </p:txBody>
      </p:sp>
      <p:sp>
        <p:nvSpPr>
          <p:cNvPr id="26" name="Right Arrow 25"/>
          <p:cNvSpPr/>
          <p:nvPr/>
        </p:nvSpPr>
        <p:spPr>
          <a:xfrm rot="671447" flipH="1">
            <a:off x="3194804" y="3259869"/>
            <a:ext cx="3007405" cy="396487"/>
          </a:xfrm>
          <a:prstGeom prst="rightArrow">
            <a:avLst>
              <a:gd name="adj1" fmla="val 50000"/>
              <a:gd name="adj2" fmla="val 50816"/>
            </a:avLst>
          </a:prstGeom>
          <a:solidFill>
            <a:srgbClr val="CC9900">
              <a:alpha val="65098"/>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Seasonal</a:t>
            </a:r>
          </a:p>
        </p:txBody>
      </p:sp>
      <p:sp>
        <p:nvSpPr>
          <p:cNvPr id="17" name="TextBox 16"/>
          <p:cNvSpPr txBox="1"/>
          <p:nvPr/>
        </p:nvSpPr>
        <p:spPr>
          <a:xfrm>
            <a:off x="47766" y="6006154"/>
            <a:ext cx="3168555" cy="369332"/>
          </a:xfrm>
          <a:prstGeom prst="rect">
            <a:avLst/>
          </a:prstGeom>
          <a:noFill/>
        </p:spPr>
        <p:txBody>
          <a:bodyPr wrap="square" rtlCol="0">
            <a:spAutoFit/>
          </a:bodyPr>
          <a:lstStyle/>
          <a:p>
            <a:r>
              <a:rPr lang="en-US" b="1" dirty="0" smtClean="0">
                <a:latin typeface="Cambria" panose="02040503050406030204" pitchFamily="18" charset="0"/>
                <a:ea typeface="Cambria" panose="02040503050406030204" pitchFamily="18" charset="0"/>
              </a:rPr>
              <a:t>Prof. Brouwer group</a:t>
            </a:r>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088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3" y="-117144"/>
            <a:ext cx="11600597" cy="789296"/>
          </a:xfrm>
        </p:spPr>
        <p:txBody>
          <a:bodyPr/>
          <a:lstStyle/>
          <a:p>
            <a:r>
              <a:rPr lang="en-US" dirty="0" smtClean="0"/>
              <a:t>Renewable Curtailment in California</a:t>
            </a:r>
            <a:endParaRPr lang="en-US" dirty="0"/>
          </a:p>
        </p:txBody>
      </p:sp>
      <p:pic>
        <p:nvPicPr>
          <p:cNvPr id="6" name="Picture 5"/>
          <p:cNvPicPr>
            <a:picLocks noChangeAspect="1"/>
          </p:cNvPicPr>
          <p:nvPr/>
        </p:nvPicPr>
        <p:blipFill rotWithShape="1">
          <a:blip r:embed="rId3"/>
          <a:srcRect t="93948" r="39167"/>
          <a:stretch/>
        </p:blipFill>
        <p:spPr>
          <a:xfrm>
            <a:off x="1137" y="6097676"/>
            <a:ext cx="5562600" cy="39606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95400"/>
            <a:ext cx="5084335" cy="3339152"/>
          </a:xfrm>
          <a:prstGeom prst="rect">
            <a:avLst/>
          </a:prstGeom>
        </p:spPr>
      </p:pic>
      <p:sp>
        <p:nvSpPr>
          <p:cNvPr id="9" name="TextBox 8"/>
          <p:cNvSpPr txBox="1"/>
          <p:nvPr/>
        </p:nvSpPr>
        <p:spPr>
          <a:xfrm>
            <a:off x="381000" y="4775242"/>
            <a:ext cx="4495800" cy="646331"/>
          </a:xfrm>
          <a:prstGeom prst="rect">
            <a:avLst/>
          </a:prstGeom>
          <a:noFill/>
        </p:spPr>
        <p:txBody>
          <a:bodyPr wrap="square" rtlCol="0">
            <a:spAutoFit/>
          </a:bodyPr>
          <a:lstStyle/>
          <a:p>
            <a:r>
              <a:rPr lang="en-US" b="1" dirty="0" smtClean="0">
                <a:latin typeface="Cambria" panose="02040503050406030204" pitchFamily="18" charset="0"/>
                <a:ea typeface="Cambria" panose="02040503050406030204" pitchFamily="18" charset="0"/>
              </a:rPr>
              <a:t>In 2017: 7.4 – 11.1 million kg H</a:t>
            </a:r>
            <a:r>
              <a:rPr lang="en-US" b="1" baseline="-25000" dirty="0" smtClean="0">
                <a:latin typeface="Cambria" panose="02040503050406030204" pitchFamily="18" charset="0"/>
                <a:ea typeface="Cambria" panose="02040503050406030204" pitchFamily="18" charset="0"/>
              </a:rPr>
              <a:t>2</a:t>
            </a:r>
          </a:p>
          <a:p>
            <a:r>
              <a:rPr lang="en-US" b="1" dirty="0" smtClean="0">
                <a:latin typeface="Cambria" panose="02040503050406030204" pitchFamily="18" charset="0"/>
                <a:ea typeface="Cambria" panose="02040503050406030204" pitchFamily="18" charset="0"/>
              </a:rPr>
              <a:t>34,500 – 51,700 FCEVs (15,000 mi/</a:t>
            </a:r>
            <a:r>
              <a:rPr lang="en-US" b="1" dirty="0" err="1" smtClean="0">
                <a:latin typeface="Cambria" panose="02040503050406030204" pitchFamily="18" charset="0"/>
                <a:ea typeface="Cambria" panose="02040503050406030204" pitchFamily="18" charset="0"/>
              </a:rPr>
              <a:t>yr</a:t>
            </a:r>
            <a:r>
              <a:rPr lang="en-US" b="1" dirty="0" smtClean="0">
                <a:latin typeface="Cambria" panose="02040503050406030204" pitchFamily="18" charset="0"/>
                <a:ea typeface="Cambria" panose="02040503050406030204" pitchFamily="18" charset="0"/>
              </a:rPr>
              <a:t>)</a:t>
            </a:r>
            <a:endParaRPr lang="en-US" b="1" dirty="0">
              <a:latin typeface="Cambria" panose="02040503050406030204" pitchFamily="18" charset="0"/>
              <a:ea typeface="Cambria" panose="02040503050406030204" pitchFamily="18" charset="0"/>
            </a:endParaRPr>
          </a:p>
        </p:txBody>
      </p:sp>
      <p:sp>
        <p:nvSpPr>
          <p:cNvPr id="11" name="Content Placeholder 2"/>
          <p:cNvSpPr>
            <a:spLocks noGrp="1"/>
          </p:cNvSpPr>
          <p:nvPr>
            <p:ph idx="1"/>
          </p:nvPr>
        </p:nvSpPr>
        <p:spPr>
          <a:xfrm>
            <a:off x="5029200" y="582721"/>
            <a:ext cx="7162800" cy="5741879"/>
          </a:xfrm>
        </p:spPr>
        <p:txBody>
          <a:bodyPr/>
          <a:lstStyle/>
          <a:p>
            <a:pPr marL="0" indent="0">
              <a:buNone/>
            </a:pPr>
            <a:r>
              <a:rPr lang="en-US" dirty="0" smtClean="0"/>
              <a:t>Battery Cost Comparison Case </a:t>
            </a:r>
            <a:endParaRPr lang="en-US" dirty="0"/>
          </a:p>
          <a:p>
            <a:pPr marL="0" indent="0">
              <a:buNone/>
            </a:pPr>
            <a:r>
              <a:rPr lang="en-US" b="0" dirty="0" smtClean="0"/>
              <a:t>~</a:t>
            </a:r>
            <a:r>
              <a:rPr lang="en-US" b="0" dirty="0" smtClean="0"/>
              <a:t>450 </a:t>
            </a:r>
            <a:r>
              <a:rPr lang="en-US" b="0" dirty="0" err="1" smtClean="0"/>
              <a:t>GWh</a:t>
            </a:r>
            <a:r>
              <a:rPr lang="en-US" b="0" dirty="0" smtClean="0"/>
              <a:t> curtailed in 2017</a:t>
            </a:r>
          </a:p>
          <a:p>
            <a:r>
              <a:rPr lang="en-US" b="0" dirty="0" smtClean="0"/>
              <a:t>Future </a:t>
            </a:r>
            <a:r>
              <a:rPr lang="en-US" b="0" dirty="0" smtClean="0"/>
              <a:t>U.S. DOE battery price ($200/kWh)</a:t>
            </a:r>
          </a:p>
          <a:p>
            <a:pPr lvl="1"/>
            <a:r>
              <a:rPr lang="en-US" b="0" dirty="0" smtClean="0"/>
              <a:t>Seasonal shifting requires: </a:t>
            </a:r>
            <a:r>
              <a:rPr lang="en-US" b="0" u="sng" dirty="0" smtClean="0"/>
              <a:t>$22 billion</a:t>
            </a:r>
            <a:r>
              <a:rPr lang="en-US" b="0" dirty="0" smtClean="0"/>
              <a:t> Li-Ion battery</a:t>
            </a:r>
          </a:p>
          <a:p>
            <a:pPr lvl="1"/>
            <a:r>
              <a:rPr lang="en-US" b="0" dirty="0" smtClean="0"/>
              <a:t>Daily shifting requires:  </a:t>
            </a:r>
            <a:r>
              <a:rPr lang="en-US" b="0" u="sng" dirty="0" smtClean="0"/>
              <a:t>$573 million</a:t>
            </a:r>
            <a:r>
              <a:rPr lang="en-US" b="0" dirty="0" smtClean="0"/>
              <a:t> Li-Ion battery</a:t>
            </a:r>
          </a:p>
          <a:p>
            <a:endParaRPr lang="en-US" b="0" dirty="0" smtClean="0"/>
          </a:p>
          <a:p>
            <a:r>
              <a:rPr lang="en-US" b="0" dirty="0" smtClean="0"/>
              <a:t>Current </a:t>
            </a:r>
            <a:r>
              <a:rPr lang="en-US" b="0" dirty="0" err="1" smtClean="0"/>
              <a:t>electrolyzer</a:t>
            </a:r>
            <a:r>
              <a:rPr lang="en-US" b="0" dirty="0" smtClean="0"/>
              <a:t> cost (actual sale of NEL ASA to H2V PRODUCT in France at $477/kW) – assuming gas grid use</a:t>
            </a:r>
          </a:p>
          <a:p>
            <a:pPr lvl="1"/>
            <a:r>
              <a:rPr lang="en-US" b="0" dirty="0" smtClean="0"/>
              <a:t>Seasonal shifting requires:  $170 million </a:t>
            </a:r>
            <a:r>
              <a:rPr lang="en-US" b="0" dirty="0" err="1" smtClean="0"/>
              <a:t>electrolyzer</a:t>
            </a:r>
            <a:endParaRPr lang="en-US" b="0" dirty="0" smtClean="0"/>
          </a:p>
          <a:p>
            <a:pPr lvl="1"/>
            <a:r>
              <a:rPr lang="en-US" b="0" dirty="0" smtClean="0"/>
              <a:t>Daily Shifting requires: </a:t>
            </a:r>
            <a:r>
              <a:rPr lang="en-US" b="0" dirty="0"/>
              <a:t> </a:t>
            </a:r>
            <a:r>
              <a:rPr lang="en-US" b="0" dirty="0" smtClean="0"/>
              <a:t>$170 </a:t>
            </a:r>
            <a:r>
              <a:rPr lang="en-US" b="0" dirty="0"/>
              <a:t>million </a:t>
            </a:r>
            <a:r>
              <a:rPr lang="en-US" b="0" dirty="0" err="1" smtClean="0"/>
              <a:t>electrolyzer</a:t>
            </a:r>
            <a:endParaRPr lang="en-US" b="0" dirty="0" smtClean="0"/>
          </a:p>
          <a:p>
            <a:pPr lvl="1"/>
            <a:r>
              <a:rPr lang="en-US" b="0" dirty="0" smtClean="0"/>
              <a:t>Gas grid interconnections (10): $12 million</a:t>
            </a:r>
          </a:p>
          <a:p>
            <a:pPr lvl="1"/>
            <a:r>
              <a:rPr lang="en-US" b="0" dirty="0" smtClean="0"/>
              <a:t>Fuel cell systems for power to grid: $356 million</a:t>
            </a:r>
          </a:p>
          <a:p>
            <a:pPr marL="457189" lvl="1" indent="0">
              <a:buNone/>
            </a:pPr>
            <a:r>
              <a:rPr lang="en-US" b="0" dirty="0"/>
              <a:t> </a:t>
            </a:r>
            <a:r>
              <a:rPr lang="en-US" b="0" dirty="0" smtClean="0"/>
              <a:t>					Total: </a:t>
            </a:r>
            <a:r>
              <a:rPr lang="en-US" dirty="0" smtClean="0"/>
              <a:t>$538 million</a:t>
            </a:r>
            <a:endParaRPr lang="en-US" dirty="0"/>
          </a:p>
          <a:p>
            <a:pPr lvl="1"/>
            <a:endParaRPr lang="en-US" b="0" dirty="0"/>
          </a:p>
        </p:txBody>
      </p:sp>
      <p:sp>
        <p:nvSpPr>
          <p:cNvPr id="12" name="TextBox 11"/>
          <p:cNvSpPr txBox="1"/>
          <p:nvPr/>
        </p:nvSpPr>
        <p:spPr>
          <a:xfrm>
            <a:off x="5563737" y="6124407"/>
            <a:ext cx="3168555" cy="369332"/>
          </a:xfrm>
          <a:prstGeom prst="rect">
            <a:avLst/>
          </a:prstGeom>
          <a:noFill/>
        </p:spPr>
        <p:txBody>
          <a:bodyPr wrap="square" rtlCol="0">
            <a:spAutoFit/>
          </a:bodyPr>
          <a:lstStyle/>
          <a:p>
            <a:r>
              <a:rPr lang="en-US" b="1" dirty="0" smtClean="0">
                <a:latin typeface="Cambria" panose="02040503050406030204" pitchFamily="18" charset="0"/>
                <a:ea typeface="Cambria" panose="02040503050406030204" pitchFamily="18" charset="0"/>
              </a:rPr>
              <a:t>Prof. Brouwer group</a:t>
            </a:r>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151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11337" y="646817"/>
            <a:ext cx="6477000" cy="5374274"/>
          </a:xfrm>
          <a:prstGeom prst="rect">
            <a:avLst/>
          </a:prstGeom>
        </p:spPr>
      </p:pic>
      <p:sp>
        <p:nvSpPr>
          <p:cNvPr id="2" name="Title 1"/>
          <p:cNvSpPr>
            <a:spLocks noGrp="1"/>
          </p:cNvSpPr>
          <p:nvPr>
            <p:ph type="title"/>
          </p:nvPr>
        </p:nvSpPr>
        <p:spPr/>
        <p:txBody>
          <a:bodyPr>
            <a:normAutofit/>
          </a:bodyPr>
          <a:lstStyle/>
          <a:p>
            <a:r>
              <a:rPr lang="en-US" dirty="0" smtClean="0"/>
              <a:t>H2@Scale DOE Initiative</a:t>
            </a:r>
            <a:endParaRPr lang="en-US" dirty="0"/>
          </a:p>
        </p:txBody>
      </p:sp>
      <p:pic>
        <p:nvPicPr>
          <p:cNvPr id="7" name="Picture 6"/>
          <p:cNvPicPr>
            <a:picLocks noChangeAspect="1"/>
          </p:cNvPicPr>
          <p:nvPr/>
        </p:nvPicPr>
        <p:blipFill>
          <a:blip r:embed="rId3"/>
          <a:stretch>
            <a:fillRect/>
          </a:stretch>
        </p:blipFill>
        <p:spPr>
          <a:xfrm>
            <a:off x="1505519" y="1063132"/>
            <a:ext cx="2705100" cy="2138122"/>
          </a:xfrm>
          <a:prstGeom prst="rect">
            <a:avLst/>
          </a:prstGeom>
        </p:spPr>
      </p:pic>
      <p:sp>
        <p:nvSpPr>
          <p:cNvPr id="8" name="TextBox 7"/>
          <p:cNvSpPr txBox="1"/>
          <p:nvPr/>
        </p:nvSpPr>
        <p:spPr>
          <a:xfrm>
            <a:off x="1404329" y="3149445"/>
            <a:ext cx="2962072" cy="307777"/>
          </a:xfrm>
          <a:prstGeom prst="rect">
            <a:avLst/>
          </a:prstGeom>
          <a:noFill/>
        </p:spPr>
        <p:txBody>
          <a:bodyPr wrap="square" rtlCol="0">
            <a:spAutoFit/>
          </a:bodyPr>
          <a:lstStyle/>
          <a:p>
            <a:r>
              <a:rPr lang="en-US" sz="1400" dirty="0" smtClean="0">
                <a:latin typeface="Cambria" panose="02040503050406030204" pitchFamily="18" charset="0"/>
                <a:ea typeface="Cambria" panose="02040503050406030204" pitchFamily="18" charset="0"/>
              </a:rPr>
              <a:t>Forbes, April 2, 2019:</a:t>
            </a:r>
            <a:endParaRPr lang="en-US" sz="1400" dirty="0">
              <a:latin typeface="Cambria" panose="02040503050406030204" pitchFamily="18" charset="0"/>
              <a:ea typeface="Cambria" panose="02040503050406030204" pitchFamily="18" charset="0"/>
            </a:endParaRPr>
          </a:p>
        </p:txBody>
      </p:sp>
      <p:sp>
        <p:nvSpPr>
          <p:cNvPr id="9" name="Rectangle 8"/>
          <p:cNvSpPr/>
          <p:nvPr/>
        </p:nvSpPr>
        <p:spPr>
          <a:xfrm>
            <a:off x="152400" y="3657600"/>
            <a:ext cx="5610434" cy="2585323"/>
          </a:xfrm>
          <a:prstGeom prst="rect">
            <a:avLst/>
          </a:prstGeom>
        </p:spPr>
        <p:txBody>
          <a:bodyPr wrap="square">
            <a:spAutoFit/>
          </a:bodyPr>
          <a:lstStyle/>
          <a:p>
            <a:r>
              <a:rPr lang="en-US" dirty="0" smtClean="0">
                <a:solidFill>
                  <a:schemeClr val="tx2"/>
                </a:solidFill>
                <a:latin typeface="Cambria" panose="02040503050406030204" pitchFamily="18" charset="0"/>
                <a:ea typeface="Cambria" panose="02040503050406030204" pitchFamily="18" charset="0"/>
              </a:rPr>
              <a:t>“… </a:t>
            </a:r>
            <a:r>
              <a:rPr lang="en-US" dirty="0">
                <a:solidFill>
                  <a:schemeClr val="tx2"/>
                </a:solidFill>
                <a:latin typeface="Cambria" panose="02040503050406030204" pitchFamily="18" charset="0"/>
                <a:ea typeface="Cambria" panose="02040503050406030204" pitchFamily="18" charset="0"/>
              </a:rPr>
              <a:t>within a couple decades the very best sites will go to 1.5¢ per kilowatt hour cost of electricity</a:t>
            </a:r>
            <a:r>
              <a:rPr lang="en-US" dirty="0" smtClean="0">
                <a:solidFill>
                  <a:schemeClr val="tx2"/>
                </a:solidFill>
                <a:latin typeface="Cambria" panose="02040503050406030204" pitchFamily="18" charset="0"/>
                <a:ea typeface="Cambria" panose="02040503050406030204" pitchFamily="18" charset="0"/>
              </a:rPr>
              <a:t>. </a:t>
            </a:r>
            <a:r>
              <a:rPr lang="en-US" b="1" dirty="0" smtClean="0">
                <a:solidFill>
                  <a:schemeClr val="tx2"/>
                </a:solidFill>
                <a:latin typeface="Cambria" panose="02040503050406030204" pitchFamily="18" charset="0"/>
                <a:ea typeface="Cambria" panose="02040503050406030204" pitchFamily="18" charset="0"/>
              </a:rPr>
              <a:t>Hydrogen </a:t>
            </a:r>
            <a:r>
              <a:rPr lang="en-US" b="1" dirty="0">
                <a:solidFill>
                  <a:schemeClr val="tx2"/>
                </a:solidFill>
                <a:latin typeface="Cambria" panose="02040503050406030204" pitchFamily="18" charset="0"/>
                <a:ea typeface="Cambria" panose="02040503050406030204" pitchFamily="18" charset="0"/>
              </a:rPr>
              <a:t>is pretty </a:t>
            </a:r>
            <a:r>
              <a:rPr lang="en-US" b="1" dirty="0" smtClean="0">
                <a:solidFill>
                  <a:schemeClr val="tx2"/>
                </a:solidFill>
                <a:latin typeface="Cambria" panose="02040503050406030204" pitchFamily="18" charset="0"/>
                <a:ea typeface="Cambria" panose="02040503050406030204" pitchFamily="18" charset="0"/>
              </a:rPr>
              <a:t>good</a:t>
            </a:r>
            <a:r>
              <a:rPr lang="en-US" dirty="0" smtClean="0">
                <a:solidFill>
                  <a:schemeClr val="tx2"/>
                </a:solidFill>
                <a:latin typeface="Cambria" panose="02040503050406030204" pitchFamily="18" charset="0"/>
                <a:ea typeface="Cambria" panose="02040503050406030204" pitchFamily="18" charset="0"/>
              </a:rPr>
              <a:t>, because </a:t>
            </a:r>
            <a:r>
              <a:rPr lang="en-US" dirty="0">
                <a:solidFill>
                  <a:schemeClr val="tx2"/>
                </a:solidFill>
                <a:latin typeface="Cambria" panose="02040503050406030204" pitchFamily="18" charset="0"/>
                <a:ea typeface="Cambria" panose="02040503050406030204" pitchFamily="18" charset="0"/>
              </a:rPr>
              <a:t>you can store it in </a:t>
            </a:r>
            <a:r>
              <a:rPr lang="en-US" b="1" dirty="0">
                <a:solidFill>
                  <a:schemeClr val="tx2"/>
                </a:solidFill>
                <a:latin typeface="Cambria" panose="02040503050406030204" pitchFamily="18" charset="0"/>
                <a:ea typeface="Cambria" panose="02040503050406030204" pitchFamily="18" charset="0"/>
              </a:rPr>
              <a:t>underground caverns </a:t>
            </a:r>
            <a:r>
              <a:rPr lang="en-US" dirty="0">
                <a:solidFill>
                  <a:schemeClr val="tx2"/>
                </a:solidFill>
                <a:latin typeface="Cambria" panose="02040503050406030204" pitchFamily="18" charset="0"/>
                <a:ea typeface="Cambria" panose="02040503050406030204" pitchFamily="18" charset="0"/>
              </a:rPr>
              <a:t>and things like that, and the overhead compared to a battery is very </a:t>
            </a:r>
            <a:r>
              <a:rPr lang="en-US" dirty="0" smtClean="0">
                <a:solidFill>
                  <a:schemeClr val="tx2"/>
                </a:solidFill>
                <a:latin typeface="Cambria" panose="02040503050406030204" pitchFamily="18" charset="0"/>
                <a:ea typeface="Cambria" panose="02040503050406030204" pitchFamily="18" charset="0"/>
              </a:rPr>
              <a:t>compelling. </a:t>
            </a:r>
          </a:p>
          <a:p>
            <a:r>
              <a:rPr lang="en-US" dirty="0" smtClean="0">
                <a:solidFill>
                  <a:schemeClr val="tx2"/>
                </a:solidFill>
                <a:latin typeface="Cambria" panose="02040503050406030204" pitchFamily="18" charset="0"/>
                <a:ea typeface="Cambria" panose="02040503050406030204" pitchFamily="18" charset="0"/>
              </a:rPr>
              <a:t>So </a:t>
            </a:r>
            <a:r>
              <a:rPr lang="en-US" dirty="0">
                <a:solidFill>
                  <a:schemeClr val="tx2"/>
                </a:solidFill>
                <a:latin typeface="Cambria" panose="02040503050406030204" pitchFamily="18" charset="0"/>
                <a:ea typeface="Cambria" panose="02040503050406030204" pitchFamily="18" charset="0"/>
              </a:rPr>
              <a:t>it may be that we’ll move to a </a:t>
            </a:r>
            <a:r>
              <a:rPr lang="en-US" b="1" dirty="0">
                <a:solidFill>
                  <a:schemeClr val="tx2"/>
                </a:solidFill>
                <a:latin typeface="Cambria" panose="02040503050406030204" pitchFamily="18" charset="0"/>
                <a:ea typeface="Cambria" panose="02040503050406030204" pitchFamily="18" charset="0"/>
              </a:rPr>
              <a:t>partial hydrogen economy based on renewable energy</a:t>
            </a:r>
            <a:r>
              <a:rPr lang="en-US" dirty="0">
                <a:solidFill>
                  <a:schemeClr val="tx2"/>
                </a:solidFill>
                <a:latin typeface="Cambria" panose="02040503050406030204" pitchFamily="18" charset="0"/>
                <a:ea typeface="Cambria" panose="02040503050406030204" pitchFamily="18" charset="0"/>
              </a:rPr>
              <a:t>," Chu said in an appearance hosted by the Energy Policy Institute of Chicago </a:t>
            </a:r>
          </a:p>
        </p:txBody>
      </p:sp>
    </p:spTree>
    <p:extLst>
      <p:ext uri="{BB962C8B-B14F-4D97-AF65-F5344CB8AC3E}">
        <p14:creationId xmlns:p14="http://schemas.microsoft.com/office/powerpoint/2010/main" val="770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5231E-7287-4E66-ADF6-9EACC82366DE}"/>
              </a:ext>
            </a:extLst>
          </p:cNvPr>
          <p:cNvSpPr>
            <a:spLocks noGrp="1"/>
          </p:cNvSpPr>
          <p:nvPr>
            <p:ph type="title"/>
          </p:nvPr>
        </p:nvSpPr>
        <p:spPr/>
        <p:txBody>
          <a:bodyPr/>
          <a:lstStyle/>
          <a:p>
            <a:r>
              <a:rPr lang="en-US" dirty="0" smtClean="0"/>
              <a:t>Examples H2@Scale and </a:t>
            </a:r>
            <a:r>
              <a:rPr lang="en-US" dirty="0" err="1" smtClean="0"/>
              <a:t>Electrolyzers</a:t>
            </a:r>
            <a:endParaRPr lang="en-US" dirty="0"/>
          </a:p>
        </p:txBody>
      </p:sp>
      <p:pic>
        <p:nvPicPr>
          <p:cNvPr id="3" name="Picture 2"/>
          <p:cNvPicPr>
            <a:picLocks noChangeAspect="1"/>
          </p:cNvPicPr>
          <p:nvPr/>
        </p:nvPicPr>
        <p:blipFill rotWithShape="1">
          <a:blip r:embed="rId3"/>
          <a:srcRect b="16141"/>
          <a:stretch/>
        </p:blipFill>
        <p:spPr>
          <a:xfrm>
            <a:off x="3556482" y="653664"/>
            <a:ext cx="2996718" cy="2936341"/>
          </a:xfrm>
          <a:prstGeom prst="rect">
            <a:avLst/>
          </a:prstGeom>
        </p:spPr>
      </p:pic>
      <p:pic>
        <p:nvPicPr>
          <p:cNvPr id="7" name="Picture 6"/>
          <p:cNvPicPr>
            <a:picLocks noChangeAspect="1"/>
          </p:cNvPicPr>
          <p:nvPr/>
        </p:nvPicPr>
        <p:blipFill rotWithShape="1">
          <a:blip r:embed="rId4"/>
          <a:srcRect b="47445"/>
          <a:stretch/>
        </p:blipFill>
        <p:spPr>
          <a:xfrm>
            <a:off x="3193609" y="4113225"/>
            <a:ext cx="3153914" cy="1763106"/>
          </a:xfrm>
          <a:prstGeom prst="rect">
            <a:avLst/>
          </a:prstGeom>
        </p:spPr>
      </p:pic>
      <p:pic>
        <p:nvPicPr>
          <p:cNvPr id="9" name="Picture 8"/>
          <p:cNvPicPr>
            <a:picLocks noChangeAspect="1"/>
          </p:cNvPicPr>
          <p:nvPr/>
        </p:nvPicPr>
        <p:blipFill rotWithShape="1">
          <a:blip r:embed="rId5"/>
          <a:srcRect b="31250"/>
          <a:stretch/>
        </p:blipFill>
        <p:spPr>
          <a:xfrm>
            <a:off x="6522125" y="749985"/>
            <a:ext cx="2908765" cy="1905000"/>
          </a:xfrm>
          <a:prstGeom prst="rect">
            <a:avLst/>
          </a:prstGeom>
        </p:spPr>
      </p:pic>
      <p:sp>
        <p:nvSpPr>
          <p:cNvPr id="4" name="TextBox 3"/>
          <p:cNvSpPr txBox="1"/>
          <p:nvPr/>
        </p:nvSpPr>
        <p:spPr>
          <a:xfrm>
            <a:off x="3581400" y="3522202"/>
            <a:ext cx="2800573" cy="523220"/>
          </a:xfrm>
          <a:prstGeom prst="rect">
            <a:avLst/>
          </a:prstGeom>
          <a:noFill/>
        </p:spPr>
        <p:txBody>
          <a:bodyPr wrap="square" rtlCol="0">
            <a:spAutoFit/>
          </a:bodyPr>
          <a:lstStyle/>
          <a:p>
            <a:pPr algn="r"/>
            <a:r>
              <a:rPr lang="en-US" sz="1400" b="1" dirty="0" smtClean="0">
                <a:latin typeface="Cambria" panose="02040503050406030204" pitchFamily="18" charset="0"/>
                <a:ea typeface="Cambria" panose="02040503050406030204" pitchFamily="18" charset="0"/>
              </a:rPr>
              <a:t>~5000 Fuel Cell Vehicles and 35 H</a:t>
            </a:r>
            <a:r>
              <a:rPr lang="en-US" sz="1400" b="1" baseline="-25000" dirty="0" smtClean="0">
                <a:latin typeface="Cambria" panose="02040503050406030204" pitchFamily="18" charset="0"/>
                <a:ea typeface="Cambria" panose="02040503050406030204" pitchFamily="18" charset="0"/>
              </a:rPr>
              <a:t>2 </a:t>
            </a:r>
            <a:r>
              <a:rPr lang="en-US" sz="1400" b="1" dirty="0" smtClean="0">
                <a:latin typeface="Cambria" panose="02040503050406030204" pitchFamily="18" charset="0"/>
                <a:ea typeface="Cambria" panose="02040503050406030204" pitchFamily="18" charset="0"/>
              </a:rPr>
              <a:t>fueling stations open in CA</a:t>
            </a:r>
            <a:endParaRPr lang="en-US" sz="1400" b="1" dirty="0">
              <a:latin typeface="Cambria" panose="02040503050406030204" pitchFamily="18" charset="0"/>
              <a:ea typeface="Cambria" panose="02040503050406030204" pitchFamily="18" charset="0"/>
            </a:endParaRPr>
          </a:p>
        </p:txBody>
      </p:sp>
      <p:sp>
        <p:nvSpPr>
          <p:cNvPr id="10" name="TextBox 9"/>
          <p:cNvSpPr txBox="1"/>
          <p:nvPr/>
        </p:nvSpPr>
        <p:spPr>
          <a:xfrm>
            <a:off x="3176487" y="5809407"/>
            <a:ext cx="3112265" cy="738664"/>
          </a:xfrm>
          <a:prstGeom prst="rect">
            <a:avLst/>
          </a:prstGeom>
          <a:noFill/>
        </p:spPr>
        <p:txBody>
          <a:bodyPr wrap="square" rtlCol="0">
            <a:spAutoFit/>
          </a:bodyPr>
          <a:lstStyle/>
          <a:p>
            <a:pPr algn="r"/>
            <a:r>
              <a:rPr lang="en-US" sz="1400" b="1" dirty="0" smtClean="0">
                <a:latin typeface="Cambria" panose="02040503050406030204" pitchFamily="18" charset="0"/>
                <a:ea typeface="Cambria" panose="02040503050406030204" pitchFamily="18" charset="0"/>
              </a:rPr>
              <a:t>1000 kg/day H</a:t>
            </a:r>
            <a:r>
              <a:rPr lang="en-US" sz="1400" b="1" baseline="-25000" dirty="0" smtClean="0">
                <a:latin typeface="Cambria" panose="02040503050406030204" pitchFamily="18" charset="0"/>
                <a:ea typeface="Cambria" panose="02040503050406030204" pitchFamily="18" charset="0"/>
              </a:rPr>
              <a:t>2</a:t>
            </a:r>
            <a:r>
              <a:rPr lang="en-US" sz="1400" b="1" dirty="0" smtClean="0">
                <a:latin typeface="Cambria" panose="02040503050406030204" pitchFamily="18" charset="0"/>
                <a:ea typeface="Cambria" panose="02040503050406030204" pitchFamily="18" charset="0"/>
              </a:rPr>
              <a:t> stations to be deployed in 14-28 locations for fuel cell trucks (2018; Nicola, NEL)</a:t>
            </a:r>
            <a:endParaRPr lang="en-US" sz="1400" b="1" dirty="0">
              <a:latin typeface="Cambria" panose="02040503050406030204" pitchFamily="18" charset="0"/>
              <a:ea typeface="Cambria" panose="02040503050406030204" pitchFamily="18" charset="0"/>
            </a:endParaRPr>
          </a:p>
        </p:txBody>
      </p:sp>
      <p:sp>
        <p:nvSpPr>
          <p:cNvPr id="12" name="TextBox 11"/>
          <p:cNvSpPr txBox="1"/>
          <p:nvPr/>
        </p:nvSpPr>
        <p:spPr>
          <a:xfrm>
            <a:off x="6251158" y="2597952"/>
            <a:ext cx="3137530" cy="954107"/>
          </a:xfrm>
          <a:prstGeom prst="rect">
            <a:avLst/>
          </a:prstGeom>
          <a:noFill/>
        </p:spPr>
        <p:txBody>
          <a:bodyPr wrap="square" rtlCol="0">
            <a:spAutoFit/>
          </a:bodyPr>
          <a:lstStyle/>
          <a:p>
            <a:pPr algn="r"/>
            <a:r>
              <a:rPr lang="en-US" sz="1400" b="1" dirty="0" smtClean="0">
                <a:latin typeface="Cambria" panose="02040503050406030204" pitchFamily="18" charset="0"/>
                <a:ea typeface="Cambria" panose="02040503050406030204" pitchFamily="18" charset="0"/>
              </a:rPr>
              <a:t>Integration of 6 MW of electrolysis with wind energy and natural gas pipelines (2015; Mainz, </a:t>
            </a:r>
            <a:r>
              <a:rPr lang="en-US" sz="1400" b="1" dirty="0" err="1" smtClean="0">
                <a:latin typeface="Cambria" panose="02040503050406030204" pitchFamily="18" charset="0"/>
                <a:ea typeface="Cambria" panose="02040503050406030204" pitchFamily="18" charset="0"/>
              </a:rPr>
              <a:t>EnergiePark</a:t>
            </a:r>
            <a:r>
              <a:rPr lang="en-US" sz="1400" b="1" dirty="0" smtClean="0">
                <a:latin typeface="Cambria" panose="02040503050406030204" pitchFamily="18" charset="0"/>
                <a:ea typeface="Cambria" panose="02040503050406030204" pitchFamily="18" charset="0"/>
              </a:rPr>
              <a:t> Mainz)</a:t>
            </a:r>
            <a:endParaRPr lang="en-US" sz="1400" b="1"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6"/>
          <a:srcRect l="9234" t="2815" r="7657" b="18375"/>
          <a:stretch/>
        </p:blipFill>
        <p:spPr>
          <a:xfrm>
            <a:off x="9427478" y="1350400"/>
            <a:ext cx="2743200" cy="3276601"/>
          </a:xfrm>
          <a:prstGeom prst="rect">
            <a:avLst/>
          </a:prstGeom>
        </p:spPr>
      </p:pic>
      <p:sp>
        <p:nvSpPr>
          <p:cNvPr id="14" name="TextBox 13"/>
          <p:cNvSpPr txBox="1"/>
          <p:nvPr/>
        </p:nvSpPr>
        <p:spPr>
          <a:xfrm>
            <a:off x="9388688" y="4586219"/>
            <a:ext cx="2803312" cy="954107"/>
          </a:xfrm>
          <a:prstGeom prst="rect">
            <a:avLst/>
          </a:prstGeom>
          <a:noFill/>
        </p:spPr>
        <p:txBody>
          <a:bodyPr wrap="square" rtlCol="0">
            <a:spAutoFit/>
          </a:bodyPr>
          <a:lstStyle/>
          <a:p>
            <a:pPr algn="r"/>
            <a:r>
              <a:rPr lang="en-US" sz="1400" b="1" dirty="0" smtClean="0">
                <a:latin typeface="Cambria" panose="02040503050406030204" pitchFamily="18" charset="0"/>
                <a:ea typeface="Cambria" panose="02040503050406030204" pitchFamily="18" charset="0"/>
              </a:rPr>
              <a:t>750,000 ton/year ammonia plant using by-product hydrogen opens in Freeport, TX (2018; </a:t>
            </a:r>
            <a:r>
              <a:rPr lang="en-US" sz="1400" b="1" dirty="0" err="1" smtClean="0">
                <a:latin typeface="Cambria" panose="02040503050406030204" pitchFamily="18" charset="0"/>
                <a:ea typeface="Cambria" panose="02040503050406030204" pitchFamily="18" charset="0"/>
              </a:rPr>
              <a:t>Yara</a:t>
            </a:r>
            <a:r>
              <a:rPr lang="en-US" sz="1400" b="1" dirty="0" smtClean="0">
                <a:latin typeface="Cambria" panose="02040503050406030204" pitchFamily="18" charset="0"/>
                <a:ea typeface="Cambria" panose="02040503050406030204" pitchFamily="18" charset="0"/>
              </a:rPr>
              <a:t>, BSF)</a:t>
            </a:r>
            <a:endParaRPr lang="en-US" sz="1400" b="1"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7"/>
          <a:srcRect l="2363" b="28914"/>
          <a:stretch/>
        </p:blipFill>
        <p:spPr>
          <a:xfrm>
            <a:off x="6448897" y="3735120"/>
            <a:ext cx="2978581" cy="2026753"/>
          </a:xfrm>
          <a:prstGeom prst="rect">
            <a:avLst/>
          </a:prstGeom>
        </p:spPr>
      </p:pic>
      <p:sp>
        <p:nvSpPr>
          <p:cNvPr id="17" name="TextBox 16"/>
          <p:cNvSpPr txBox="1"/>
          <p:nvPr/>
        </p:nvSpPr>
        <p:spPr>
          <a:xfrm>
            <a:off x="6221588" y="5742483"/>
            <a:ext cx="3226362" cy="738664"/>
          </a:xfrm>
          <a:prstGeom prst="rect">
            <a:avLst/>
          </a:prstGeom>
          <a:noFill/>
        </p:spPr>
        <p:txBody>
          <a:bodyPr wrap="square" rtlCol="0">
            <a:spAutoFit/>
          </a:bodyPr>
          <a:lstStyle/>
          <a:p>
            <a:pPr algn="r"/>
            <a:r>
              <a:rPr lang="en-US" sz="1400" b="1" dirty="0" smtClean="0">
                <a:latin typeface="Cambria" panose="02040503050406030204" pitchFamily="18" charset="0"/>
                <a:ea typeface="Cambria" panose="02040503050406030204" pitchFamily="18" charset="0"/>
              </a:rPr>
              <a:t>Integration of 10 MW of electrolysis with </a:t>
            </a:r>
            <a:r>
              <a:rPr lang="en-US" sz="1400" b="1" dirty="0" err="1" smtClean="0">
                <a:latin typeface="Cambria" panose="02040503050406030204" pitchFamily="18" charset="0"/>
                <a:ea typeface="Cambria" panose="02040503050406030204" pitchFamily="18" charset="0"/>
              </a:rPr>
              <a:t>Rheinland</a:t>
            </a:r>
            <a:r>
              <a:rPr lang="en-US" sz="1400" b="1" dirty="0" smtClean="0">
                <a:latin typeface="Cambria" panose="02040503050406030204" pitchFamily="18" charset="0"/>
                <a:ea typeface="Cambria" panose="02040503050406030204" pitchFamily="18" charset="0"/>
              </a:rPr>
              <a:t> Refinery Complex (Germany), (2018; Shell)</a:t>
            </a:r>
            <a:endParaRPr lang="en-US" sz="1400" b="1" dirty="0">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8"/>
          <a:srcRect l="2074"/>
          <a:stretch/>
        </p:blipFill>
        <p:spPr>
          <a:xfrm>
            <a:off x="59466" y="1756810"/>
            <a:ext cx="3598134" cy="2281790"/>
          </a:xfrm>
          <a:prstGeom prst="rect">
            <a:avLst/>
          </a:prstGeom>
          <a:ln w="12700">
            <a:solidFill>
              <a:schemeClr val="tx1"/>
            </a:solidFill>
          </a:ln>
        </p:spPr>
      </p:pic>
      <p:sp>
        <p:nvSpPr>
          <p:cNvPr id="19" name="Rectangle 18"/>
          <p:cNvSpPr/>
          <p:nvPr/>
        </p:nvSpPr>
        <p:spPr>
          <a:xfrm>
            <a:off x="0" y="4113225"/>
            <a:ext cx="3058334" cy="1600438"/>
          </a:xfrm>
          <a:prstGeom prst="rect">
            <a:avLst/>
          </a:prstGeom>
        </p:spPr>
        <p:txBody>
          <a:bodyPr wrap="square">
            <a:spAutoFit/>
          </a:bodyPr>
          <a:lstStyle/>
          <a:p>
            <a:r>
              <a:rPr lang="en-US" sz="1400" b="1" dirty="0" smtClean="0">
                <a:latin typeface="Cambria" panose="02040503050406030204" pitchFamily="18" charset="0"/>
                <a:ea typeface="Cambria" panose="02040503050406030204" pitchFamily="18" charset="0"/>
              </a:rPr>
              <a:t>UCI have </a:t>
            </a:r>
            <a:r>
              <a:rPr lang="en-US" sz="1400" b="1" dirty="0">
                <a:latin typeface="Cambria" panose="02040503050406030204" pitchFamily="18" charset="0"/>
                <a:ea typeface="Cambria" panose="02040503050406030204" pitchFamily="18" charset="0"/>
              </a:rPr>
              <a:t>built and are evaluating the first U.S. integrated power-to-gas (P2G) pilot that uses a 60kW PEM </a:t>
            </a:r>
            <a:r>
              <a:rPr lang="en-US" sz="1400" b="1" dirty="0" err="1">
                <a:latin typeface="Cambria" panose="02040503050406030204" pitchFamily="18" charset="0"/>
                <a:ea typeface="Cambria" panose="02040503050406030204" pitchFamily="18" charset="0"/>
              </a:rPr>
              <a:t>electrolyzer</a:t>
            </a:r>
            <a:r>
              <a:rPr lang="en-US" sz="1400" b="1" dirty="0">
                <a:latin typeface="Cambria" panose="02040503050406030204" pitchFamily="18" charset="0"/>
                <a:ea typeface="Cambria" panose="02040503050406030204" pitchFamily="18" charset="0"/>
              </a:rPr>
              <a:t> system with natural gas pipeline injection followed by combined heat and power production.</a:t>
            </a:r>
          </a:p>
        </p:txBody>
      </p:sp>
    </p:spTree>
    <p:extLst>
      <p:ext uri="{BB962C8B-B14F-4D97-AF65-F5344CB8AC3E}">
        <p14:creationId xmlns:p14="http://schemas.microsoft.com/office/powerpoint/2010/main" val="55852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4"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6|4.6|0.5|1.3|13.4|5.2|3.2|10.5|15.1"/>
</p:tagLst>
</file>

<file path=ppt/tags/tag2.xml><?xml version="1.0" encoding="utf-8"?>
<p:tagLst xmlns:a="http://schemas.openxmlformats.org/drawingml/2006/main" xmlns:r="http://schemas.openxmlformats.org/officeDocument/2006/relationships" xmlns:p="http://schemas.openxmlformats.org/presentationml/2006/main">
  <p:tag name="TIMING" val="|19.6|4.6|0.5|1.3|13.4|5.2|3.2|10.5|15.1"/>
</p:tagLst>
</file>

<file path=ppt/tags/tag3.xml><?xml version="1.0" encoding="utf-8"?>
<p:tagLst xmlns:a="http://schemas.openxmlformats.org/drawingml/2006/main" xmlns:r="http://schemas.openxmlformats.org/officeDocument/2006/relationships" xmlns:p="http://schemas.openxmlformats.org/presentationml/2006/main">
  <p:tag name="TIMING" val="|19.6|4.6|0.5|1.3|13.4|5.2|3.2|10.5|15.1"/>
</p:tagLst>
</file>

<file path=ppt/tags/tag4.xml><?xml version="1.0" encoding="utf-8"?>
<p:tagLst xmlns:a="http://schemas.openxmlformats.org/drawingml/2006/main" xmlns:r="http://schemas.openxmlformats.org/officeDocument/2006/relationships" xmlns:p="http://schemas.openxmlformats.org/presentationml/2006/main">
  <p:tag name="TIMING" val="|19.6|4.6|0.5|1.3|13.4|5.2|3.2|10.5|15.1"/>
</p:tagLst>
</file>

<file path=ppt/tags/tag5.xml><?xml version="1.0" encoding="utf-8"?>
<p:tagLst xmlns:a="http://schemas.openxmlformats.org/drawingml/2006/main" xmlns:r="http://schemas.openxmlformats.org/officeDocument/2006/relationships" xmlns:p="http://schemas.openxmlformats.org/presentationml/2006/main">
  <p:tag name="TIMING" val="|19.6|4.6|0.5|1.3|13.4|5.2|3.2|10.5|15.1"/>
</p:tagLst>
</file>

<file path=ppt/tags/tag6.xml><?xml version="1.0" encoding="utf-8"?>
<p:tagLst xmlns:a="http://schemas.openxmlformats.org/drawingml/2006/main" xmlns:r="http://schemas.openxmlformats.org/officeDocument/2006/relationships" xmlns:p="http://schemas.openxmlformats.org/presentationml/2006/main">
  <p:tag name="TIMING" val="|19.6|4.6|0.5|1.3|13.4|5.2|3.2|10.5|15.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80847</TotalTime>
  <Words>1739</Words>
  <Application>Microsoft Office PowerPoint</Application>
  <PresentationFormat>Widescreen</PresentationFormat>
  <Paragraphs>215</Paragraphs>
  <Slides>17</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맑은 고딕</vt:lpstr>
      <vt:lpstr>Arial</vt:lpstr>
      <vt:lpstr>Calibri</vt:lpstr>
      <vt:lpstr>Cambria</vt:lpstr>
      <vt:lpstr>Courier New</vt:lpstr>
      <vt:lpstr>Wingdings</vt:lpstr>
      <vt:lpstr>1_Office Theme</vt:lpstr>
      <vt:lpstr>State-of-the-art and Current Challenges in  Research and Deployment of  Electrolyzers for Hydrogen Generation and Storage  2019 Winston Chung Energy Storage Technologies and Applications Conference - UC Riverside </vt:lpstr>
      <vt:lpstr>Outline</vt:lpstr>
      <vt:lpstr>Key Drivers for Evolving Energy System</vt:lpstr>
      <vt:lpstr>Towards a 100% Renewable Grid</vt:lpstr>
      <vt:lpstr>Amount of Storage Required</vt:lpstr>
      <vt:lpstr>Amount of Storage Required</vt:lpstr>
      <vt:lpstr>Renewable Curtailment in California</vt:lpstr>
      <vt:lpstr>H2@Scale DOE Initiative</vt:lpstr>
      <vt:lpstr>Examples H2@Scale and Electrolyzers</vt:lpstr>
      <vt:lpstr>Electrolysis – A Flexible Load</vt:lpstr>
      <vt:lpstr>PEM Electrolyzers State-of-the-Art and Challenges</vt:lpstr>
      <vt:lpstr>Operando X-ray CT to Characterize Interfaces</vt:lpstr>
      <vt:lpstr>Electrocatalyst Mechanical Degradation during OER</vt:lpstr>
      <vt:lpstr>Various PTLs for Improved Oxygen Transport</vt:lpstr>
      <vt:lpstr>Oxygen Evolution Dynamics: Variations with Flow-rate</vt:lpstr>
      <vt:lpstr>Flow-rate Effects on Efficiency</vt:lpstr>
      <vt:lpstr>Conclusions and 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gss@uci.edu</dc:creator>
  <cp:lastModifiedBy>Iryna</cp:lastModifiedBy>
  <cp:revision>1439</cp:revision>
  <cp:lastPrinted>2018-02-06T21:45:45Z</cp:lastPrinted>
  <dcterms:created xsi:type="dcterms:W3CDTF">2011-02-15T16:45:43Z</dcterms:created>
  <dcterms:modified xsi:type="dcterms:W3CDTF">2019-04-11T06:17:28Z</dcterms:modified>
</cp:coreProperties>
</file>