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8"/>
  </p:notesMasterIdLst>
  <p:handoutMasterIdLst>
    <p:handoutMasterId r:id="rId39"/>
  </p:handoutMasterIdLst>
  <p:sldIdLst>
    <p:sldId id="582" r:id="rId2"/>
    <p:sldId id="770" r:id="rId3"/>
    <p:sldId id="752" r:id="rId4"/>
    <p:sldId id="736" r:id="rId5"/>
    <p:sldId id="811" r:id="rId6"/>
    <p:sldId id="780" r:id="rId7"/>
    <p:sldId id="771" r:id="rId8"/>
    <p:sldId id="667" r:id="rId9"/>
    <p:sldId id="782" r:id="rId10"/>
    <p:sldId id="783" r:id="rId11"/>
    <p:sldId id="718" r:id="rId12"/>
    <p:sldId id="784" r:id="rId13"/>
    <p:sldId id="785" r:id="rId14"/>
    <p:sldId id="786" r:id="rId15"/>
    <p:sldId id="787" r:id="rId16"/>
    <p:sldId id="788" r:id="rId17"/>
    <p:sldId id="762" r:id="rId18"/>
    <p:sldId id="763" r:id="rId19"/>
    <p:sldId id="792" r:id="rId20"/>
    <p:sldId id="299" r:id="rId21"/>
    <p:sldId id="799" r:id="rId22"/>
    <p:sldId id="751" r:id="rId23"/>
    <p:sldId id="769" r:id="rId24"/>
    <p:sldId id="805" r:id="rId25"/>
    <p:sldId id="670" r:id="rId26"/>
    <p:sldId id="800" r:id="rId27"/>
    <p:sldId id="801" r:id="rId28"/>
    <p:sldId id="802" r:id="rId29"/>
    <p:sldId id="803" r:id="rId30"/>
    <p:sldId id="804" r:id="rId31"/>
    <p:sldId id="806" r:id="rId32"/>
    <p:sldId id="807" r:id="rId33"/>
    <p:sldId id="808" r:id="rId34"/>
    <p:sldId id="809" r:id="rId35"/>
    <p:sldId id="648" r:id="rId36"/>
    <p:sldId id="677" r:id="rId37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FFCC"/>
    <a:srgbClr val="006600"/>
    <a:srgbClr val="006699"/>
    <a:srgbClr val="00CCFF"/>
    <a:srgbClr val="E7E9E7"/>
    <a:srgbClr val="E8E8E8"/>
    <a:srgbClr val="DDDDDD"/>
    <a:srgbClr val="EAEAE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4" autoAdjust="0"/>
    <p:restoredTop sz="91004" autoAdjust="0"/>
  </p:normalViewPr>
  <p:slideViewPr>
    <p:cSldViewPr>
      <p:cViewPr varScale="1">
        <p:scale>
          <a:sx n="74" d="100"/>
          <a:sy n="74" d="100"/>
        </p:scale>
        <p:origin x="108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57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F86CBE3D-FDD7-4543-8FA4-8018085A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5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5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CA9ABC9D-7FF8-43F1-A729-212EF0292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6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queous_solutio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Vapor_pressure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queous_solutio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Vapor_pressure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F515D-B5D3-417F-8B33-522E15E09CB8}" type="slidenum">
              <a:rPr lang="en-US"/>
              <a:pPr/>
              <a:t>1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735E7-D7BC-4EF8-B8D8-8C9BDAC9B143}" type="slidenum">
              <a:rPr lang="en-US"/>
              <a:pPr/>
              <a:t>3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4838"/>
            <a:ext cx="5046663" cy="4184650"/>
          </a:xfrm>
        </p:spPr>
        <p:txBody>
          <a:bodyPr lIns="92438" tIns="46219" rIns="92438" bIns="462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2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sn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7DDA-81FC-4E93-BBBA-81244E38057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7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Microwave synthesis</a:t>
            </a:r>
          </a:p>
          <a:p>
            <a:r>
              <a:rPr lang="en-US" altLang="ko-KR"/>
              <a:t>Hydrothermal: crystallizing substances from high-temperature </a:t>
            </a:r>
            <a:r>
              <a:rPr lang="en-US" altLang="ko-KR">
                <a:hlinkClick r:id="rId3" tooltip="Aqueous solution"/>
              </a:rPr>
              <a:t>aqueous solutions</a:t>
            </a:r>
            <a:r>
              <a:rPr lang="en-US" altLang="ko-KR"/>
              <a:t> at high </a:t>
            </a:r>
            <a:r>
              <a:rPr lang="en-US" altLang="ko-KR">
                <a:hlinkClick r:id="rId4" tooltip="Vapor pressure"/>
              </a:rPr>
              <a:t>vapor pressures</a:t>
            </a:r>
            <a:r>
              <a:rPr lang="en-US" altLang="ko-KR"/>
              <a:t> </a:t>
            </a:r>
            <a:r>
              <a:rPr lang="en-US" altLang="ko-KR">
                <a:sym typeface="Wingdings" pitchFamily="2" charset="2"/>
              </a:rPr>
              <a:t></a:t>
            </a:r>
            <a:r>
              <a:rPr lang="en-US" altLang="ko-KR"/>
              <a:t> slow crystallization kinetic</a:t>
            </a:r>
          </a:p>
          <a:p>
            <a:r>
              <a:rPr lang="en-US" altLang="ko-KR"/>
              <a:t>Microwave hydrothermal: The main advantage of microwave introduction into the reaction system is extremely rapid kinetics for synthesis.</a:t>
            </a:r>
          </a:p>
          <a:p>
            <a:endParaRPr lang="en-US" altLang="ko-KR"/>
          </a:p>
          <a:p>
            <a:r>
              <a:rPr lang="en-US" altLang="ko-KR"/>
              <a:t>Thickness of the MoO</a:t>
            </a:r>
            <a:r>
              <a:rPr lang="en-US" altLang="ko-KR" baseline="-25000"/>
              <a:t>3</a:t>
            </a:r>
            <a:r>
              <a:rPr lang="en-US" altLang="ko-KR"/>
              <a:t> nanobelts ~ 10 nm (measured by AFM)</a:t>
            </a:r>
          </a:p>
          <a:p>
            <a:endParaRPr lang="en-US" altLang="ko-KR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fld id="{E6348B78-550B-4EDE-85E7-837EB37AC791}" type="slidenum">
              <a:rPr kumimoji="0" lang="ko-KR" altLang="en-US" smtClean="0">
                <a:latin typeface="Malgun Gothic" pitchFamily="34" charset="-127"/>
                <a:ea typeface="Malgun Gothic" pitchFamily="34" charset="-127"/>
              </a:rPr>
              <a:pPr/>
              <a:t>17</a:t>
            </a:fld>
            <a:endParaRPr kumimoji="0" lang="ko-KR" altLang="en-US"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076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fld id="{8A9B7D6F-39A9-4D66-9C67-AE985E05FEFC}" type="slidenum">
              <a:rPr kumimoji="0" lang="en-US" smtClean="0">
                <a:latin typeface="Malgun Gothic" pitchFamily="34" charset="-127"/>
                <a:ea typeface="Malgun Gothic" pitchFamily="34" charset="-127"/>
              </a:rPr>
              <a:pPr/>
              <a:t>26</a:t>
            </a:fld>
            <a:endParaRPr kumimoji="0" lang="en-US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97513" y="8829823"/>
            <a:ext cx="2982742" cy="4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algn="r" eaLnBrk="1" hangingPunct="1"/>
            <a:fld id="{E8716468-E8B7-49B7-B436-CFFCA8F14CAE}" type="slidenum">
              <a:rPr lang="en-US" sz="1200">
                <a:latin typeface="Arial" charset="0"/>
              </a:rPr>
              <a:pPr algn="r" eaLnBrk="1" hangingPunct="1"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Microwave synthesis</a:t>
            </a:r>
          </a:p>
          <a:p>
            <a:r>
              <a:rPr lang="en-US" altLang="ko-KR"/>
              <a:t>Hydrothermal: crystallizing substances from high-temperature </a:t>
            </a:r>
            <a:r>
              <a:rPr lang="en-US" altLang="ko-KR">
                <a:hlinkClick r:id="rId3" tooltip="Aqueous solution"/>
              </a:rPr>
              <a:t>aqueous solutions</a:t>
            </a:r>
            <a:r>
              <a:rPr lang="en-US" altLang="ko-KR"/>
              <a:t> at high </a:t>
            </a:r>
            <a:r>
              <a:rPr lang="en-US" altLang="ko-KR">
                <a:hlinkClick r:id="rId4" tooltip="Vapor pressure"/>
              </a:rPr>
              <a:t>vapor pressures</a:t>
            </a:r>
            <a:r>
              <a:rPr lang="en-US" altLang="ko-KR"/>
              <a:t> </a:t>
            </a:r>
            <a:r>
              <a:rPr lang="en-US" altLang="ko-KR">
                <a:sym typeface="Wingdings" pitchFamily="2" charset="2"/>
              </a:rPr>
              <a:t></a:t>
            </a:r>
            <a:r>
              <a:rPr lang="en-US" altLang="ko-KR"/>
              <a:t> slow crystallization kinetic</a:t>
            </a:r>
          </a:p>
          <a:p>
            <a:r>
              <a:rPr lang="en-US" altLang="ko-KR"/>
              <a:t>Microwave hydrothermal: The main advantage of microwave introduction into the reaction system is extremely rapid kinetics for synthesis.</a:t>
            </a:r>
          </a:p>
          <a:p>
            <a:endParaRPr lang="en-US" altLang="ko-KR"/>
          </a:p>
          <a:p>
            <a:r>
              <a:rPr lang="en-US" altLang="ko-KR"/>
              <a:t>Thickness of the MoO</a:t>
            </a:r>
            <a:r>
              <a:rPr lang="en-US" altLang="ko-KR" baseline="-25000"/>
              <a:t>3</a:t>
            </a:r>
            <a:r>
              <a:rPr lang="en-US" altLang="ko-KR"/>
              <a:t> nanobelts ~ 10 nm (measured by AFM)</a:t>
            </a:r>
          </a:p>
          <a:p>
            <a:endParaRPr lang="en-US" altLang="ko-KR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fld id="{E6348B78-550B-4EDE-85E7-837EB37AC791}" type="slidenum">
              <a:rPr kumimoji="0" lang="ko-KR" altLang="en-US" smtClean="0">
                <a:latin typeface="Malgun Gothic" pitchFamily="34" charset="-127"/>
                <a:ea typeface="Malgun Gothic" pitchFamily="34" charset="-127"/>
              </a:rPr>
              <a:pPr/>
              <a:t>27</a:t>
            </a:fld>
            <a:endParaRPr kumimoji="0" lang="ko-KR" altLang="en-US"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90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</a:pPr>
            <a:endParaRPr lang="it-IT" altLang="ko-KR">
              <a:latin typeface="Arial" charset="0"/>
              <a:cs typeface="Arial" charset="0"/>
            </a:endParaRPr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fld id="{17511439-FBB4-4D57-8480-BFE81C70A2E3}" type="slidenum">
              <a:rPr kumimoji="0" lang="ko-KR" altLang="en-US" smtClean="0">
                <a:latin typeface="Malgun Gothic" pitchFamily="34" charset="-127"/>
                <a:ea typeface="Malgun Gothic" pitchFamily="34" charset="-127"/>
              </a:rPr>
              <a:pPr/>
              <a:t>29</a:t>
            </a:fld>
            <a:endParaRPr kumimoji="0" lang="ko-KR" altLang="en-US"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7310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fld id="{4423288B-5133-4223-B54D-0E82989753BC}" type="slidenum">
              <a:rPr kumimoji="0" lang="en-US" smtClean="0">
                <a:latin typeface="Malgun Gothic" pitchFamily="34" charset="-127"/>
                <a:ea typeface="Malgun Gothic" pitchFamily="34" charset="-127"/>
              </a:rPr>
              <a:pPr/>
              <a:t>36</a:t>
            </a:fld>
            <a:endParaRPr kumimoji="0" lang="en-US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27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209800" y="6715125"/>
            <a:ext cx="6324600" cy="76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00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77251" dir="56773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57" name="Picture 5" descr="ucla-tran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248400"/>
            <a:ext cx="1600200" cy="847725"/>
          </a:xfrm>
          <a:prstGeom prst="rect">
            <a:avLst/>
          </a:prstGeom>
          <a:noFill/>
        </p:spPr>
      </p:pic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2209800" y="6715125"/>
            <a:ext cx="6856413" cy="76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00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77251" dir="56773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61" name="Picture 9" descr="ucla-tran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248400"/>
            <a:ext cx="1600200" cy="84772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A785-489E-428F-A629-F5527F962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4.emf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technologyreview.com/news/516876/forget-battery-swapping-tesla-aims-to-charge-electric-cars-in-five-minute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228600" y="117347"/>
            <a:ext cx="8686800" cy="1077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ko-KR" sz="3200" dirty="0">
                <a:latin typeface="Trebuchet MS" pitchFamily="34" charset="0"/>
                <a:ea typeface="Gulim" pitchFamily="34" charset="-127"/>
              </a:rPr>
              <a:t>Energy Storage from </a:t>
            </a:r>
          </a:p>
          <a:p>
            <a:pPr algn="ctr" eaLnBrk="1" hangingPunct="1"/>
            <a:r>
              <a:rPr lang="en-US" altLang="ko-KR" sz="3200" dirty="0">
                <a:latin typeface="Trebuchet MS" pitchFamily="34" charset="0"/>
                <a:ea typeface="Gulim" pitchFamily="34" charset="-127"/>
              </a:rPr>
              <a:t>Pseudocapacitive Materials</a:t>
            </a:r>
          </a:p>
        </p:txBody>
      </p:sp>
      <p:pic>
        <p:nvPicPr>
          <p:cNvPr id="7" name="Picture 3" descr="New_DOE_Logo_Color_Hi-Res_042808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119"/>
          <a:stretch>
            <a:fillRect/>
          </a:stretch>
        </p:blipFill>
        <p:spPr bwMode="auto">
          <a:xfrm>
            <a:off x="6096000" y="5715000"/>
            <a:ext cx="990600" cy="96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81000" y="2209800"/>
            <a:ext cx="8458200" cy="2831544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rebuchet MS" pitchFamily="34" charset="0"/>
              </a:rPr>
              <a:t>Bruce Dunn</a:t>
            </a:r>
          </a:p>
          <a:p>
            <a:pPr algn="ctr">
              <a:spcAft>
                <a:spcPts val="600"/>
              </a:spcAft>
            </a:pPr>
            <a:endParaRPr lang="en-US" sz="2400" baseline="30000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altLang="en-US" sz="2400" b="0" dirty="0">
                <a:solidFill>
                  <a:srgbClr val="FFFF00"/>
                </a:solidFill>
                <a:latin typeface="Trebuchet MS" pitchFamily="34" charset="0"/>
              </a:rPr>
              <a:t>Department of Materials Science and Engineering</a:t>
            </a:r>
          </a:p>
          <a:p>
            <a:pPr algn="ctr"/>
            <a:r>
              <a:rPr lang="en-US" altLang="en-US" sz="2400" b="0" dirty="0">
                <a:solidFill>
                  <a:srgbClr val="FFFF00"/>
                </a:solidFill>
                <a:latin typeface="Trebuchet MS" pitchFamily="34" charset="0"/>
              </a:rPr>
              <a:t>UCLA</a:t>
            </a:r>
          </a:p>
          <a:p>
            <a:pPr>
              <a:spcAft>
                <a:spcPts val="600"/>
              </a:spcAft>
            </a:pPr>
            <a:endParaRPr lang="en-US" altLang="en-US" sz="2400" dirty="0">
              <a:solidFill>
                <a:srgbClr val="FFFF00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endParaRPr lang="en-US" altLang="en-US" sz="2400" b="0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91200"/>
            <a:ext cx="1720938" cy="78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32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DA7A71-E609-4A5F-B0EF-EA1F64A75791}"/>
              </a:ext>
            </a:extLst>
          </p:cNvPr>
          <p:cNvGrpSpPr/>
          <p:nvPr/>
        </p:nvGrpSpPr>
        <p:grpSpPr>
          <a:xfrm>
            <a:off x="5177705" y="1306814"/>
            <a:ext cx="3680545" cy="4941585"/>
            <a:chOff x="1219200" y="33528"/>
            <a:chExt cx="4895850" cy="6824472"/>
          </a:xfrm>
          <a:solidFill>
            <a:schemeClr val="bg1"/>
          </a:solidFill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572DCD7A-6724-4615-A2EF-6D63028200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74167"/>
            <a:stretch/>
          </p:blipFill>
          <p:spPr bwMode="auto">
            <a:xfrm rot="5400000">
              <a:off x="2486025" y="3228975"/>
              <a:ext cx="2362200" cy="48958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A1EEAF-3689-4479-BFD1-F367E6D28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0" r="28333"/>
            <a:stretch/>
          </p:blipFill>
          <p:spPr>
            <a:xfrm>
              <a:off x="1676400" y="33528"/>
              <a:ext cx="4267200" cy="4895850"/>
            </a:xfrm>
            <a:prstGeom prst="rect">
              <a:avLst/>
            </a:prstGeom>
            <a:grpFill/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83992D3D-02EE-42D3-BBE3-B44402FDB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6006" b="26915"/>
          <a:stretch/>
        </p:blipFill>
        <p:spPr bwMode="auto">
          <a:xfrm>
            <a:off x="81613" y="1858868"/>
            <a:ext cx="2845761" cy="17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4038C0-BB1B-486D-AD65-1F5D27F4C60F}"/>
              </a:ext>
            </a:extLst>
          </p:cNvPr>
          <p:cNvSpPr txBox="1"/>
          <p:nvPr/>
        </p:nvSpPr>
        <p:spPr>
          <a:xfrm>
            <a:off x="375417" y="3513859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Log sweep rate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64369-F58C-4C4D-84F8-31DD9CFF9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7" y="4195476"/>
            <a:ext cx="2536601" cy="22815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37F8D1-76CD-4AE8-B4AE-3061108BB5F5}"/>
              </a:ext>
            </a:extLst>
          </p:cNvPr>
          <p:cNvSpPr txBox="1"/>
          <p:nvPr/>
        </p:nvSpPr>
        <p:spPr>
          <a:xfrm>
            <a:off x="152400" y="1331624"/>
            <a:ext cx="4668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Small voltage offset between redox peaks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A8CAF-B4FB-49E5-AEC2-89B85C01E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2115802"/>
            <a:ext cx="2743200" cy="2597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4350F8-EFCA-4239-9EF4-FB7461EED4C2}"/>
              </a:ext>
            </a:extLst>
          </p:cNvPr>
          <p:cNvSpPr txBox="1"/>
          <p:nvPr/>
        </p:nvSpPr>
        <p:spPr>
          <a:xfrm>
            <a:off x="5521413" y="899616"/>
            <a:ext cx="348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No phase change on lithiation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92934-8D45-4BA2-A725-E272531A1367}"/>
              </a:ext>
            </a:extLst>
          </p:cNvPr>
          <p:cNvSpPr txBox="1"/>
          <p:nvPr/>
        </p:nvSpPr>
        <p:spPr>
          <a:xfrm>
            <a:off x="103565" y="162200"/>
            <a:ext cx="648921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Signatures of Pseudocapacitive Materials</a:t>
            </a:r>
          </a:p>
        </p:txBody>
      </p:sp>
    </p:spTree>
    <p:extLst>
      <p:ext uri="{BB962C8B-B14F-4D97-AF65-F5344CB8AC3E}">
        <p14:creationId xmlns:p14="http://schemas.microsoft.com/office/powerpoint/2010/main" val="12860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324" y="104843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</a:rPr>
              <a:t>Intrinsic </a:t>
            </a:r>
          </a:p>
          <a:p>
            <a:r>
              <a:rPr lang="en-US" sz="1800" i="1" dirty="0" err="1">
                <a:solidFill>
                  <a:srgbClr val="0000FF"/>
                </a:solidFill>
              </a:rPr>
              <a:t>Pseudocapacitors</a:t>
            </a:r>
            <a:r>
              <a:rPr lang="en-US" sz="1800" i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875826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</a:rPr>
              <a:t>Extrinsic </a:t>
            </a:r>
          </a:p>
          <a:p>
            <a:r>
              <a:rPr lang="en-US" sz="1800" i="1" dirty="0" err="1">
                <a:solidFill>
                  <a:srgbClr val="0000FF"/>
                </a:solidFill>
              </a:rPr>
              <a:t>Pseudocapacitors</a:t>
            </a:r>
            <a:r>
              <a:rPr lang="en-US" sz="1800" i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r="53012" b="3329"/>
          <a:stretch/>
        </p:blipFill>
        <p:spPr bwMode="auto">
          <a:xfrm>
            <a:off x="1981200" y="1760433"/>
            <a:ext cx="1984539" cy="415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505200" y="1760433"/>
            <a:ext cx="2875576" cy="4528961"/>
            <a:chOff x="4114800" y="1847165"/>
            <a:chExt cx="2978990" cy="4734580"/>
          </a:xfrm>
          <a:solidFill>
            <a:schemeClr val="bg1"/>
          </a:solidFill>
        </p:grpSpPr>
        <p:grpSp>
          <p:nvGrpSpPr>
            <p:cNvPr id="8" name="Group 7"/>
            <p:cNvGrpSpPr/>
            <p:nvPr/>
          </p:nvGrpSpPr>
          <p:grpSpPr>
            <a:xfrm>
              <a:off x="4114800" y="1847165"/>
              <a:ext cx="2978990" cy="4734580"/>
              <a:chOff x="4953000" y="347050"/>
              <a:chExt cx="3162388" cy="4910750"/>
            </a:xfrm>
            <a:grpFill/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30" t="7560"/>
              <a:stretch/>
            </p:blipFill>
            <p:spPr bwMode="auto">
              <a:xfrm>
                <a:off x="5565705" y="347050"/>
                <a:ext cx="2549683" cy="491075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4953000" y="5105400"/>
                <a:ext cx="228600" cy="1524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>
              <a:off x="4701784" y="6250079"/>
              <a:ext cx="324738" cy="11516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200" y="2009588"/>
            <a:ext cx="21652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 Exhibit characteristics of </a:t>
            </a:r>
            <a:r>
              <a:rPr lang="en-US" sz="2000" dirty="0" err="1"/>
              <a:t>pseudocapacitive</a:t>
            </a:r>
            <a:r>
              <a:rPr lang="en-US" sz="2000" dirty="0"/>
              <a:t> </a:t>
            </a:r>
          </a:p>
          <a:p>
            <a:r>
              <a:rPr lang="en-US" sz="2000" dirty="0"/>
              <a:t>process: </a:t>
            </a:r>
          </a:p>
          <a:p>
            <a:r>
              <a:rPr lang="en-US" sz="2000" dirty="0"/>
              <a:t>- linear </a:t>
            </a:r>
            <a:r>
              <a:rPr lang="en-US" sz="2000" dirty="0" err="1"/>
              <a:t>dQ</a:t>
            </a:r>
            <a:r>
              <a:rPr lang="en-US" sz="2000" dirty="0"/>
              <a:t>/</a:t>
            </a:r>
            <a:r>
              <a:rPr lang="en-US" sz="2000" dirty="0" err="1"/>
              <a:t>dV</a:t>
            </a:r>
            <a:endParaRPr lang="en-US" sz="2000" dirty="0"/>
          </a:p>
          <a:p>
            <a:r>
              <a:rPr lang="en-US" sz="2000" dirty="0"/>
              <a:t>- small redox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V    </a:t>
            </a:r>
          </a:p>
          <a:p>
            <a:r>
              <a:rPr lang="en-US" sz="2000" dirty="0"/>
              <a:t>- not diffusion   controlled</a:t>
            </a:r>
          </a:p>
          <a:p>
            <a:r>
              <a:rPr lang="en-US" sz="2000" dirty="0"/>
              <a:t>-  No phase transformation         on </a:t>
            </a:r>
            <a:r>
              <a:rPr lang="en-US" sz="2000" dirty="0" err="1"/>
              <a:t>lithiation</a:t>
            </a:r>
            <a:endParaRPr lang="en-US" sz="2000" dirty="0"/>
          </a:p>
          <a:p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466446" y="1612642"/>
            <a:ext cx="267755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Nanoscale versions of bulk materials that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exhibit plateaus and phase transitions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- Exhibit some characteristics of </a:t>
            </a:r>
            <a:r>
              <a:rPr lang="en-US" sz="2000" dirty="0" err="1"/>
              <a:t>pseudocapacitance</a:t>
            </a:r>
            <a:r>
              <a:rPr lang="en-US" sz="2000" dirty="0"/>
              <a:t>:   Linear </a:t>
            </a:r>
            <a:r>
              <a:rPr lang="en-US" sz="2000" dirty="0" err="1"/>
              <a:t>dQ</a:t>
            </a:r>
            <a:r>
              <a:rPr lang="en-US" sz="2000" dirty="0"/>
              <a:t>/</a:t>
            </a:r>
            <a:r>
              <a:rPr lang="en-US" sz="2000" dirty="0" err="1"/>
              <a:t>dV</a:t>
            </a:r>
            <a:r>
              <a:rPr lang="en-US" sz="2000" dirty="0"/>
              <a:t>, small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V between redox peaks; box-like CV</a:t>
            </a:r>
          </a:p>
          <a:p>
            <a:r>
              <a:rPr lang="en-US" sz="2000" dirty="0"/>
              <a:t>-  Obtain by:</a:t>
            </a:r>
          </a:p>
          <a:p>
            <a:r>
              <a:rPr lang="en-US" sz="2000" dirty="0"/>
              <a:t>suppressing phase transitions (nanoscale materials), 2D layered materials (exfoliation), mesoporous materials.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DF68A8-BDE9-490A-A5F6-88A611D50642}"/>
              </a:ext>
            </a:extLst>
          </p:cNvPr>
          <p:cNvSpPr txBox="1"/>
          <p:nvPr/>
        </p:nvSpPr>
        <p:spPr>
          <a:xfrm>
            <a:off x="2437601" y="76200"/>
            <a:ext cx="438132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High Rate Redox Materials</a:t>
            </a:r>
          </a:p>
        </p:txBody>
      </p:sp>
    </p:spTree>
    <p:extLst>
      <p:ext uri="{BB962C8B-B14F-4D97-AF65-F5344CB8AC3E}">
        <p14:creationId xmlns:p14="http://schemas.microsoft.com/office/powerpoint/2010/main" val="19852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2552"/>
            <a:ext cx="747826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Routes to Creating High Rate Energy Storage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59" y="848380"/>
            <a:ext cx="402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1.  </a:t>
            </a:r>
            <a:r>
              <a:rPr lang="en-US" sz="2800" dirty="0" err="1">
                <a:solidFill>
                  <a:srgbClr val="FF0000"/>
                </a:solidFill>
              </a:rPr>
              <a:t>Mesoporous</a:t>
            </a:r>
            <a:r>
              <a:rPr lang="en-US" sz="2800" dirty="0">
                <a:solidFill>
                  <a:srgbClr val="FF0000"/>
                </a:solidFill>
              </a:rPr>
              <a:t> materials</a:t>
            </a:r>
          </a:p>
        </p:txBody>
      </p:sp>
      <p:pic>
        <p:nvPicPr>
          <p:cNvPr id="72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433" y="914400"/>
            <a:ext cx="2435567" cy="17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362200" y="1555332"/>
            <a:ext cx="38911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SEM image of </a:t>
            </a:r>
            <a:r>
              <a:rPr lang="en-US" sz="1800" dirty="0" err="1"/>
              <a:t>mesoporous</a:t>
            </a:r>
            <a:r>
              <a:rPr lang="en-US" sz="1800" dirty="0"/>
              <a:t> TiO</a:t>
            </a:r>
            <a:r>
              <a:rPr lang="en-US" sz="1800" baseline="-25000" dirty="0"/>
              <a:t>2</a:t>
            </a:r>
            <a:r>
              <a:rPr lang="en-US" sz="1800" dirty="0"/>
              <a:t> film </a:t>
            </a:r>
          </a:p>
          <a:p>
            <a:pPr algn="ctr"/>
            <a:r>
              <a:rPr lang="en-US" sz="1800" dirty="0"/>
              <a:t>after heating to 600</a:t>
            </a:r>
            <a:r>
              <a:rPr lang="en-US" sz="1800" baseline="30000" dirty="0"/>
              <a:t>o</a:t>
            </a:r>
            <a:r>
              <a:rPr lang="en-US" sz="1800" dirty="0"/>
              <a:t>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599" y="2362200"/>
            <a:ext cx="4581292" cy="3708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6538" indent="-2365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Mesoporous architectures enable electrolyte access to redox-active  walls</a:t>
            </a:r>
          </a:p>
          <a:p>
            <a:pPr marL="236538" indent="-2365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Interconnected porosity to ensure continuous electrolyte pathway       and provide ionic conduction.</a:t>
            </a:r>
          </a:p>
          <a:p>
            <a:pPr marL="236538" indent="-2365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99"/>
                </a:solidFill>
              </a:rPr>
              <a:t>Nanodimensional</a:t>
            </a:r>
            <a:r>
              <a:rPr lang="en-US" sz="2000" dirty="0">
                <a:solidFill>
                  <a:srgbClr val="000099"/>
                </a:solidFill>
              </a:rPr>
              <a:t> walls (10 nm) beneficial for </a:t>
            </a:r>
            <a:r>
              <a:rPr lang="en-US" sz="2000" dirty="0" err="1">
                <a:solidFill>
                  <a:srgbClr val="000099"/>
                </a:solidFill>
              </a:rPr>
              <a:t>pseudocapacitive</a:t>
            </a:r>
            <a:r>
              <a:rPr lang="en-US" sz="2000" dirty="0">
                <a:solidFill>
                  <a:srgbClr val="000099"/>
                </a:solidFill>
              </a:rPr>
              <a:t> response. </a:t>
            </a:r>
          </a:p>
          <a:p>
            <a:pPr marL="236538" indent="-2365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Extending mesoporous systems to transition metal sulfides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B3F85-2D5F-4D2A-A92C-1D0640FD1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56" y="2781300"/>
            <a:ext cx="5029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4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59" y="1066800"/>
            <a:ext cx="3744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 Exfoliated 2D sheets</a:t>
            </a:r>
          </a:p>
        </p:txBody>
      </p:sp>
      <p:pic>
        <p:nvPicPr>
          <p:cNvPr id="71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52" y="867809"/>
            <a:ext cx="2601119" cy="127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1874" y="1699043"/>
            <a:ext cx="377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</a:rPr>
              <a:t>  Exfoliation  of TiO</a:t>
            </a:r>
            <a:r>
              <a:rPr lang="en-US" sz="1800" b="1" baseline="-25000" dirty="0">
                <a:solidFill>
                  <a:srgbClr val="000099"/>
                </a:solidFill>
              </a:rPr>
              <a:t>2</a:t>
            </a:r>
            <a:r>
              <a:rPr lang="en-US" sz="1800" b="1" dirty="0">
                <a:solidFill>
                  <a:srgbClr val="000099"/>
                </a:solidFill>
              </a:rPr>
              <a:t> with TBAOH </a:t>
            </a:r>
          </a:p>
        </p:txBody>
      </p:sp>
      <p:pic>
        <p:nvPicPr>
          <p:cNvPr id="7198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3693984" cy="335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Kinetics.png"/>
          <p:cNvPicPr>
            <a:picLocks noChangeAspect="1"/>
          </p:cNvPicPr>
          <p:nvPr/>
        </p:nvPicPr>
        <p:blipFill rotWithShape="1">
          <a:blip r:embed="rId4" cstate="print"/>
          <a:srcRect l="33621" b="18379"/>
          <a:stretch/>
        </p:blipFill>
        <p:spPr>
          <a:xfrm>
            <a:off x="3679846" y="2597801"/>
            <a:ext cx="4951816" cy="2609496"/>
          </a:xfrm>
          <a:prstGeom prst="rect">
            <a:avLst/>
          </a:prstGeom>
        </p:spPr>
      </p:pic>
      <p:pic>
        <p:nvPicPr>
          <p:cNvPr id="7198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32" y="5207297"/>
            <a:ext cx="1848168" cy="165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85800"/>
            <a:ext cx="1847850" cy="172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604" y="2398825"/>
            <a:ext cx="283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Peaks shift to lower energy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6432" y="2480846"/>
            <a:ext cx="1619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Peak Current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4171" y="2433548"/>
            <a:ext cx="1700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Peak Separation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13168" y="5346848"/>
            <a:ext cx="2654632" cy="1374228"/>
            <a:chOff x="6155754" y="5346848"/>
            <a:chExt cx="2654632" cy="137422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754" y="5346848"/>
              <a:ext cx="2654632" cy="137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480442" y="6069612"/>
              <a:ext cx="8931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0" dirty="0"/>
                <a:t>55% capacitive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-7620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Augustyn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et. al.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Materials Horizons,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1, 219-223 (2014)</a:t>
            </a:r>
            <a:endParaRPr lang="en-US" sz="2000" dirty="0">
              <a:effectLst/>
              <a:latin typeface="New York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FD3A-331D-4668-865F-FFC19898C434}"/>
              </a:ext>
            </a:extLst>
          </p:cNvPr>
          <p:cNvSpPr txBox="1"/>
          <p:nvPr/>
        </p:nvSpPr>
        <p:spPr>
          <a:xfrm>
            <a:off x="304800" y="52552"/>
            <a:ext cx="747826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Routes to Creating High Rate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13293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74" y="934419"/>
            <a:ext cx="3012826" cy="211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05657" y="1318852"/>
            <a:ext cx="4860924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Phase change with Li</a:t>
            </a:r>
            <a:r>
              <a:rPr lang="en-US" altLang="en-US" sz="2400" b="1" baseline="30000" dirty="0">
                <a:solidFill>
                  <a:srgbClr val="FFC000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+</a:t>
            </a:r>
            <a:r>
              <a:rPr lang="en-US" alt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 intercalation</a:t>
            </a: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(Monoclinic </a:t>
            </a:r>
            <a:r>
              <a:rPr lang="en-US" alt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 Orthorhombic)</a:t>
            </a:r>
            <a:endParaRPr lang="en-US" altLang="en-US" sz="2400" b="1" dirty="0">
              <a:solidFill>
                <a:srgbClr val="FFC000"/>
              </a:solidFill>
              <a:latin typeface="Calibri" panose="020F0502020204030204" pitchFamily="34" charset="0"/>
              <a:ea typeface="굴림" charset="-127"/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36850"/>
            <a:ext cx="4687887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54450" y="2997200"/>
            <a:ext cx="2220913" cy="24511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맑은 고딕" pitchFamily="34" charset="-127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41775" y="4365625"/>
            <a:ext cx="1008063" cy="9350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맑은 고딕" pitchFamily="34" charset="-127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458909" y="3119130"/>
            <a:ext cx="285115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Li ion insertion (1electron) 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(MoO</a:t>
            </a:r>
            <a:r>
              <a:rPr lang="en-US" altLang="en-US" sz="1800" b="1" baseline="-25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2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 + Li</a:t>
            </a:r>
            <a:r>
              <a:rPr lang="en-US" altLang="en-US" sz="1800" b="1" baseline="30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+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 + e</a:t>
            </a:r>
            <a:r>
              <a:rPr lang="en-US" altLang="en-US" sz="1800" b="1" baseline="30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- 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 LiMoO</a:t>
            </a:r>
            <a:r>
              <a:rPr lang="en-US" altLang="en-US" sz="1800" b="1" baseline="-25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2 </a:t>
            </a:r>
          </a:p>
          <a:p>
            <a:pPr latinLnBrk="0">
              <a:spcBef>
                <a:spcPct val="0"/>
              </a:spcBef>
              <a:buFontTx/>
              <a:buNone/>
            </a:pPr>
            <a:endParaRPr lang="en-US" altLang="en-US" sz="1800" b="1" baseline="-25000" dirty="0">
              <a:solidFill>
                <a:srgbClr val="1621F6"/>
              </a:solidFill>
              <a:latin typeface="Calibri" panose="020F0502020204030204" pitchFamily="34" charset="0"/>
              <a:ea typeface="굴림" charset="-127"/>
              <a:cs typeface="Arial" charset="0"/>
              <a:sym typeface="Wingdings" pitchFamily="2" charset="2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Theoretical capacity 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 753 C/g (210 </a:t>
            </a:r>
            <a:r>
              <a:rPr lang="en-US" altLang="en-US" sz="1800" b="1" dirty="0" err="1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mAh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/g)</a:t>
            </a:r>
          </a:p>
          <a:p>
            <a:pPr latinLnBrk="0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1621F6"/>
              </a:solidFill>
              <a:latin typeface="Calibri" panose="020F0502020204030204" pitchFamily="34" charset="0"/>
              <a:ea typeface="굴림" charset="-127"/>
              <a:cs typeface="Arial" charset="0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Phase change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Monoclinic 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Orthorhombic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(11% volume expansion)</a:t>
            </a:r>
            <a:endParaRPr lang="en-US" altLang="en-US" sz="1800" b="1" dirty="0">
              <a:solidFill>
                <a:srgbClr val="1621F6"/>
              </a:solidFill>
              <a:latin typeface="Calibri" panose="020F0502020204030204" pitchFamily="34" charset="0"/>
              <a:ea typeface="굴림" charset="-127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860925" y="3581400"/>
            <a:ext cx="1611313" cy="8516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79688" y="4211638"/>
            <a:ext cx="1130300" cy="10890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맑은 고딕" pitchFamily="34" charset="-127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84944" y="5888336"/>
            <a:ext cx="33202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</a:rPr>
              <a:t>Conversion reaction (3 electrons)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LiMoO</a:t>
            </a:r>
            <a:r>
              <a:rPr lang="en-US" altLang="en-US" sz="1800" b="1" baseline="-25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2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 + 3Li</a:t>
            </a:r>
            <a:r>
              <a:rPr lang="en-US" altLang="en-US" sz="1800" b="1" baseline="30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+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+3e</a:t>
            </a:r>
            <a:r>
              <a:rPr lang="en-US" altLang="en-US" sz="1800" b="1" baseline="30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-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  Mo + 4Li</a:t>
            </a:r>
            <a:r>
              <a:rPr lang="en-US" altLang="en-US" sz="1800" b="1" baseline="-25000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2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O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     (628 </a:t>
            </a:r>
            <a:r>
              <a:rPr lang="en-US" altLang="en-US" sz="1800" b="1" dirty="0" err="1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mAh</a:t>
            </a:r>
            <a:r>
              <a:rPr lang="en-US" altLang="en-US" sz="1800" b="1" dirty="0">
                <a:solidFill>
                  <a:srgbClr val="1621F6"/>
                </a:solidFill>
                <a:latin typeface="Calibri" panose="020F0502020204030204" pitchFamily="34" charset="0"/>
                <a:ea typeface="굴림" charset="-127"/>
                <a:cs typeface="Arial" charset="0"/>
                <a:sym typeface="Wingdings" pitchFamily="2" charset="2"/>
              </a:rPr>
              <a:t>/g)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66800" y="4994275"/>
            <a:ext cx="1558926" cy="8940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3">
            <a:extLst>
              <a:ext uri="{FF2B5EF4-FFF2-40B4-BE49-F238E27FC236}">
                <a16:creationId xmlns:a16="http://schemas.microsoft.com/office/drawing/2014/main" id="{873D7BF0-DA8A-448A-8A74-BA34BB8A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533400"/>
            <a:ext cx="701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3. Nanomaterials suppressing phase transitions – MoO</a:t>
            </a:r>
            <a:r>
              <a:rPr lang="en-US" altLang="ko-KR" sz="2000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endParaRPr lang="ko-KR" alt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AF8B21-D0FE-495C-BB49-0209AFD83579}"/>
              </a:ext>
            </a:extLst>
          </p:cNvPr>
          <p:cNvSpPr txBox="1"/>
          <p:nvPr/>
        </p:nvSpPr>
        <p:spPr>
          <a:xfrm>
            <a:off x="1499439" y="71735"/>
            <a:ext cx="619676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Routes to Creating High Rate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386773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" y="1676400"/>
            <a:ext cx="9072933" cy="460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440" y="76200"/>
            <a:ext cx="8152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</a:rPr>
              <a:t>Nanosized</a:t>
            </a:r>
            <a:r>
              <a:rPr lang="en-US" sz="2800" b="1" dirty="0">
                <a:latin typeface="Calibri" panose="020F0502020204030204" pitchFamily="34" charset="0"/>
              </a:rPr>
              <a:t> MoO</a:t>
            </a:r>
            <a:r>
              <a:rPr lang="en-US" sz="2800" b="1" baseline="-25000" dirty="0">
                <a:latin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</a:rPr>
              <a:t> does not show the phase transition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693776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Hydrothermal synthesis leading to 15 – 20 nm diameter monoclinic MoO</a:t>
            </a:r>
            <a:r>
              <a:rPr lang="en-US" sz="2000" b="1" baseline="-25000" dirty="0">
                <a:solidFill>
                  <a:srgbClr val="0070C0"/>
                </a:solidFill>
              </a:rPr>
              <a:t>2</a:t>
            </a:r>
            <a:r>
              <a:rPr lang="en-US" sz="2000" b="1" dirty="0">
                <a:solidFill>
                  <a:srgbClr val="0070C0"/>
                </a:solidFill>
              </a:rPr>
              <a:t> ; micron-sized materials purchased commercially</a:t>
            </a:r>
            <a:endParaRPr lang="en-US" sz="2000" b="1" baseline="-25000" dirty="0">
              <a:solidFill>
                <a:srgbClr val="0070C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693776"/>
            <a:ext cx="1323975" cy="12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0" y="659543"/>
            <a:ext cx="1295400" cy="12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4004" y="6519446"/>
            <a:ext cx="4263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Kim et. al.,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</a:t>
            </a:r>
            <a:r>
              <a:rPr lang="en-US" dirty="0"/>
              <a:t>. 162, A 5083 (2015)</a:t>
            </a:r>
          </a:p>
        </p:txBody>
      </p:sp>
    </p:spTree>
    <p:extLst>
      <p:ext uri="{BB962C8B-B14F-4D97-AF65-F5344CB8AC3E}">
        <p14:creationId xmlns:p14="http://schemas.microsoft.com/office/powerpoint/2010/main" val="979874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uce Dunn\Documents\Bruce's Technical items\papers\Jimmy MoO2 paper\New Figure 8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2"/>
          <a:stretch/>
        </p:blipFill>
        <p:spPr bwMode="auto">
          <a:xfrm>
            <a:off x="4405745" y="3115860"/>
            <a:ext cx="4738255" cy="37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137180"/>
            <a:ext cx="493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MoO</a:t>
            </a:r>
            <a:r>
              <a:rPr lang="en-US" sz="2800" b="1" baseline="-25000" dirty="0"/>
              <a:t>2</a:t>
            </a:r>
            <a:r>
              <a:rPr lang="en-US" sz="2800" b="1" dirty="0"/>
              <a:t> –  Graphene Oxide Hybrid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6629400" cy="240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59" y="914400"/>
            <a:ext cx="2507994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Sweep Voltammetry: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</a:rPr>
              <a:t>Far better kinetic</a:t>
            </a:r>
          </a:p>
          <a:p>
            <a:r>
              <a:rPr lang="en-US" sz="1800" b="1" dirty="0">
                <a:latin typeface="Calibri" panose="020F0502020204030204" pitchFamily="34" charset="0"/>
              </a:rPr>
              <a:t>response; MoO</a:t>
            </a:r>
            <a:r>
              <a:rPr lang="en-US" sz="1800" b="1" baseline="-25000" dirty="0">
                <a:latin typeface="Calibri" panose="020F0502020204030204" pitchFamily="34" charset="0"/>
              </a:rPr>
              <a:t>2</a:t>
            </a:r>
            <a:r>
              <a:rPr lang="en-US" sz="1800" b="1" dirty="0">
                <a:latin typeface="Calibri" panose="020F0502020204030204" pitchFamily="34" charset="0"/>
              </a:rPr>
              <a:t> NPs  on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latin typeface="Calibri" panose="020F0502020204030204" pitchFamily="34" charset="0"/>
              </a:rPr>
              <a:t>conductive scaffold.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</a:rPr>
              <a:t>Hybrid exceeds </a:t>
            </a:r>
            <a:r>
              <a:rPr lang="en-US" sz="1800" b="1" dirty="0" err="1">
                <a:latin typeface="Calibri" panose="020F0502020204030204" pitchFamily="34" charset="0"/>
              </a:rPr>
              <a:t>nano</a:t>
            </a:r>
            <a:r>
              <a:rPr lang="en-US" sz="1800" b="1" dirty="0">
                <a:latin typeface="Calibri" panose="020F0502020204030204" pitchFamily="34" charset="0"/>
              </a:rPr>
              <a:t> </a:t>
            </a:r>
          </a:p>
          <a:p>
            <a:r>
              <a:rPr lang="en-US" sz="1800" b="1" dirty="0">
                <a:latin typeface="Calibri" panose="020F0502020204030204" pitchFamily="34" charset="0"/>
              </a:rPr>
              <a:t>MoO</a:t>
            </a:r>
            <a:r>
              <a:rPr lang="en-US" sz="1800" b="1" baseline="-25000" dirty="0">
                <a:latin typeface="Calibri" panose="020F0502020204030204" pitchFamily="34" charset="0"/>
              </a:rPr>
              <a:t>2</a:t>
            </a:r>
            <a:r>
              <a:rPr lang="en-US" sz="1800" b="1" dirty="0">
                <a:latin typeface="Calibri" panose="020F0502020204030204" pitchFamily="34" charset="0"/>
              </a:rPr>
              <a:t>; charge to 75% of </a:t>
            </a:r>
          </a:p>
          <a:p>
            <a:r>
              <a:rPr lang="en-US" sz="1800" b="1" dirty="0">
                <a:latin typeface="Calibri" panose="020F0502020204030204" pitchFamily="34" charset="0"/>
              </a:rPr>
              <a:t>theoretical capacity  of 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latin typeface="Calibri" panose="020F0502020204030204" pitchFamily="34" charset="0"/>
              </a:rPr>
              <a:t>MoO</a:t>
            </a:r>
            <a:r>
              <a:rPr lang="en-US" sz="1800" b="1" baseline="-25000" dirty="0">
                <a:latin typeface="Calibri" panose="020F0502020204030204" pitchFamily="34" charset="0"/>
              </a:rPr>
              <a:t>2</a:t>
            </a:r>
            <a:r>
              <a:rPr lang="en-US" sz="1800" b="1" dirty="0">
                <a:latin typeface="Calibri" panose="020F0502020204030204" pitchFamily="34" charset="0"/>
              </a:rPr>
              <a:t> in 30 seconds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</a:rPr>
              <a:t>Capacitive current </a:t>
            </a:r>
          </a:p>
          <a:p>
            <a:r>
              <a:rPr lang="en-US" sz="1800" b="1" dirty="0">
                <a:latin typeface="Calibri" panose="020F0502020204030204" pitchFamily="34" charset="0"/>
              </a:rPr>
              <a:t>(b = 1) is over 80%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509" y="4218434"/>
            <a:ext cx="371819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Galvanostatic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Measurements: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</a:rPr>
              <a:t>Rate capability for hybrid is much </a:t>
            </a:r>
          </a:p>
          <a:p>
            <a:r>
              <a:rPr lang="en-US" sz="1800" b="1" dirty="0">
                <a:latin typeface="Calibri" panose="020F0502020204030204" pitchFamily="34" charset="0"/>
              </a:rPr>
              <a:t>Better than nano-MoO</a:t>
            </a:r>
            <a:r>
              <a:rPr lang="en-US" sz="1800" b="1" baseline="-25000" dirty="0">
                <a:latin typeface="Calibri" panose="020F0502020204030204" pitchFamily="34" charset="0"/>
              </a:rPr>
              <a:t>2</a:t>
            </a:r>
            <a:r>
              <a:rPr lang="en-US" sz="1800" b="1" dirty="0">
                <a:latin typeface="Calibri" panose="020F0502020204030204" pitchFamily="34" charset="0"/>
              </a:rPr>
              <a:t> ;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latin typeface="Calibri" panose="020F0502020204030204" pitchFamily="34" charset="0"/>
              </a:rPr>
              <a:t>especially  at high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</a:rPr>
              <a:t> Achieve 150 </a:t>
            </a:r>
            <a:r>
              <a:rPr lang="en-US" sz="1800" b="1" dirty="0" err="1">
                <a:latin typeface="Calibri" panose="020F0502020204030204" pitchFamily="34" charset="0"/>
              </a:rPr>
              <a:t>mAh</a:t>
            </a:r>
            <a:r>
              <a:rPr lang="en-US" sz="1800" b="1" dirty="0">
                <a:latin typeface="Calibri" panose="020F0502020204030204" pitchFamily="34" charset="0"/>
              </a:rPr>
              <a:t>/g at 50C</a:t>
            </a:r>
          </a:p>
          <a:p>
            <a:r>
              <a:rPr lang="en-US" sz="1800" b="1" dirty="0">
                <a:latin typeface="Calibri" panose="020F0502020204030204" pitchFamily="34" charset="0"/>
              </a:rPr>
              <a:t>(Swagelok cell)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355" y="6488668"/>
            <a:ext cx="354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 Kim et. al., </a:t>
            </a:r>
            <a:r>
              <a:rPr lang="en-US" sz="1600" i="1" dirty="0"/>
              <a:t>J. </a:t>
            </a:r>
            <a:r>
              <a:rPr lang="en-US" sz="1600" i="1" dirty="0" err="1"/>
              <a:t>Electrochem</a:t>
            </a:r>
            <a:r>
              <a:rPr lang="en-US" sz="1600" i="1" dirty="0"/>
              <a:t>. Soc</a:t>
            </a:r>
            <a:r>
              <a:rPr lang="en-US" sz="1600" dirty="0"/>
              <a:t>. (2015)</a:t>
            </a:r>
          </a:p>
        </p:txBody>
      </p:sp>
    </p:spTree>
    <p:extLst>
      <p:ext uri="{BB962C8B-B14F-4D97-AF65-F5344CB8AC3E}">
        <p14:creationId xmlns:p14="http://schemas.microsoft.com/office/powerpoint/2010/main" val="103951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22482"/>
          <a:stretch/>
        </p:blipFill>
        <p:spPr>
          <a:xfrm>
            <a:off x="5404503" y="2272578"/>
            <a:ext cx="3739497" cy="2856477"/>
          </a:xfrm>
          <a:prstGeom prst="rect">
            <a:avLst/>
          </a:prstGeom>
        </p:spPr>
      </p:pic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495299" y="1105417"/>
            <a:ext cx="4838700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2000" dirty="0">
                <a:latin typeface="Arial" charset="0"/>
                <a:cs typeface="Arial" charset="0"/>
              </a:rPr>
              <a:t> ▪ </a:t>
            </a:r>
            <a:r>
              <a:rPr lang="en-US" sz="2000" dirty="0">
                <a:solidFill>
                  <a:srgbClr val="1621F6"/>
                </a:solidFill>
                <a:latin typeface="Arial" charset="0"/>
                <a:cs typeface="Arial" charset="0"/>
              </a:rPr>
              <a:t>Hydrothermal microwave synthesis </a:t>
            </a:r>
          </a:p>
          <a:p>
            <a:pPr>
              <a:spcAft>
                <a:spcPts val="300"/>
              </a:spcAft>
            </a:pPr>
            <a:r>
              <a:rPr lang="en-US" sz="1800" b="0" dirty="0">
                <a:latin typeface="Arial" charset="0"/>
                <a:cs typeface="Arial" charset="0"/>
              </a:rPr>
              <a:t>     - 270 mg MoCl</a:t>
            </a:r>
            <a:r>
              <a:rPr lang="en-US" sz="1800" b="0" baseline="-25000" dirty="0">
                <a:latin typeface="Arial" charset="0"/>
                <a:cs typeface="Arial" charset="0"/>
              </a:rPr>
              <a:t>5</a:t>
            </a:r>
            <a:r>
              <a:rPr lang="en-US" sz="1800" b="0" dirty="0">
                <a:latin typeface="Arial" charset="0"/>
                <a:cs typeface="Arial" charset="0"/>
              </a:rPr>
              <a:t>, 0.25 ml HNO</a:t>
            </a:r>
            <a:r>
              <a:rPr lang="en-US" sz="1800" b="0" baseline="-25000" dirty="0">
                <a:latin typeface="Arial" charset="0"/>
                <a:cs typeface="Arial" charset="0"/>
              </a:rPr>
              <a:t>3</a:t>
            </a:r>
            <a:r>
              <a:rPr lang="en-US" sz="1800" b="0" dirty="0">
                <a:latin typeface="Arial" charset="0"/>
                <a:cs typeface="Arial" charset="0"/>
              </a:rPr>
              <a:t>(70%),                               	5 ml </a:t>
            </a:r>
            <a:r>
              <a:rPr lang="en-US" sz="1800" b="0" dirty="0" err="1">
                <a:latin typeface="Arial" charset="0"/>
                <a:cs typeface="Arial" charset="0"/>
              </a:rPr>
              <a:t>EtOH</a:t>
            </a:r>
            <a:r>
              <a:rPr lang="en-US" sz="1800" b="0" dirty="0">
                <a:latin typeface="Arial" charset="0"/>
                <a:cs typeface="Arial" charset="0"/>
              </a:rPr>
              <a:t>, 15 ml DI water</a:t>
            </a:r>
          </a:p>
          <a:p>
            <a:pPr>
              <a:spcAft>
                <a:spcPts val="300"/>
              </a:spcAft>
            </a:pPr>
            <a:r>
              <a:rPr lang="en-US" sz="1800" b="0" dirty="0">
                <a:latin typeface="Arial" charset="0"/>
                <a:cs typeface="Arial" charset="0"/>
              </a:rPr>
              <a:t>     - 170 °C, 15min, 200W</a:t>
            </a:r>
          </a:p>
        </p:txBody>
      </p:sp>
      <p:grpSp>
        <p:nvGrpSpPr>
          <p:cNvPr id="4105" name="Group 4"/>
          <p:cNvGrpSpPr>
            <a:grpSpLocks/>
          </p:cNvGrpSpPr>
          <p:nvPr/>
        </p:nvGrpSpPr>
        <p:grpSpPr bwMode="auto">
          <a:xfrm>
            <a:off x="3809999" y="2936044"/>
            <a:ext cx="1524000" cy="1529546"/>
            <a:chOff x="6658967" y="3880644"/>
            <a:chExt cx="2346325" cy="2286000"/>
          </a:xfrm>
        </p:grpSpPr>
        <p:grpSp>
          <p:nvGrpSpPr>
            <p:cNvPr id="4107" name="Group 2"/>
            <p:cNvGrpSpPr>
              <a:grpSpLocks/>
            </p:cNvGrpSpPr>
            <p:nvPr/>
          </p:nvGrpSpPr>
          <p:grpSpPr bwMode="auto">
            <a:xfrm>
              <a:off x="6658967" y="3880644"/>
              <a:ext cx="2346325" cy="2286000"/>
              <a:chOff x="4100513" y="2824163"/>
              <a:chExt cx="2346325" cy="2286000"/>
            </a:xfrm>
          </p:grpSpPr>
          <p:pic>
            <p:nvPicPr>
              <p:cNvPr id="4109" name="Picture 2" descr="C:\Users\Jason Kim\Desktop\Experimental data\MoO3 data\TEM\121812\MoO3_No35_120612syn_007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0838" y="2824163"/>
                <a:ext cx="22860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10" name="TextBox 17"/>
              <p:cNvSpPr txBox="1">
                <a:spLocks noChangeArrowheads="1"/>
              </p:cNvSpPr>
              <p:nvPr/>
            </p:nvSpPr>
            <p:spPr bwMode="auto">
              <a:xfrm>
                <a:off x="4100513" y="4006211"/>
                <a:ext cx="938211" cy="307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9pPr>
              </a:lstStyle>
              <a:p>
                <a:r>
                  <a:rPr lang="en-US" altLang="ko-KR" sz="1400" b="1" dirty="0">
                    <a:latin typeface="Arial" charset="0"/>
                    <a:cs typeface="Arial" charset="0"/>
                  </a:rPr>
                  <a:t>500 nm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783911" y="6034455"/>
              <a:ext cx="344322" cy="962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굴림" charset="0"/>
                <a:cs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572" t="7894" r="10035"/>
          <a:stretch/>
        </p:blipFill>
        <p:spPr>
          <a:xfrm>
            <a:off x="228601" y="2527580"/>
            <a:ext cx="3048000" cy="253535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800600" y="5257799"/>
          <a:ext cx="4281487" cy="1615509"/>
        </p:xfrm>
        <a:graphic>
          <a:graphicData uri="http://schemas.openxmlformats.org/drawingml/2006/table">
            <a:tbl>
              <a:tblPr/>
              <a:tblGrid>
                <a:gridCol w="1861938">
                  <a:extLst>
                    <a:ext uri="{9D8B030D-6E8A-4147-A177-3AD203B41FA5}">
                      <a16:colId xmlns:a16="http://schemas.microsoft.com/office/drawing/2014/main" val="1964397821"/>
                    </a:ext>
                  </a:extLst>
                </a:gridCol>
                <a:gridCol w="689180">
                  <a:extLst>
                    <a:ext uri="{9D8B030D-6E8A-4147-A177-3AD203B41FA5}">
                      <a16:colId xmlns:a16="http://schemas.microsoft.com/office/drawing/2014/main" val="1447310704"/>
                    </a:ext>
                  </a:extLst>
                </a:gridCol>
                <a:gridCol w="796353">
                  <a:extLst>
                    <a:ext uri="{9D8B030D-6E8A-4147-A177-3AD203B41FA5}">
                      <a16:colId xmlns:a16="http://schemas.microsoft.com/office/drawing/2014/main" val="3632463515"/>
                    </a:ext>
                  </a:extLst>
                </a:gridCol>
                <a:gridCol w="934016">
                  <a:extLst>
                    <a:ext uri="{9D8B030D-6E8A-4147-A177-3AD203B41FA5}">
                      <a16:colId xmlns:a16="http://schemas.microsoft.com/office/drawing/2014/main" val="1113501235"/>
                    </a:ext>
                  </a:extLst>
                </a:gridCol>
              </a:tblGrid>
              <a:tr h="564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Sample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(020)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d (Å)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(040)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d (Å)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(060)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 d (Å)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64261"/>
                  </a:ext>
                </a:extLst>
              </a:tr>
              <a:tr h="411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Reduced MoO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7.031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3.505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2.335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42727"/>
                  </a:ext>
                </a:extLst>
              </a:tr>
              <a:tr h="639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Fully Oxidized MoO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6.943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3.462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2.307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503631"/>
                  </a:ext>
                </a:extLst>
              </a:tr>
            </a:tbl>
          </a:graphicData>
        </a:graphic>
      </p:graphicFrame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-16329" y="4953000"/>
            <a:ext cx="4740729" cy="194668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Arial" charset="0"/>
              <a:buNone/>
              <a:defRPr/>
            </a:pPr>
            <a:r>
              <a:rPr lang="en-US" sz="1800" dirty="0">
                <a:latin typeface="+mn-lt"/>
                <a:cs typeface="Arial" charset="0"/>
              </a:rPr>
              <a:t>▪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Retain orthorhombic phase </a:t>
            </a:r>
            <a:r>
              <a:rPr lang="el-GR" sz="1800" dirty="0">
                <a:latin typeface="+mn-lt"/>
                <a:cs typeface="Arial" charset="0"/>
                <a:sym typeface="Wingdings" pitchFamily="2" charset="2"/>
              </a:rPr>
              <a:t>α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-MoO</a:t>
            </a:r>
            <a:r>
              <a:rPr lang="en-US" sz="1800" baseline="-25000" dirty="0">
                <a:latin typeface="+mn-lt"/>
                <a:cs typeface="Arial" charset="0"/>
                <a:sym typeface="Wingdings" pitchFamily="2" charset="2"/>
              </a:rPr>
              <a:t>3 </a:t>
            </a:r>
            <a:endParaRPr lang="en-US" baseline="-25000" dirty="0">
              <a:latin typeface="+mn-lt"/>
              <a:cs typeface="Arial" charset="0"/>
              <a:sym typeface="Wingdings" pitchFamily="2" charset="2"/>
            </a:endParaRPr>
          </a:p>
          <a:p>
            <a:pPr>
              <a:spcAft>
                <a:spcPts val="300"/>
              </a:spcAft>
              <a:buFont typeface="Arial" charset="0"/>
              <a:buNone/>
              <a:defRPr/>
            </a:pPr>
            <a:r>
              <a:rPr lang="en-US" sz="1800" dirty="0">
                <a:latin typeface="+mn-lt"/>
                <a:cs typeface="Arial" charset="0"/>
              </a:rPr>
              <a:t>▪ Deep blue color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 reduced </a:t>
            </a:r>
            <a:r>
              <a:rPr lang="el-GR" sz="1800" dirty="0">
                <a:latin typeface="+mn-lt"/>
                <a:cs typeface="Arial" charset="0"/>
                <a:sym typeface="Wingdings" pitchFamily="2" charset="2"/>
              </a:rPr>
              <a:t>α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-MoO</a:t>
            </a:r>
            <a:r>
              <a:rPr lang="en-US" sz="1800" baseline="-25000" dirty="0">
                <a:latin typeface="+mn-lt"/>
                <a:cs typeface="Arial" charset="0"/>
                <a:sym typeface="Wingdings" pitchFamily="2" charset="2"/>
              </a:rPr>
              <a:t>3-x</a:t>
            </a:r>
          </a:p>
          <a:p>
            <a:pPr marL="173038" indent="-173038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X-value from TGA: </a:t>
            </a:r>
            <a:r>
              <a:rPr lang="en-US" sz="1800" dirty="0">
                <a:latin typeface="+mn-lt"/>
                <a:ea typeface="Malgun Gothic" pitchFamily="34" charset="-127"/>
                <a:sym typeface="Wingdings" pitchFamily="2" charset="2"/>
              </a:rPr>
              <a:t>MoO</a:t>
            </a:r>
            <a:r>
              <a:rPr lang="en-US" sz="1800" baseline="-25000" dirty="0">
                <a:latin typeface="+mn-lt"/>
                <a:ea typeface="Malgun Gothic" pitchFamily="34" charset="-127"/>
                <a:sym typeface="Wingdings" pitchFamily="2" charset="2"/>
              </a:rPr>
              <a:t>2.87</a:t>
            </a:r>
            <a:endParaRPr lang="en-US" sz="1800" dirty="0">
              <a:latin typeface="+mn-lt"/>
              <a:cs typeface="Arial" charset="0"/>
              <a:sym typeface="Wingdings" pitchFamily="2" charset="2"/>
            </a:endParaRPr>
          </a:p>
          <a:p>
            <a:pPr>
              <a:spcAft>
                <a:spcPts val="300"/>
              </a:spcAft>
              <a:defRPr/>
            </a:pPr>
            <a:r>
              <a:rPr lang="en-US" sz="1800" dirty="0">
                <a:latin typeface="+mn-lt"/>
                <a:cs typeface="Arial" charset="0"/>
              </a:rPr>
              <a:t>▪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Preferentially oriented to [010] direction</a:t>
            </a:r>
            <a:endParaRPr lang="en-US" sz="1800" dirty="0">
              <a:latin typeface="+mn-lt"/>
              <a:cs typeface="Arial" charset="0"/>
            </a:endParaRPr>
          </a:p>
          <a:p>
            <a:pPr>
              <a:spcAft>
                <a:spcPts val="300"/>
              </a:spcAft>
              <a:buFont typeface="Arial" charset="0"/>
              <a:buNone/>
              <a:defRPr/>
            </a:pPr>
            <a:r>
              <a:rPr lang="en-US" sz="1800" dirty="0">
                <a:latin typeface="+mn-lt"/>
                <a:cs typeface="Arial" charset="0"/>
              </a:rPr>
              <a:t>▪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100 ~ 500 nm width and 1 ~ 5 </a:t>
            </a:r>
            <a:r>
              <a:rPr lang="el-GR" sz="1800" dirty="0">
                <a:latin typeface="+mn-lt"/>
                <a:cs typeface="Arial" charset="0"/>
                <a:sym typeface="Wingdings" pitchFamily="2" charset="2"/>
              </a:rPr>
              <a:t>μ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m length</a:t>
            </a:r>
          </a:p>
          <a:p>
            <a:pPr marL="174625" indent="-17462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Expand </a:t>
            </a:r>
            <a:r>
              <a:rPr lang="en-US" sz="1800" i="1" dirty="0">
                <a:latin typeface="+mn-lt"/>
                <a:cs typeface="Arial" charset="0"/>
                <a:sym typeface="Wingdings" pitchFamily="2" charset="2"/>
              </a:rPr>
              <a:t>b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-plane interlayers (wider </a:t>
            </a:r>
            <a:r>
              <a:rPr lang="en-US" sz="1800" dirty="0" err="1">
                <a:latin typeface="+mn-lt"/>
                <a:cs typeface="Arial" charset="0"/>
                <a:sym typeface="Wingdings" pitchFamily="2" charset="2"/>
              </a:rPr>
              <a:t>vdW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)</a:t>
            </a:r>
          </a:p>
        </p:txBody>
      </p:sp>
      <p:graphicFrame>
        <p:nvGraphicFramePr>
          <p:cNvPr id="14" name="Object 10">
            <a:extLst>
              <a:ext uri="{FF2B5EF4-FFF2-40B4-BE49-F238E27FC236}">
                <a16:creationId xmlns:a16="http://schemas.microsoft.com/office/drawing/2014/main" id="{7EA87099-1A45-4DA2-9CC9-99DDE68BF7E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24400" y="1950207"/>
          <a:ext cx="4330700" cy="47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262" name="Equation" r:id="rId7" imgW="2311200" imgH="253800" progId="Equation.3">
                  <p:embed/>
                </p:oleObj>
              </mc:Choice>
              <mc:Fallback>
                <p:oleObj name="Equation" r:id="rId7" imgW="2311200" imgH="253800" progId="Equation.3">
                  <p:embed/>
                  <p:pic>
                    <p:nvPicPr>
                      <p:cNvPr id="14" name="Object 10">
                        <a:extLst>
                          <a:ext uri="{FF2B5EF4-FFF2-40B4-BE49-F238E27FC236}">
                            <a16:creationId xmlns:a16="http://schemas.microsoft.com/office/drawing/2014/main" id="{7EA87099-1A45-4DA2-9CC9-99DDE68BF7E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950207"/>
                        <a:ext cx="4330700" cy="47584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1AB6C5D-E2FC-49B8-A5B7-CBD02892696A}"/>
              </a:ext>
            </a:extLst>
          </p:cNvPr>
          <p:cNvSpPr txBox="1"/>
          <p:nvPr/>
        </p:nvSpPr>
        <p:spPr>
          <a:xfrm>
            <a:off x="304800" y="52552"/>
            <a:ext cx="719934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Routes to Creating High Rate Energy Storage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7E71D3-5331-413B-932F-0204D38D23B7}"/>
              </a:ext>
            </a:extLst>
          </p:cNvPr>
          <p:cNvSpPr txBox="1"/>
          <p:nvPr/>
        </p:nvSpPr>
        <p:spPr>
          <a:xfrm>
            <a:off x="30479" y="608315"/>
            <a:ext cx="673819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Oxygen deficient transition metal oxides – MoO</a:t>
            </a:r>
            <a:r>
              <a:rPr lang="en-US" sz="2400" b="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3-x</a:t>
            </a:r>
          </a:p>
        </p:txBody>
      </p:sp>
    </p:spTree>
    <p:extLst>
      <p:ext uri="{BB962C8B-B14F-4D97-AF65-F5344CB8AC3E}">
        <p14:creationId xmlns:p14="http://schemas.microsoft.com/office/powerpoint/2010/main" val="203709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" t="51262" r="67819" b="-2031"/>
          <a:stretch/>
        </p:blipFill>
        <p:spPr>
          <a:xfrm>
            <a:off x="4267200" y="533400"/>
            <a:ext cx="3886200" cy="3215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9811" y="1141664"/>
            <a:ext cx="2667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Oxygen deficient MoO</a:t>
            </a:r>
            <a:r>
              <a:rPr lang="en-US" sz="2000" baseline="-25000" dirty="0"/>
              <a:t>3</a:t>
            </a:r>
            <a:r>
              <a:rPr lang="en-US" sz="2000" dirty="0"/>
              <a:t> leads to better kinetics and improved</a:t>
            </a:r>
          </a:p>
          <a:p>
            <a:r>
              <a:rPr lang="en-US" sz="2000" dirty="0"/>
              <a:t>energy storage compared to oxidized</a:t>
            </a:r>
          </a:p>
          <a:p>
            <a:r>
              <a:rPr lang="en-US" sz="2000" dirty="0"/>
              <a:t>MoO</a:t>
            </a:r>
            <a:r>
              <a:rPr lang="en-US" sz="2000" baseline="-25000" dirty="0"/>
              <a:t>3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0058" y="559871"/>
            <a:ext cx="283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 et. al. Nature Mater (2017)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95A0F-A3F5-4055-B526-170485D704D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3"/>
          <a:stretch/>
        </p:blipFill>
        <p:spPr>
          <a:xfrm>
            <a:off x="133349" y="3414903"/>
            <a:ext cx="8572501" cy="3472544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B990CD5-E62D-41B8-924F-B2CA6C89637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78660" y="404280"/>
          <a:ext cx="4560539" cy="348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286" name="Graph" r:id="rId5" imgW="3913920" imgH="2988000" progId="Origin50.Graph">
                  <p:embed/>
                </p:oleObj>
              </mc:Choice>
              <mc:Fallback>
                <p:oleObj name="Graph" r:id="rId5" imgW="3913920" imgH="298800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B990CD5-E62D-41B8-924F-B2CA6C896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78660" y="404280"/>
                        <a:ext cx="4560539" cy="34819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B43D46A-F1CA-487A-81F4-24403E2B4AD9}"/>
              </a:ext>
            </a:extLst>
          </p:cNvPr>
          <p:cNvSpPr txBox="1"/>
          <p:nvPr/>
        </p:nvSpPr>
        <p:spPr>
          <a:xfrm>
            <a:off x="220058" y="1066800"/>
            <a:ext cx="450436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Galvanostatic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cycling at 30C</a:t>
            </a:r>
          </a:p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Swagelok cells, 2 mg/cm</a:t>
            </a:r>
            <a:r>
              <a:rPr 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loading; </a:t>
            </a:r>
          </a:p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Electrode 80% MoO</a:t>
            </a:r>
            <a:r>
              <a:rPr lang="en-US" sz="2000" b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3-x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/15 KB/5 PVDF</a:t>
            </a:r>
          </a:p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Performance at 10,000 cycles:</a:t>
            </a:r>
          </a:p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70% capacity retention to 90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mAh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/g</a:t>
            </a:r>
          </a:p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99+% Coulombic efficiency </a:t>
            </a:r>
          </a:p>
          <a:p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D48AD9-1996-4935-A05C-7A37C9478963}"/>
              </a:ext>
            </a:extLst>
          </p:cNvPr>
          <p:cNvSpPr/>
          <p:nvPr/>
        </p:nvSpPr>
        <p:spPr>
          <a:xfrm>
            <a:off x="304801" y="82817"/>
            <a:ext cx="8724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4.  Oxygen deficient transition metal oxides – MoO</a:t>
            </a:r>
            <a:r>
              <a:rPr lang="en-US" sz="2400" baseline="-25000" dirty="0">
                <a:solidFill>
                  <a:srgbClr val="FF0000"/>
                </a:solidFill>
              </a:rPr>
              <a:t>3-x</a:t>
            </a:r>
          </a:p>
        </p:txBody>
      </p:sp>
    </p:spTree>
    <p:extLst>
      <p:ext uri="{BB962C8B-B14F-4D97-AF65-F5344CB8AC3E}">
        <p14:creationId xmlns:p14="http://schemas.microsoft.com/office/powerpoint/2010/main" val="241707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5E852-08DD-4C1E-B911-6EA8A64EC27E}"/>
              </a:ext>
            </a:extLst>
          </p:cNvPr>
          <p:cNvSpPr/>
          <p:nvPr/>
        </p:nvSpPr>
        <p:spPr>
          <a:xfrm>
            <a:off x="0" y="1578461"/>
            <a:ext cx="3353773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Thermodynamically stable  phase is 2H form; trigonal prismatic coordination of S around Mo</a:t>
            </a:r>
          </a:p>
          <a:p>
            <a:pPr marL="214313" indent="-214313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On lithiation, first order phase change: 2H- MoS</a:t>
            </a:r>
            <a:r>
              <a:rPr lang="en-US" sz="2000" baseline="-25000" dirty="0"/>
              <a:t>2</a:t>
            </a:r>
            <a:r>
              <a:rPr lang="en-US" sz="2000" dirty="0"/>
              <a:t> transforms to metallic 1T phase; Mo in octahedral coordination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6765E-F81A-4EA0-A403-A660573B027A}"/>
              </a:ext>
            </a:extLst>
          </p:cNvPr>
          <p:cNvGrpSpPr/>
          <p:nvPr/>
        </p:nvGrpSpPr>
        <p:grpSpPr>
          <a:xfrm>
            <a:off x="3353773" y="2171372"/>
            <a:ext cx="3436499" cy="1538487"/>
            <a:chOff x="4463197" y="905938"/>
            <a:chExt cx="2955526" cy="113731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14C7898-A804-4C88-93B8-D7686052E6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69"/>
            <a:stretch/>
          </p:blipFill>
          <p:spPr bwMode="auto">
            <a:xfrm>
              <a:off x="4546410" y="905938"/>
              <a:ext cx="2872313" cy="1137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81267-7147-49CD-98FD-0814F7E8B5F4}"/>
                </a:ext>
              </a:extLst>
            </p:cNvPr>
            <p:cNvSpPr txBox="1"/>
            <p:nvPr/>
          </p:nvSpPr>
          <p:spPr>
            <a:xfrm>
              <a:off x="4463197" y="1347639"/>
              <a:ext cx="48442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6.2 Å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5016D88-F31D-4489-B074-05ADE3E65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546" y="1436573"/>
            <a:ext cx="2329792" cy="2273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EFFE5-884D-4A89-8D30-34C760812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063"/>
          <a:stretch/>
        </p:blipFill>
        <p:spPr>
          <a:xfrm>
            <a:off x="78173" y="4419376"/>
            <a:ext cx="3323978" cy="2457990"/>
          </a:xfrm>
          <a:prstGeom prst="rect">
            <a:avLst/>
          </a:prstGeom>
        </p:spPr>
      </p:pic>
      <p:pic>
        <p:nvPicPr>
          <p:cNvPr id="9" name="Picture 3" descr="PictureSI7">
            <a:extLst>
              <a:ext uri="{FF2B5EF4-FFF2-40B4-BE49-F238E27FC236}">
                <a16:creationId xmlns:a16="http://schemas.microsoft.com/office/drawing/2014/main" id="{F716A2C1-0768-4A28-A908-62BB85039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6"/>
          <a:stretch/>
        </p:blipFill>
        <p:spPr bwMode="auto">
          <a:xfrm>
            <a:off x="6124805" y="3962400"/>
            <a:ext cx="2704315" cy="283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E267CE-28C9-46E3-9425-7E06159D95E9}"/>
              </a:ext>
            </a:extLst>
          </p:cNvPr>
          <p:cNvSpPr txBox="1"/>
          <p:nvPr/>
        </p:nvSpPr>
        <p:spPr>
          <a:xfrm>
            <a:off x="304800" y="52552"/>
            <a:ext cx="853778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Other Routes to Creating Extrinsic </a:t>
            </a:r>
            <a:r>
              <a:rPr lang="en-US" sz="2800" dirty="0" err="1"/>
              <a:t>Pseudocapacitance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5C78E-7E57-4036-B55F-59705AEEFC18}"/>
              </a:ext>
            </a:extLst>
          </p:cNvPr>
          <p:cNvSpPr txBox="1"/>
          <p:nvPr/>
        </p:nvSpPr>
        <p:spPr>
          <a:xfrm>
            <a:off x="4429460" y="4017155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 energy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density at high rates of charging and discharging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938EBF-66B6-43E5-9474-83FD1C0AE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5" y="1146571"/>
            <a:ext cx="5147326" cy="468287"/>
          </a:xfrm>
          <a:prstGeom prst="rect">
            <a:avLst/>
          </a:prstGeom>
          <a:solidFill>
            <a:srgbClr val="000099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F8F328-29D6-4392-8BC6-1C6590F2A721}"/>
              </a:ext>
            </a:extLst>
          </p:cNvPr>
          <p:cNvSpPr txBox="1"/>
          <p:nvPr/>
        </p:nvSpPr>
        <p:spPr>
          <a:xfrm>
            <a:off x="3604671" y="5955667"/>
            <a:ext cx="2365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J.B. Cook, et. al. </a:t>
            </a:r>
            <a:r>
              <a:rPr lang="en-US" b="0" i="1" dirty="0"/>
              <a:t>Adv. Energy </a:t>
            </a:r>
          </a:p>
          <a:p>
            <a:r>
              <a:rPr lang="en-US" b="0" i="1" dirty="0"/>
              <a:t>Materials</a:t>
            </a:r>
            <a:r>
              <a:rPr lang="en-US" b="0" dirty="0"/>
              <a:t> (2016) </a:t>
            </a:r>
            <a:r>
              <a:rPr lang="en-US" dirty="0"/>
              <a:t>6</a:t>
            </a:r>
            <a:r>
              <a:rPr lang="en-US" b="0" dirty="0"/>
              <a:t>, 1501937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43487-3910-4BFC-B318-E25A53B42369}"/>
              </a:ext>
            </a:extLst>
          </p:cNvPr>
          <p:cNvSpPr txBox="1"/>
          <p:nvPr/>
        </p:nvSpPr>
        <p:spPr>
          <a:xfrm>
            <a:off x="76200" y="601207"/>
            <a:ext cx="5572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5. Manipulating phase transitions- MoS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79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37E7B6-3425-4CED-A448-D0F552FC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12840"/>
            <a:ext cx="2620578" cy="215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6C1D0C7A-5EBB-48BA-A9D4-B3A185AC3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447161"/>
            <a:ext cx="4114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5888" indent="-115888">
              <a:buFontTx/>
              <a:buChar char="•"/>
            </a:pPr>
            <a:r>
              <a:rPr lang="en-US" sz="2000" dirty="0"/>
              <a:t>Fundamentally different electrodes</a:t>
            </a:r>
          </a:p>
          <a:p>
            <a:pPr marL="461963" lvl="1"/>
            <a:r>
              <a:rPr lang="en-US" sz="2000" dirty="0"/>
              <a:t>Batteries – redox reactions</a:t>
            </a:r>
            <a:br>
              <a:rPr lang="en-US" sz="2000" dirty="0"/>
            </a:br>
            <a:r>
              <a:rPr lang="en-US" sz="2000" dirty="0"/>
              <a:t>Supercapacitors – double layer </a:t>
            </a:r>
          </a:p>
          <a:p>
            <a:pPr marL="461963" lvl="1"/>
            <a:endParaRPr lang="en-US" sz="20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Leads to different charge storage mechanisms and applications</a:t>
            </a:r>
          </a:p>
        </p:txBody>
      </p:sp>
      <p:pic>
        <p:nvPicPr>
          <p:cNvPr id="10" name="Picture 13" descr="Image">
            <a:extLst>
              <a:ext uri="{FF2B5EF4-FFF2-40B4-BE49-F238E27FC236}">
                <a16:creationId xmlns:a16="http://schemas.microsoft.com/office/drawing/2014/main" id="{E543637E-4461-4323-BE9E-ABC2DF21B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539363"/>
            <a:ext cx="46482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D22A6DB5-DB3F-4FE5-B501-0DB1BEE02B4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14400" y="5568629"/>
          <a:ext cx="2895600" cy="73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21" name="Equation" r:id="rId5" imgW="1396800" imgH="431640" progId="Equation.3">
                  <p:embed/>
                </p:oleObj>
              </mc:Choice>
              <mc:Fallback>
                <p:oleObj name="Equation" r:id="rId5" imgW="1396800" imgH="431640" progId="Equation.3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D22A6DB5-DB3F-4FE5-B501-0DB1BEE02B4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568629"/>
                        <a:ext cx="2895600" cy="734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EB4D6E7-624A-42CB-A076-0B8073CCA5F4}"/>
              </a:ext>
            </a:extLst>
          </p:cNvPr>
          <p:cNvSpPr/>
          <p:nvPr/>
        </p:nvSpPr>
        <p:spPr>
          <a:xfrm>
            <a:off x="445910" y="880298"/>
            <a:ext cx="3948689" cy="4174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Supercapacitors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80475A-FF01-4C6D-8D4F-8CB992D8EEF9}"/>
              </a:ext>
            </a:extLst>
          </p:cNvPr>
          <p:cNvSpPr/>
          <p:nvPr/>
        </p:nvSpPr>
        <p:spPr>
          <a:xfrm>
            <a:off x="5943600" y="838262"/>
            <a:ext cx="2999581" cy="4174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Batteries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222374-CC4D-4670-A272-5CC9331905AA}"/>
              </a:ext>
            </a:extLst>
          </p:cNvPr>
          <p:cNvSpPr/>
          <p:nvPr/>
        </p:nvSpPr>
        <p:spPr>
          <a:xfrm>
            <a:off x="0" y="-22514"/>
            <a:ext cx="9144000" cy="7845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Energy Storage Technology Comparison</a:t>
            </a:r>
          </a:p>
        </p:txBody>
      </p:sp>
    </p:spTree>
    <p:extLst>
      <p:ext uri="{BB962C8B-B14F-4D97-AF65-F5344CB8AC3E}">
        <p14:creationId xmlns:p14="http://schemas.microsoft.com/office/powerpoint/2010/main" val="320857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029200" cy="442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5510"/>
            <a:ext cx="3657600" cy="434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2057400" y="4549676"/>
            <a:ext cx="3276600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In total: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5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4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 Charge Transfers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Many sources of resistance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Ionic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Electric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Charge Transfer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93" y="4535503"/>
            <a:ext cx="835507" cy="35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FA4803-05B0-4109-ADD5-90A2E9C54051}"/>
              </a:ext>
            </a:extLst>
          </p:cNvPr>
          <p:cNvSpPr txBox="1"/>
          <p:nvPr/>
        </p:nvSpPr>
        <p:spPr>
          <a:xfrm>
            <a:off x="5943600" y="304800"/>
            <a:ext cx="2517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Materials are not devices:  they are part of the device</a:t>
            </a:r>
          </a:p>
        </p:txBody>
      </p:sp>
    </p:spTree>
    <p:extLst>
      <p:ext uri="{BB962C8B-B14F-4D97-AF65-F5344CB8AC3E}">
        <p14:creationId xmlns:p14="http://schemas.microsoft.com/office/powerpoint/2010/main" val="3393816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014" y="1066800"/>
            <a:ext cx="8270752" cy="5217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case for energy storage: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Sol-gel chemistry has made significant contributions to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electrochemical storage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Current technology: Powder fabrication; coatings, </a:t>
            </a:r>
          </a:p>
          <a:p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large scale synthesis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Unique features:  orientation,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pseudocapacitance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tailored pore-solid architectures, encapsulated liquids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Future opportunities are certain to develop: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- architecture control (3D)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- integration with other constituents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CNT)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- multicomponent,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nanoscale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248" y="1600200"/>
            <a:ext cx="8270752" cy="830997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Enabling alternate energy     -  Management of the grid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Lower CO</a:t>
            </a:r>
            <a:r>
              <a:rPr lang="en-US" sz="2400" b="1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emissions	      -  Less dependence on imports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5143" y="2743200"/>
            <a:ext cx="7786742" cy="3687292"/>
            <a:chOff x="609600" y="2484511"/>
            <a:chExt cx="8534398" cy="437309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484511"/>
              <a:ext cx="7928317" cy="4373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030919" y="6098947"/>
              <a:ext cx="21130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Chu and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Majumdar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Nature (2012) 488, 294</a:t>
              </a:r>
            </a:p>
          </p:txBody>
        </p:sp>
      </p:grpSp>
      <p:sp>
        <p:nvSpPr>
          <p:cNvPr id="11" name="Text Box 2">
            <a:extLst>
              <a:ext uri="{FF2B5EF4-FFF2-40B4-BE49-F238E27FC236}">
                <a16:creationId xmlns:a16="http://schemas.microsoft.com/office/drawing/2014/main" id="{BBC1A86B-71A5-4D04-A4CC-18985FD53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52400"/>
            <a:ext cx="6002276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ko-KR" sz="2000" dirty="0">
                <a:latin typeface="Trebuchet MS" pitchFamily="34" charset="0"/>
                <a:ea typeface="Gulim" pitchFamily="34" charset="-127"/>
              </a:rPr>
              <a:t>Energy Storage from Pseudocapacitive Materials</a:t>
            </a:r>
          </a:p>
        </p:txBody>
      </p:sp>
    </p:spTree>
    <p:extLst>
      <p:ext uri="{BB962C8B-B14F-4D97-AF65-F5344CB8AC3E}">
        <p14:creationId xmlns:p14="http://schemas.microsoft.com/office/powerpoint/2010/main" val="390108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85801"/>
            <a:ext cx="51748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rebuchet MS" panose="020B0603020202020204" pitchFamily="34" charset="0"/>
              </a:rPr>
              <a:t>Pseudocapacitive materials offer an opportunity to achieve high energy and high power density; materials moving towards the ‘white space’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72" y="591761"/>
            <a:ext cx="3664327" cy="360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04" y="1250186"/>
            <a:ext cx="370692" cy="37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2009240"/>
            <a:ext cx="502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rebuchet MS" panose="020B0603020202020204" pitchFamily="34" charset="0"/>
              </a:rPr>
              <a:t>Metrics identified to distinguish between batteries and capacitors</a:t>
            </a:r>
          </a:p>
          <a:p>
            <a:pPr marL="46038"/>
            <a:r>
              <a:rPr lang="en-US" sz="2000" b="0" dirty="0">
                <a:latin typeface="Trebuchet MS" panose="020B0603020202020204" pitchFamily="34" charset="0"/>
              </a:rPr>
              <a:t>   -  redox reactions with </a:t>
            </a:r>
            <a:r>
              <a:rPr lang="en-US" sz="2000" b="0" i="1" dirty="0">
                <a:latin typeface="Trebuchet MS" panose="020B0603020202020204" pitchFamily="34" charset="0"/>
              </a:rPr>
              <a:t>b </a:t>
            </a:r>
            <a:r>
              <a:rPr lang="en-US" sz="2000" b="0" dirty="0">
                <a:latin typeface="Trebuchet MS" panose="020B0603020202020204" pitchFamily="34" charset="0"/>
              </a:rPr>
              <a:t>= 1 and small 	voltage offset</a:t>
            </a:r>
          </a:p>
          <a:p>
            <a:pPr marL="741363" indent="-458788"/>
            <a:r>
              <a:rPr lang="en-US" sz="2000" b="0" dirty="0">
                <a:latin typeface="Trebuchet MS" panose="020B0603020202020204" pitchFamily="34" charset="0"/>
              </a:rPr>
              <a:t> -  no phase change on </a:t>
            </a:r>
            <a:r>
              <a:rPr lang="en-US" sz="2000" b="0" dirty="0" err="1">
                <a:latin typeface="Trebuchet MS" panose="020B0603020202020204" pitchFamily="34" charset="0"/>
              </a:rPr>
              <a:t>lithiation</a:t>
            </a:r>
            <a:endParaRPr lang="en-US" sz="2000" b="0" dirty="0">
              <a:latin typeface="Trebuchet MS" panose="020B0603020202020204" pitchFamily="34" charset="0"/>
            </a:endParaRPr>
          </a:p>
          <a:p>
            <a:pPr marL="736600" indent="-342900">
              <a:buFontTx/>
              <a:buChar char="-"/>
            </a:pPr>
            <a:r>
              <a:rPr lang="en-US" sz="2000" b="0" dirty="0" err="1">
                <a:latin typeface="Trebuchet MS" panose="020B0603020202020204" pitchFamily="34" charset="0"/>
              </a:rPr>
              <a:t>dQ</a:t>
            </a:r>
            <a:r>
              <a:rPr lang="en-US" sz="2000" b="0" dirty="0">
                <a:latin typeface="Trebuchet MS" panose="020B0603020202020204" pitchFamily="34" charset="0"/>
              </a:rPr>
              <a:t>/</a:t>
            </a:r>
            <a:r>
              <a:rPr lang="en-US" sz="2000" b="0" dirty="0" err="1">
                <a:latin typeface="Trebuchet MS" panose="020B0603020202020204" pitchFamily="34" charset="0"/>
              </a:rPr>
              <a:t>dV</a:t>
            </a:r>
            <a:r>
              <a:rPr lang="en-US" sz="2000" b="0" dirty="0">
                <a:latin typeface="Trebuchet MS" panose="020B0603020202020204" pitchFamily="34" charset="0"/>
              </a:rPr>
              <a:t> is (almost) straight</a:t>
            </a:r>
          </a:p>
          <a:p>
            <a:pPr marL="736600" indent="-342900">
              <a:spcAft>
                <a:spcPts val="1200"/>
              </a:spcAft>
              <a:buFontTx/>
              <a:buChar char="-"/>
            </a:pPr>
            <a:r>
              <a:rPr lang="en-US" sz="2000" b="0" dirty="0">
                <a:latin typeface="Trebuchet MS" panose="020B0603020202020204" pitchFamily="34" charset="0"/>
              </a:rPr>
              <a:t>reaching 100 </a:t>
            </a:r>
            <a:r>
              <a:rPr lang="en-US" sz="2000" b="0" dirty="0" err="1">
                <a:latin typeface="Trebuchet MS" panose="020B0603020202020204" pitchFamily="34" charset="0"/>
              </a:rPr>
              <a:t>mAh</a:t>
            </a:r>
            <a:r>
              <a:rPr lang="en-US" sz="2000" b="0" dirty="0">
                <a:latin typeface="Trebuchet MS" panose="020B0603020202020204" pitchFamily="34" charset="0"/>
              </a:rPr>
              <a:t>/g at 100C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76AFC-E676-4B61-889F-9AEC5AB04869}"/>
              </a:ext>
            </a:extLst>
          </p:cNvPr>
          <p:cNvSpPr/>
          <p:nvPr/>
        </p:nvSpPr>
        <p:spPr>
          <a:xfrm>
            <a:off x="66842" y="4297732"/>
            <a:ext cx="8897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rebuchet MS" panose="020B0603020202020204" pitchFamily="34" charset="0"/>
              </a:rPr>
              <a:t>Tailored morphology and modified chemistry lead to extrinsic routes for creating high rate energy storage and routes for cathode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rebuchet MS" panose="020B0603020202020204" pitchFamily="34" charset="0"/>
              </a:rPr>
              <a:t>High performance materials are becoming available, but we know very little about interfaces. Nonetheless, we can start to think about the design of prototype devices.  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84D4CA92-3004-4FA8-986C-47121BEA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862" y="62494"/>
            <a:ext cx="6002276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ko-KR" sz="2000" dirty="0">
                <a:latin typeface="Trebuchet MS" pitchFamily="34" charset="0"/>
                <a:ea typeface="Gulim" pitchFamily="34" charset="-127"/>
              </a:rPr>
              <a:t>Energy Storage from Pseudocapacitive Materials</a:t>
            </a:r>
          </a:p>
        </p:txBody>
      </p:sp>
    </p:spTree>
    <p:extLst>
      <p:ext uri="{BB962C8B-B14F-4D97-AF65-F5344CB8AC3E}">
        <p14:creationId xmlns:p14="http://schemas.microsoft.com/office/powerpoint/2010/main" val="8372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24" y="1066800"/>
            <a:ext cx="2971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Veronica </a:t>
            </a:r>
            <a:r>
              <a:rPr lang="en-US" sz="2000" dirty="0" err="1"/>
              <a:t>Augustyn</a:t>
            </a:r>
            <a:endParaRPr lang="en-US" altLang="ko-KR" sz="2000" dirty="0">
              <a:ea typeface="Gulim" pitchFamily="34" charset="-127"/>
              <a:cs typeface="Times New Roman" panose="02020603050405020304" pitchFamily="18" charset="0"/>
            </a:endParaRPr>
          </a:p>
          <a:p>
            <a:r>
              <a:rPr lang="en-US" altLang="ko-KR" sz="2000" dirty="0" err="1">
                <a:ea typeface="Gulim" pitchFamily="34" charset="-127"/>
                <a:cs typeface="Times New Roman" panose="02020603050405020304" pitchFamily="18" charset="0"/>
              </a:rPr>
              <a:t>Torsten</a:t>
            </a:r>
            <a:r>
              <a:rPr lang="en-US" altLang="ko-KR" sz="2000" dirty="0">
                <a:ea typeface="Gulim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000" dirty="0" err="1">
                <a:ea typeface="Gulim" pitchFamily="34" charset="-127"/>
                <a:cs typeface="Times New Roman" panose="02020603050405020304" pitchFamily="18" charset="0"/>
              </a:rPr>
              <a:t>Brezesinski</a:t>
            </a:r>
            <a:endParaRPr lang="en-US" altLang="ko-KR" sz="2000" dirty="0">
              <a:ea typeface="Gulim" pitchFamily="34" charset="-127"/>
              <a:cs typeface="Times New Roman" panose="02020603050405020304" pitchFamily="18" charset="0"/>
            </a:endParaRPr>
          </a:p>
          <a:p>
            <a:r>
              <a:rPr lang="en-US" sz="2000" dirty="0">
                <a:ea typeface="Gulim" pitchFamily="34" charset="-127"/>
                <a:cs typeface="Times New Roman" panose="02020603050405020304" pitchFamily="18" charset="0"/>
              </a:rPr>
              <a:t>Jeremy Come</a:t>
            </a:r>
            <a:endParaRPr lang="en-US" sz="2000" dirty="0"/>
          </a:p>
          <a:p>
            <a:r>
              <a:rPr lang="en-US" sz="2000" dirty="0"/>
              <a:t>John Cook</a:t>
            </a:r>
          </a:p>
          <a:p>
            <a:r>
              <a:rPr lang="en-US" sz="2000" dirty="0"/>
              <a:t>Henri Gerard</a:t>
            </a:r>
          </a:p>
          <a:p>
            <a:r>
              <a:rPr lang="en-US" sz="2000" dirty="0"/>
              <a:t>Hyung-Seok Kim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Jason Kim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Jesse </a:t>
            </a:r>
            <a:r>
              <a:rPr lang="en-US" sz="2000" dirty="0" err="1">
                <a:cs typeface="Times New Roman" panose="02020603050405020304" pitchFamily="18" charset="0"/>
              </a:rPr>
              <a:t>Ko</a:t>
            </a: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Chun-Han Lai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Terri Lin</a:t>
            </a:r>
          </a:p>
          <a:p>
            <a:r>
              <a:rPr lang="en-US" sz="2000" dirty="0"/>
              <a:t>Julien </a:t>
            </a:r>
            <a:r>
              <a:rPr lang="en-US" sz="2000" dirty="0" err="1"/>
              <a:t>Polleux</a:t>
            </a:r>
            <a:endParaRPr lang="en-US" sz="2000" dirty="0"/>
          </a:p>
          <a:p>
            <a:r>
              <a:rPr lang="en-US" sz="2000" dirty="0"/>
              <a:t>Iris </a:t>
            </a:r>
            <a:r>
              <a:rPr lang="en-US" sz="2000" dirty="0" err="1"/>
              <a:t>Rauda</a:t>
            </a:r>
            <a:endParaRPr lang="en-US" sz="2000" dirty="0"/>
          </a:p>
          <a:p>
            <a:r>
              <a:rPr lang="en-US" sz="2000" dirty="0"/>
              <a:t>Yan </a:t>
            </a:r>
            <a:r>
              <a:rPr lang="en-US" sz="2000" dirty="0" err="1"/>
              <a:t>Yan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1219200"/>
            <a:ext cx="29387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Laurent Pilon (UCLA)</a:t>
            </a:r>
          </a:p>
          <a:p>
            <a:r>
              <a:rPr lang="en-US" sz="2000" dirty="0"/>
              <a:t>Sarah Tolbert (UCLA)</a:t>
            </a:r>
          </a:p>
          <a:p>
            <a:r>
              <a:rPr lang="en-US" sz="2000" dirty="0" err="1"/>
              <a:t>Vidvuds</a:t>
            </a:r>
            <a:r>
              <a:rPr lang="en-US" sz="2000" dirty="0"/>
              <a:t> </a:t>
            </a:r>
            <a:r>
              <a:rPr lang="en-US" sz="2000" dirty="0" err="1"/>
              <a:t>Ozolins</a:t>
            </a:r>
            <a:r>
              <a:rPr lang="en-US" sz="2000" dirty="0"/>
              <a:t> (UCLA)</a:t>
            </a:r>
          </a:p>
          <a:p>
            <a:r>
              <a:rPr lang="en-US" sz="2000" dirty="0" err="1"/>
              <a:t>Yunfeng</a:t>
            </a:r>
            <a:r>
              <a:rPr lang="en-US" sz="2000" dirty="0"/>
              <a:t> Lu (UCLA)</a:t>
            </a:r>
          </a:p>
          <a:p>
            <a:r>
              <a:rPr lang="en-US" sz="2000" dirty="0"/>
              <a:t>Jeff Long (NRL)</a:t>
            </a:r>
          </a:p>
          <a:p>
            <a:r>
              <a:rPr lang="en-US" sz="2000" dirty="0"/>
              <a:t>Debra </a:t>
            </a:r>
            <a:r>
              <a:rPr lang="en-US" sz="2000" dirty="0" err="1"/>
              <a:t>Rolison</a:t>
            </a:r>
            <a:r>
              <a:rPr lang="en-US" sz="2000" dirty="0"/>
              <a:t> (NRL)</a:t>
            </a:r>
          </a:p>
          <a:p>
            <a:r>
              <a:rPr lang="en-US" sz="2000" dirty="0"/>
              <a:t>Patrice Simon (Toulouse)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F6A00E6-E3C7-412A-9EFD-11739A29A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5" y="5479143"/>
            <a:ext cx="2363788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latin typeface="Trebuchet MS" pitchFamily="34" charset="0"/>
              </a:rPr>
              <a:t>Research Support:</a:t>
            </a:r>
          </a:p>
        </p:txBody>
      </p:sp>
      <p:pic>
        <p:nvPicPr>
          <p:cNvPr id="13" name="Picture 3" descr="New_DOE_Logo_Color_Hi-Res_042808.jpg">
            <a:extLst>
              <a:ext uri="{FF2B5EF4-FFF2-40B4-BE49-F238E27FC236}">
                <a16:creationId xmlns:a16="http://schemas.microsoft.com/office/drawing/2014/main" id="{3F603363-8D0D-467E-839C-AC5A056FE6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119"/>
          <a:stretch>
            <a:fillRect/>
          </a:stretch>
        </p:blipFill>
        <p:spPr bwMode="auto">
          <a:xfrm>
            <a:off x="2254414" y="5696106"/>
            <a:ext cx="11430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A32B5CC-6EA0-4800-8444-586203E2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5" y="5962124"/>
            <a:ext cx="17526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FA98D4-A305-48FC-9A37-5BEEB07EB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505200"/>
            <a:ext cx="4953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84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BA973A-D6BD-4D60-A21C-CF8FA51E7CAE}"/>
              </a:ext>
            </a:extLst>
          </p:cNvPr>
          <p:cNvSpPr txBox="1"/>
          <p:nvPr/>
        </p:nvSpPr>
        <p:spPr>
          <a:xfrm>
            <a:off x="2895600" y="2133600"/>
            <a:ext cx="2805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8311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260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16661"/>
            <a:ext cx="4167188" cy="273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00"/>
            <a:ext cx="4987925" cy="3276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Three basic polymorphs: </a:t>
            </a:r>
            <a:r>
              <a:rPr lang="en-US" altLang="ko-KR" sz="2000" dirty="0">
                <a:solidFill>
                  <a:srgbClr val="1621F6"/>
                </a:solidFill>
                <a:latin typeface="Times New Roman" pitchFamily="18" charset="0"/>
                <a:cs typeface="Times New Roman" pitchFamily="18" charset="0"/>
              </a:rPr>
              <a:t>Orthorhombic   (</a:t>
            </a:r>
            <a:r>
              <a:rPr lang="el-GR" altLang="ko-KR" sz="2000" dirty="0">
                <a:solidFill>
                  <a:srgbClr val="1621F6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ko-KR" sz="2000" dirty="0">
                <a:solidFill>
                  <a:srgbClr val="1621F6"/>
                </a:solidFill>
                <a:latin typeface="Times New Roman" pitchFamily="18" charset="0"/>
                <a:cs typeface="Times New Roman" pitchFamily="18" charset="0"/>
              </a:rPr>
              <a:t>-MoO</a:t>
            </a:r>
            <a:r>
              <a:rPr lang="en-US" altLang="ko-KR" sz="2000" baseline="-25000" dirty="0">
                <a:solidFill>
                  <a:srgbClr val="1621F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ko-KR" sz="2000" dirty="0">
                <a:solidFill>
                  <a:srgbClr val="1621F6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Monoclinic and Hexagonal</a:t>
            </a:r>
            <a:endParaRPr lang="en-US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Times New Roman" pitchFamily="18" charset="0"/>
              </a:rPr>
              <a:t>Intercalation within the </a:t>
            </a:r>
            <a:r>
              <a:rPr lang="en-US" sz="2000" dirty="0" err="1">
                <a:latin typeface="Times New Roman" pitchFamily="18" charset="0"/>
              </a:rPr>
              <a:t>vdW</a:t>
            </a:r>
            <a:r>
              <a:rPr lang="en-US" sz="2000" dirty="0">
                <a:latin typeface="Times New Roman" pitchFamily="18" charset="0"/>
              </a:rPr>
              <a:t> gap as well as insertion in the Mo-O octahedron </a:t>
            </a:r>
            <a:r>
              <a:rPr lang="en-US" sz="2000" dirty="0" err="1">
                <a:latin typeface="Times New Roman" pitchFamily="18" charset="0"/>
              </a:rPr>
              <a:t>intralayer</a:t>
            </a:r>
            <a:r>
              <a:rPr lang="en-US" sz="2000" dirty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Times New Roman" pitchFamily="18" charset="0"/>
              </a:rPr>
              <a:t>Can accommodate up to 1.5 Li/Mo which is equivalent to 280 </a:t>
            </a:r>
            <a:r>
              <a:rPr lang="en-US" sz="2000" dirty="0" err="1">
                <a:latin typeface="Times New Roman" pitchFamily="18" charset="0"/>
              </a:rPr>
              <a:t>mAh</a:t>
            </a:r>
            <a:r>
              <a:rPr lang="en-US" sz="2000" dirty="0">
                <a:latin typeface="Times New Roman" pitchFamily="18" charset="0"/>
              </a:rPr>
              <a:t>/g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Times New Roman" pitchFamily="18" charset="0"/>
              </a:rPr>
              <a:t>Large open channels in the layered          structure provide fast Li-ion diffusion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Times New Roman" pitchFamily="18" charset="0"/>
              </a:rPr>
              <a:t>Modest kinetics; irreversible phase transition (1</a:t>
            </a:r>
            <a:r>
              <a:rPr lang="en-US" sz="2000" baseline="30000" dirty="0">
                <a:latin typeface="Times New Roman" pitchFamily="18" charset="0"/>
              </a:rPr>
              <a:t>st</a:t>
            </a:r>
            <a:r>
              <a:rPr lang="en-US" sz="2000" dirty="0">
                <a:latin typeface="Times New Roman" pitchFamily="18" charset="0"/>
              </a:rPr>
              <a:t> cycle) leads to poor cycling</a:t>
            </a:r>
          </a:p>
        </p:txBody>
      </p:sp>
      <p:graphicFrame>
        <p:nvGraphicFramePr>
          <p:cNvPr id="3076" name="Object 10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4813300" y="5415372"/>
          <a:ext cx="4330700" cy="47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201" name="Equation" r:id="rId5" imgW="2311200" imgH="253800" progId="Equation.3">
                  <p:embed/>
                </p:oleObj>
              </mc:Choice>
              <mc:Fallback>
                <p:oleObj name="Equation" r:id="rId5" imgW="2311200" imgH="253800" progId="Equation.3">
                  <p:embed/>
                  <p:pic>
                    <p:nvPicPr>
                      <p:cNvPr id="3076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00" y="5415372"/>
                        <a:ext cx="4330700" cy="47584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12"/>
          <p:cNvSpPr txBox="1">
            <a:spLocks noChangeArrowheads="1"/>
          </p:cNvSpPr>
          <p:nvPr/>
        </p:nvSpPr>
        <p:spPr bwMode="auto">
          <a:xfrm>
            <a:off x="0" y="6583363"/>
            <a:ext cx="5314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Li, W.Y., Cheng, F.Y., Tao, Z.L., &amp; Chen, J., </a:t>
            </a:r>
            <a:r>
              <a:rPr lang="en-US" sz="1200" i="1">
                <a:latin typeface="Times New Roman" pitchFamily="18" charset="0"/>
                <a:cs typeface="Times New Roman" pitchFamily="18" charset="0"/>
              </a:rPr>
              <a:t>J. Phys. Chem. B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 2006, 110, 119 - 124</a:t>
            </a:r>
          </a:p>
        </p:txBody>
      </p:sp>
      <p:sp>
        <p:nvSpPr>
          <p:cNvPr id="3078" name="Text Box 14"/>
          <p:cNvSpPr txBox="1">
            <a:spLocks noChangeArrowheads="1"/>
          </p:cNvSpPr>
          <p:nvPr/>
        </p:nvSpPr>
        <p:spPr bwMode="auto">
          <a:xfrm>
            <a:off x="5715000" y="4365625"/>
            <a:ext cx="3321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algn="ctr"/>
            <a:r>
              <a:rPr lang="en-US" sz="1600"/>
              <a:t>Schematic of [MoO</a:t>
            </a:r>
            <a:r>
              <a:rPr lang="en-US" sz="1600" baseline="-25000"/>
              <a:t>6</a:t>
            </a:r>
            <a:r>
              <a:rPr lang="en-US" sz="1600"/>
              <a:t>] octahedra in MoO</a:t>
            </a:r>
            <a:r>
              <a:rPr lang="en-US" sz="1600" baseline="-25000"/>
              <a:t>3</a:t>
            </a:r>
            <a:r>
              <a:rPr lang="en-US" sz="1600"/>
              <a:t> units</a:t>
            </a:r>
          </a:p>
        </p:txBody>
      </p:sp>
      <p:sp>
        <p:nvSpPr>
          <p:cNvPr id="3080" name="TextBox 3"/>
          <p:cNvSpPr txBox="1">
            <a:spLocks noChangeArrowheads="1"/>
          </p:cNvSpPr>
          <p:nvPr/>
        </p:nvSpPr>
        <p:spPr bwMode="auto">
          <a:xfrm>
            <a:off x="-76200" y="1523445"/>
            <a:ext cx="3121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Background on MoO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52552"/>
            <a:ext cx="819955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Other Routes to Creating High Rate Energy Storage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9331" y="849478"/>
            <a:ext cx="711444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 Oxygen deficient transition metal oxides – MoO</a:t>
            </a:r>
            <a:r>
              <a:rPr lang="en-US" sz="2400" baseline="-25000" dirty="0">
                <a:solidFill>
                  <a:srgbClr val="FF0000"/>
                </a:solidFill>
              </a:rPr>
              <a:t>3-x</a:t>
            </a:r>
          </a:p>
        </p:txBody>
      </p:sp>
    </p:spTree>
    <p:extLst>
      <p:ext uri="{BB962C8B-B14F-4D97-AF65-F5344CB8AC3E}">
        <p14:creationId xmlns:p14="http://schemas.microsoft.com/office/powerpoint/2010/main" val="15794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2482"/>
          <a:stretch/>
        </p:blipFill>
        <p:spPr>
          <a:xfrm>
            <a:off x="5410200" y="432092"/>
            <a:ext cx="3739497" cy="2856477"/>
          </a:xfrm>
          <a:prstGeom prst="rect">
            <a:avLst/>
          </a:prstGeom>
        </p:spPr>
      </p:pic>
      <p:sp>
        <p:nvSpPr>
          <p:cNvPr id="4099" name="TextBox 33"/>
          <p:cNvSpPr txBox="1">
            <a:spLocks noChangeArrowheads="1"/>
          </p:cNvSpPr>
          <p:nvPr/>
        </p:nvSpPr>
        <p:spPr bwMode="auto">
          <a:xfrm>
            <a:off x="381000" y="76200"/>
            <a:ext cx="8351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/>
            <a:r>
              <a:rPr lang="en-US" altLang="ko-KR" sz="2800" b="1" dirty="0">
                <a:solidFill>
                  <a:srgbClr val="1621F6"/>
                </a:solidFill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Synthesis and Characterization of Reduced MoO</a:t>
            </a:r>
            <a:r>
              <a:rPr lang="en-US" altLang="ko-KR" sz="2800" b="1" baseline="-25000" dirty="0">
                <a:solidFill>
                  <a:srgbClr val="1621F6"/>
                </a:solidFill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3</a:t>
            </a:r>
            <a:endParaRPr lang="ko-KR" altLang="en-US" sz="2800" b="1" baseline="-25000" dirty="0">
              <a:solidFill>
                <a:srgbClr val="1621F6"/>
              </a:solidFill>
              <a:latin typeface="Times New Roman" pitchFamily="18" charset="0"/>
              <a:ea typeface="Malgun Gothic" pitchFamily="34" charset="-127"/>
              <a:cs typeface="Times New Roman" pitchFamily="18" charset="0"/>
            </a:endParaRPr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38100" y="838200"/>
            <a:ext cx="4838700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2000" dirty="0">
                <a:latin typeface="Arial" charset="0"/>
                <a:cs typeface="Arial" charset="0"/>
              </a:rPr>
              <a:t> ▪ </a:t>
            </a:r>
            <a:r>
              <a:rPr lang="en-US" sz="2000" b="1" dirty="0">
                <a:solidFill>
                  <a:srgbClr val="1621F6"/>
                </a:solidFill>
                <a:latin typeface="Arial" charset="0"/>
                <a:cs typeface="Arial" charset="0"/>
              </a:rPr>
              <a:t>Hydrothermal microwave synthesis </a:t>
            </a:r>
          </a:p>
          <a:p>
            <a:pPr>
              <a:spcAft>
                <a:spcPts val="300"/>
              </a:spcAft>
            </a:pPr>
            <a:r>
              <a:rPr lang="en-US" sz="1800" b="1" dirty="0">
                <a:latin typeface="Arial" charset="0"/>
                <a:cs typeface="Arial" charset="0"/>
              </a:rPr>
              <a:t>     </a:t>
            </a:r>
            <a:r>
              <a:rPr lang="en-US" sz="1800" dirty="0">
                <a:latin typeface="Arial" charset="0"/>
                <a:cs typeface="Arial" charset="0"/>
              </a:rPr>
              <a:t>- 270 mg MoCl</a:t>
            </a:r>
            <a:r>
              <a:rPr lang="en-US" sz="1800" baseline="-25000" dirty="0">
                <a:latin typeface="Arial" charset="0"/>
                <a:cs typeface="Arial" charset="0"/>
              </a:rPr>
              <a:t>5</a:t>
            </a:r>
            <a:r>
              <a:rPr lang="en-US" sz="1800" dirty="0">
                <a:latin typeface="Arial" charset="0"/>
                <a:cs typeface="Arial" charset="0"/>
              </a:rPr>
              <a:t>, 0.25 ml HNO</a:t>
            </a:r>
            <a:r>
              <a:rPr lang="en-US" sz="1800" baseline="-25000" dirty="0">
                <a:latin typeface="Arial" charset="0"/>
                <a:cs typeface="Arial" charset="0"/>
              </a:rPr>
              <a:t>3</a:t>
            </a:r>
            <a:r>
              <a:rPr lang="en-US" sz="1800" dirty="0">
                <a:latin typeface="Arial" charset="0"/>
                <a:cs typeface="Arial" charset="0"/>
              </a:rPr>
              <a:t>(70%),                               	5 ml </a:t>
            </a:r>
            <a:r>
              <a:rPr lang="en-US" sz="1800" dirty="0" err="1">
                <a:latin typeface="Arial" charset="0"/>
                <a:cs typeface="Arial" charset="0"/>
              </a:rPr>
              <a:t>EtOH</a:t>
            </a:r>
            <a:r>
              <a:rPr lang="en-US" sz="1800" dirty="0">
                <a:latin typeface="Arial" charset="0"/>
                <a:cs typeface="Arial" charset="0"/>
              </a:rPr>
              <a:t>, 15 ml DI water</a:t>
            </a:r>
          </a:p>
          <a:p>
            <a:pPr>
              <a:spcAft>
                <a:spcPts val="300"/>
              </a:spcAft>
            </a:pPr>
            <a:r>
              <a:rPr lang="en-US" sz="1800" b="1" dirty="0">
                <a:latin typeface="Arial" charset="0"/>
                <a:cs typeface="Arial" charset="0"/>
              </a:rPr>
              <a:t>     </a:t>
            </a:r>
            <a:r>
              <a:rPr lang="en-US" sz="1800" dirty="0">
                <a:latin typeface="Arial" charset="0"/>
                <a:cs typeface="Arial" charset="0"/>
              </a:rPr>
              <a:t>- 170 °C, 15min, 200W</a:t>
            </a:r>
          </a:p>
        </p:txBody>
      </p:sp>
      <p:grpSp>
        <p:nvGrpSpPr>
          <p:cNvPr id="4105" name="Group 4"/>
          <p:cNvGrpSpPr>
            <a:grpSpLocks/>
          </p:cNvGrpSpPr>
          <p:nvPr/>
        </p:nvGrpSpPr>
        <p:grpSpPr bwMode="auto">
          <a:xfrm>
            <a:off x="3843923" y="1860331"/>
            <a:ext cx="1524000" cy="1529546"/>
            <a:chOff x="6658967" y="3880644"/>
            <a:chExt cx="2346325" cy="2286000"/>
          </a:xfrm>
        </p:grpSpPr>
        <p:grpSp>
          <p:nvGrpSpPr>
            <p:cNvPr id="4107" name="Group 2"/>
            <p:cNvGrpSpPr>
              <a:grpSpLocks/>
            </p:cNvGrpSpPr>
            <p:nvPr/>
          </p:nvGrpSpPr>
          <p:grpSpPr bwMode="auto">
            <a:xfrm>
              <a:off x="6658967" y="3880644"/>
              <a:ext cx="2346325" cy="2286000"/>
              <a:chOff x="4100513" y="2824163"/>
              <a:chExt cx="2346325" cy="2286000"/>
            </a:xfrm>
          </p:grpSpPr>
          <p:pic>
            <p:nvPicPr>
              <p:cNvPr id="4109" name="Picture 2" descr="C:\Users\Jason Kim\Desktop\Experimental data\MoO3 data\TEM\121812\MoO3_No35_120612syn_007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0838" y="2824163"/>
                <a:ext cx="22860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10" name="TextBox 17"/>
              <p:cNvSpPr txBox="1">
                <a:spLocks noChangeArrowheads="1"/>
              </p:cNvSpPr>
              <p:nvPr/>
            </p:nvSpPr>
            <p:spPr bwMode="auto">
              <a:xfrm>
                <a:off x="4100513" y="4006211"/>
                <a:ext cx="938211" cy="307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34" charset="-127"/>
                    <a:ea typeface="굴림" pitchFamily="34" charset="-127"/>
                  </a:defRPr>
                </a:lvl9pPr>
              </a:lstStyle>
              <a:p>
                <a:r>
                  <a:rPr lang="en-US" altLang="ko-KR" sz="1400" b="1" dirty="0">
                    <a:latin typeface="Arial" charset="0"/>
                    <a:cs typeface="Arial" charset="0"/>
                  </a:rPr>
                  <a:t>500 nm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783911" y="6034455"/>
              <a:ext cx="344322" cy="962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굴림" charset="0"/>
                <a:cs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572" t="7894" r="10035"/>
          <a:stretch/>
        </p:blipFill>
        <p:spPr>
          <a:xfrm>
            <a:off x="228600" y="2133600"/>
            <a:ext cx="3521643" cy="292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712" y="3444748"/>
            <a:ext cx="3471277" cy="175817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800600" y="5257799"/>
          <a:ext cx="4281487" cy="1615509"/>
        </p:xfrm>
        <a:graphic>
          <a:graphicData uri="http://schemas.openxmlformats.org/drawingml/2006/table">
            <a:tbl>
              <a:tblPr/>
              <a:tblGrid>
                <a:gridCol w="1861938">
                  <a:extLst>
                    <a:ext uri="{9D8B030D-6E8A-4147-A177-3AD203B41FA5}">
                      <a16:colId xmlns:a16="http://schemas.microsoft.com/office/drawing/2014/main" val="1964397821"/>
                    </a:ext>
                  </a:extLst>
                </a:gridCol>
                <a:gridCol w="689180">
                  <a:extLst>
                    <a:ext uri="{9D8B030D-6E8A-4147-A177-3AD203B41FA5}">
                      <a16:colId xmlns:a16="http://schemas.microsoft.com/office/drawing/2014/main" val="1447310704"/>
                    </a:ext>
                  </a:extLst>
                </a:gridCol>
                <a:gridCol w="796353">
                  <a:extLst>
                    <a:ext uri="{9D8B030D-6E8A-4147-A177-3AD203B41FA5}">
                      <a16:colId xmlns:a16="http://schemas.microsoft.com/office/drawing/2014/main" val="3632463515"/>
                    </a:ext>
                  </a:extLst>
                </a:gridCol>
                <a:gridCol w="934016">
                  <a:extLst>
                    <a:ext uri="{9D8B030D-6E8A-4147-A177-3AD203B41FA5}">
                      <a16:colId xmlns:a16="http://schemas.microsoft.com/office/drawing/2014/main" val="1113501235"/>
                    </a:ext>
                  </a:extLst>
                </a:gridCol>
              </a:tblGrid>
              <a:tr h="564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Sample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(020)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d (Å)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(040)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d (Å)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(060)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 d (Å)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64261"/>
                  </a:ext>
                </a:extLst>
              </a:tr>
              <a:tr h="411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Reduced MoO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7.031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3.505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2.335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42727"/>
                  </a:ext>
                </a:extLst>
              </a:tr>
              <a:tr h="639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Fully Oxidized MoO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6.943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3.462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2.307</a:t>
                      </a:r>
                    </a:p>
                  </a:txBody>
                  <a:tcPr marL="91441" marR="9144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503631"/>
                  </a:ext>
                </a:extLst>
              </a:tr>
            </a:tbl>
          </a:graphicData>
        </a:graphic>
      </p:graphicFrame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-16329" y="4953000"/>
            <a:ext cx="4740729" cy="194668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Arial" charset="0"/>
              <a:buNone/>
              <a:defRPr/>
            </a:pPr>
            <a:r>
              <a:rPr lang="en-US" sz="1800" dirty="0">
                <a:latin typeface="+mn-lt"/>
                <a:cs typeface="Arial" charset="0"/>
              </a:rPr>
              <a:t>▪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Retain orthorhombic phase </a:t>
            </a:r>
            <a:r>
              <a:rPr lang="el-GR" sz="1800" dirty="0">
                <a:latin typeface="+mn-lt"/>
                <a:cs typeface="Arial" charset="0"/>
                <a:sym typeface="Wingdings" pitchFamily="2" charset="2"/>
              </a:rPr>
              <a:t>α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-MoO</a:t>
            </a:r>
            <a:r>
              <a:rPr lang="en-US" sz="1800" baseline="-25000" dirty="0">
                <a:latin typeface="+mn-lt"/>
                <a:cs typeface="Arial" charset="0"/>
                <a:sym typeface="Wingdings" pitchFamily="2" charset="2"/>
              </a:rPr>
              <a:t>3 </a:t>
            </a:r>
            <a:endParaRPr lang="en-US" baseline="-25000" dirty="0">
              <a:latin typeface="+mn-lt"/>
              <a:cs typeface="Arial" charset="0"/>
              <a:sym typeface="Wingdings" pitchFamily="2" charset="2"/>
            </a:endParaRPr>
          </a:p>
          <a:p>
            <a:pPr>
              <a:spcAft>
                <a:spcPts val="300"/>
              </a:spcAft>
              <a:buFont typeface="Arial" charset="0"/>
              <a:buNone/>
              <a:defRPr/>
            </a:pPr>
            <a:r>
              <a:rPr lang="en-US" sz="1800" dirty="0">
                <a:latin typeface="+mn-lt"/>
                <a:cs typeface="Arial" charset="0"/>
              </a:rPr>
              <a:t>▪ Deep blue color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 reduced </a:t>
            </a:r>
            <a:r>
              <a:rPr lang="el-GR" sz="1800" dirty="0">
                <a:latin typeface="+mn-lt"/>
                <a:cs typeface="Arial" charset="0"/>
                <a:sym typeface="Wingdings" pitchFamily="2" charset="2"/>
              </a:rPr>
              <a:t>α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-MoO</a:t>
            </a:r>
            <a:r>
              <a:rPr lang="en-US" sz="1800" baseline="-25000" dirty="0">
                <a:latin typeface="+mn-lt"/>
                <a:cs typeface="Arial" charset="0"/>
                <a:sym typeface="Wingdings" pitchFamily="2" charset="2"/>
              </a:rPr>
              <a:t>3-x</a:t>
            </a:r>
          </a:p>
          <a:p>
            <a:pPr marL="173038" indent="-173038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X-value from TGA: </a:t>
            </a:r>
            <a:r>
              <a:rPr lang="en-US" sz="1800" dirty="0">
                <a:latin typeface="+mn-lt"/>
                <a:ea typeface="Malgun Gothic" pitchFamily="34" charset="-127"/>
                <a:sym typeface="Wingdings" pitchFamily="2" charset="2"/>
              </a:rPr>
              <a:t>MoO</a:t>
            </a:r>
            <a:r>
              <a:rPr lang="en-US" sz="1800" baseline="-25000" dirty="0">
                <a:latin typeface="+mn-lt"/>
                <a:ea typeface="Malgun Gothic" pitchFamily="34" charset="-127"/>
                <a:sym typeface="Wingdings" pitchFamily="2" charset="2"/>
              </a:rPr>
              <a:t>2.87</a:t>
            </a:r>
            <a:endParaRPr lang="en-US" sz="1800" dirty="0">
              <a:latin typeface="+mn-lt"/>
              <a:cs typeface="Arial" charset="0"/>
              <a:sym typeface="Wingdings" pitchFamily="2" charset="2"/>
            </a:endParaRPr>
          </a:p>
          <a:p>
            <a:pPr>
              <a:spcAft>
                <a:spcPts val="300"/>
              </a:spcAft>
              <a:defRPr/>
            </a:pPr>
            <a:r>
              <a:rPr lang="en-US" sz="1800" dirty="0">
                <a:latin typeface="+mn-lt"/>
                <a:cs typeface="Arial" charset="0"/>
              </a:rPr>
              <a:t>▪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Preferentially oriented to [010] direction</a:t>
            </a:r>
            <a:endParaRPr lang="en-US" sz="1800" dirty="0">
              <a:latin typeface="+mn-lt"/>
              <a:cs typeface="Arial" charset="0"/>
            </a:endParaRPr>
          </a:p>
          <a:p>
            <a:pPr>
              <a:spcAft>
                <a:spcPts val="300"/>
              </a:spcAft>
              <a:buFont typeface="Arial" charset="0"/>
              <a:buNone/>
              <a:defRPr/>
            </a:pPr>
            <a:r>
              <a:rPr lang="en-US" sz="1800" dirty="0">
                <a:latin typeface="+mn-lt"/>
                <a:cs typeface="Arial" charset="0"/>
              </a:rPr>
              <a:t>▪ 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100 ~ 500 nm width and 1 ~ 5 </a:t>
            </a:r>
            <a:r>
              <a:rPr lang="el-GR" sz="1800" dirty="0">
                <a:latin typeface="+mn-lt"/>
                <a:cs typeface="Arial" charset="0"/>
                <a:sym typeface="Wingdings" pitchFamily="2" charset="2"/>
              </a:rPr>
              <a:t>μ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m length</a:t>
            </a:r>
          </a:p>
          <a:p>
            <a:pPr marL="174625" indent="-17462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Expand </a:t>
            </a:r>
            <a:r>
              <a:rPr lang="en-US" sz="1800" i="1" dirty="0">
                <a:latin typeface="+mn-lt"/>
                <a:cs typeface="Arial" charset="0"/>
                <a:sym typeface="Wingdings" pitchFamily="2" charset="2"/>
              </a:rPr>
              <a:t>b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-plane interlayers (wider </a:t>
            </a:r>
            <a:r>
              <a:rPr lang="en-US" sz="1800" dirty="0" err="1">
                <a:latin typeface="+mn-lt"/>
                <a:cs typeface="Arial" charset="0"/>
                <a:sym typeface="Wingdings" pitchFamily="2" charset="2"/>
              </a:rPr>
              <a:t>vdW</a:t>
            </a:r>
            <a:r>
              <a:rPr lang="en-US" sz="1800" dirty="0">
                <a:latin typeface="+mn-lt"/>
                <a:cs typeface="Arial" charset="0"/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8521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CE5FC-05CA-4266-A0BD-21C46C56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7865"/>
            <a:ext cx="8153400" cy="3486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76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Electrochemical Behavior and Phase Transitions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6893" r="51556" b="2607"/>
          <a:stretch/>
        </p:blipFill>
        <p:spPr>
          <a:xfrm>
            <a:off x="0" y="4114800"/>
            <a:ext cx="3037115" cy="2667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1" t="46893" r="6152" b="2607"/>
          <a:stretch/>
        </p:blipFill>
        <p:spPr>
          <a:xfrm>
            <a:off x="3037115" y="4114800"/>
            <a:ext cx="322471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1829" y="3882990"/>
            <a:ext cx="288217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00FF"/>
                </a:solidFill>
              </a:rPr>
              <a:t>Ex-Situ XRD: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</a:rPr>
              <a:t>MoO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:                    </a:t>
            </a:r>
            <a:r>
              <a:rPr lang="en-US" sz="1800" dirty="0" err="1"/>
              <a:t>Lithiation</a:t>
            </a:r>
            <a:r>
              <a:rPr lang="en-US" sz="1800" dirty="0"/>
              <a:t> drives electrochemically induced phase transition</a:t>
            </a:r>
          </a:p>
          <a:p>
            <a:r>
              <a:rPr lang="en-US" sz="1800" dirty="0">
                <a:solidFill>
                  <a:srgbClr val="FF0000"/>
                </a:solidFill>
              </a:rPr>
              <a:t>MoO</a:t>
            </a:r>
            <a:r>
              <a:rPr lang="en-US" sz="1800" baseline="-25000" dirty="0">
                <a:solidFill>
                  <a:srgbClr val="FF0000"/>
                </a:solidFill>
              </a:rPr>
              <a:t>3-x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</a:p>
          <a:p>
            <a:r>
              <a:rPr lang="en-US" sz="1800" dirty="0"/>
              <a:t>No phase transition; peaks indexed to (020) and</a:t>
            </a:r>
          </a:p>
          <a:p>
            <a:r>
              <a:rPr lang="en-US" sz="1800" dirty="0"/>
              <a:t>higher order; reversible Li</a:t>
            </a:r>
            <a:r>
              <a:rPr lang="en-US" sz="1800" baseline="30000" dirty="0"/>
              <a:t>+</a:t>
            </a:r>
            <a:r>
              <a:rPr lang="en-US" sz="1800" dirty="0"/>
              <a:t> insertion/extraction</a:t>
            </a:r>
          </a:p>
        </p:txBody>
      </p:sp>
    </p:spTree>
    <p:extLst>
      <p:ext uri="{BB962C8B-B14F-4D97-AF65-F5344CB8AC3E}">
        <p14:creationId xmlns:p14="http://schemas.microsoft.com/office/powerpoint/2010/main" val="2305353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3"/>
          <p:cNvSpPr txBox="1">
            <a:spLocks noChangeArrowheads="1"/>
          </p:cNvSpPr>
          <p:nvPr/>
        </p:nvSpPr>
        <p:spPr bwMode="auto">
          <a:xfrm>
            <a:off x="152400" y="7620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/>
            <a:r>
              <a:rPr lang="en-US" altLang="ko-KR" sz="2800" b="1" dirty="0">
                <a:solidFill>
                  <a:srgbClr val="1621F6"/>
                </a:solidFill>
                <a:latin typeface="Times New Roman" panose="02020603050405020304" pitchFamily="18" charset="0"/>
                <a:ea typeface="Malgun Gothic" pitchFamily="34" charset="-127"/>
                <a:cs typeface="Times New Roman" panose="02020603050405020304" pitchFamily="18" charset="0"/>
              </a:rPr>
              <a:t>Higher capacity with reduced MoO</a:t>
            </a:r>
            <a:r>
              <a:rPr lang="en-US" altLang="ko-KR" sz="2800" b="1" baseline="-25000" dirty="0">
                <a:solidFill>
                  <a:srgbClr val="1621F6"/>
                </a:solidFill>
                <a:latin typeface="Times New Roman" panose="02020603050405020304" pitchFamily="18" charset="0"/>
                <a:ea typeface="Malgun Gothic" pitchFamily="34" charset="-127"/>
                <a:cs typeface="Times New Roman" panose="02020603050405020304" pitchFamily="18" charset="0"/>
              </a:rPr>
              <a:t>3-x</a:t>
            </a:r>
            <a:r>
              <a:rPr lang="en-US" altLang="ko-KR" sz="2800" b="1" dirty="0">
                <a:solidFill>
                  <a:srgbClr val="1621F6"/>
                </a:solidFill>
                <a:latin typeface="Times New Roman" panose="02020603050405020304" pitchFamily="18" charset="0"/>
                <a:ea typeface="Malgun Gothic" pitchFamily="34" charset="-127"/>
                <a:cs typeface="Times New Roman" panose="02020603050405020304" pitchFamily="18" charset="0"/>
              </a:rPr>
              <a:t>: formation of Mo</a:t>
            </a:r>
            <a:r>
              <a:rPr lang="en-US" altLang="ko-KR" sz="2800" b="1" baseline="30000" dirty="0">
                <a:solidFill>
                  <a:srgbClr val="1621F6"/>
                </a:solidFill>
                <a:latin typeface="Times New Roman" panose="02020603050405020304" pitchFamily="18" charset="0"/>
                <a:ea typeface="Malgun Gothic" pitchFamily="34" charset="-127"/>
                <a:cs typeface="Times New Roman" panose="02020603050405020304" pitchFamily="18" charset="0"/>
              </a:rPr>
              <a:t>4+</a:t>
            </a:r>
            <a:endParaRPr lang="ko-KR" altLang="en-US" sz="2800" b="1" dirty="0">
              <a:solidFill>
                <a:srgbClr val="1621F6"/>
              </a:solidFill>
              <a:latin typeface="Times New Roman" panose="02020603050405020304" pitchFamily="18" charset="0"/>
              <a:ea typeface="Malgun Gothic" pitchFamily="34" charset="-127"/>
              <a:cs typeface="Times New Roman" panose="02020603050405020304" pitchFamily="18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676400" y="636265"/>
            <a:ext cx="6394450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>
              <a:lnSpc>
                <a:spcPct val="130000"/>
              </a:lnSpc>
            </a:pPr>
            <a:r>
              <a:rPr lang="en-US" altLang="ko-KR" sz="1800" dirty="0">
                <a:latin typeface="Arial" charset="0"/>
                <a:cs typeface="Arial" charset="0"/>
              </a:rPr>
              <a:t>E</a:t>
            </a:r>
            <a:r>
              <a:rPr lang="en-US" altLang="ko-KR" sz="1800" b="1" dirty="0">
                <a:latin typeface="Arial" charset="0"/>
                <a:cs typeface="Arial" charset="0"/>
              </a:rPr>
              <a:t>x-situ XPS with cycling (after 10 cycles at 10 mV/s)</a:t>
            </a:r>
            <a:endParaRPr lang="en-US" altLang="ko-KR" sz="1800" dirty="0">
              <a:latin typeface="Arial" charset="0"/>
              <a:cs typeface="Arial" charset="0"/>
            </a:endParaRPr>
          </a:p>
        </p:txBody>
      </p:sp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7086600" y="1447800"/>
            <a:ext cx="2057400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Formation of Mo</a:t>
            </a:r>
            <a:r>
              <a:rPr lang="en-US" sz="1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4+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oxidation state during cycling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leads to high capacity </a:t>
            </a:r>
          </a:p>
          <a:p>
            <a:pPr marL="0" indent="0"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</a:t>
            </a:r>
            <a:r>
              <a:rPr lang="en-US" sz="1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4+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oxidation state is not observed at 3.5  V</a:t>
            </a:r>
          </a:p>
          <a:p>
            <a:pPr marL="0" indent="0"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Limited amount of Mo</a:t>
            </a:r>
            <a:r>
              <a:rPr lang="en-US" sz="1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4+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obtained for MoO</a:t>
            </a:r>
            <a:r>
              <a:rPr 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  <a:p>
            <a:pPr marL="0" indent="0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Reversible cycling behavior for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MoO</a:t>
            </a:r>
            <a:r>
              <a:rPr 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3-x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TextBox 1"/>
          <p:cNvSpPr txBox="1">
            <a:spLocks noChangeArrowheads="1"/>
          </p:cNvSpPr>
          <p:nvPr/>
        </p:nvSpPr>
        <p:spPr bwMode="auto">
          <a:xfrm>
            <a:off x="51254" y="1069812"/>
            <a:ext cx="938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MoO</a:t>
            </a:r>
            <a:r>
              <a:rPr lang="en-US" sz="1800" b="1" baseline="-25000" dirty="0">
                <a:solidFill>
                  <a:srgbClr val="FF0000"/>
                </a:solidFill>
              </a:rPr>
              <a:t>3-x</a:t>
            </a:r>
          </a:p>
        </p:txBody>
      </p:sp>
      <p:sp>
        <p:nvSpPr>
          <p:cNvPr id="7178" name="TextBox 10"/>
          <p:cNvSpPr txBox="1">
            <a:spLocks noChangeArrowheads="1"/>
          </p:cNvSpPr>
          <p:nvPr/>
        </p:nvSpPr>
        <p:spPr bwMode="auto">
          <a:xfrm>
            <a:off x="28576" y="3766343"/>
            <a:ext cx="76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MoO</a:t>
            </a:r>
            <a:r>
              <a:rPr lang="en-US" sz="1800" b="1" baseline="-25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t="-210" r="2924" b="46915"/>
          <a:stretch/>
        </p:blipFill>
        <p:spPr>
          <a:xfrm>
            <a:off x="2209800" y="1125543"/>
            <a:ext cx="5010376" cy="277141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66136" b="47164"/>
          <a:stretch/>
        </p:blipFill>
        <p:spPr>
          <a:xfrm>
            <a:off x="0" y="1282699"/>
            <a:ext cx="2253570" cy="229870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9" r="66136" b="-625"/>
          <a:stretch/>
        </p:blipFill>
        <p:spPr>
          <a:xfrm>
            <a:off x="-155347" y="4264679"/>
            <a:ext cx="2427514" cy="212815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t="52209" r="3987" b="-250"/>
          <a:stretch/>
        </p:blipFill>
        <p:spPr>
          <a:xfrm>
            <a:off x="2272167" y="4256062"/>
            <a:ext cx="4871809" cy="2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9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584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i="1"/>
              <a:t>Background:  Energy vs. Power</a:t>
            </a:r>
            <a:endParaRPr lang="en-US" sz="2800" b="1"/>
          </a:p>
        </p:txBody>
      </p:sp>
      <p:sp>
        <p:nvSpPr>
          <p:cNvPr id="514060" name="Rectangle 12"/>
          <p:cNvSpPr>
            <a:spLocks noChangeArrowheads="1"/>
          </p:cNvSpPr>
          <p:nvPr/>
        </p:nvSpPr>
        <p:spPr bwMode="auto">
          <a:xfrm>
            <a:off x="304800" y="914400"/>
            <a:ext cx="853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Energy – the capacity to do work      Power – how fast the energy is delivered</a:t>
            </a:r>
          </a:p>
        </p:txBody>
      </p:sp>
      <p:grpSp>
        <p:nvGrpSpPr>
          <p:cNvPr id="3" name="Group 2"/>
          <p:cNvGrpSpPr/>
          <p:nvPr/>
        </p:nvGrpSpPr>
        <p:grpSpPr>
          <a:xfrm rot="21496485">
            <a:off x="706437" y="6440673"/>
            <a:ext cx="2417763" cy="304800"/>
            <a:chOff x="6031787" y="6436215"/>
            <a:chExt cx="2417763" cy="304800"/>
          </a:xfrm>
        </p:grpSpPr>
        <p:sp>
          <p:nvSpPr>
            <p:cNvPr id="514057" name="Rectangle 9"/>
            <p:cNvSpPr>
              <a:spLocks noChangeArrowheads="1"/>
            </p:cNvSpPr>
            <p:nvPr/>
          </p:nvSpPr>
          <p:spPr bwMode="auto">
            <a:xfrm rot="103515">
              <a:off x="6031787" y="6436215"/>
              <a:ext cx="2417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  <a:latin typeface="Comic Sans MS" pitchFamily="66" charset="0"/>
                </a:rPr>
                <a:t>sub-second time response</a:t>
              </a:r>
            </a:p>
          </p:txBody>
        </p:sp>
        <p:sp>
          <p:nvSpPr>
            <p:cNvPr id="514058" name="Line 10"/>
            <p:cNvSpPr>
              <a:spLocks noChangeShapeType="1"/>
            </p:cNvSpPr>
            <p:nvPr/>
          </p:nvSpPr>
          <p:spPr bwMode="auto">
            <a:xfrm>
              <a:off x="6057642" y="6672735"/>
              <a:ext cx="1549781" cy="518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191000" y="6508089"/>
            <a:ext cx="48768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P. Simon, Y. </a:t>
            </a:r>
            <a:r>
              <a:rPr lang="en-US" dirty="0" err="1"/>
              <a:t>Gogotsi</a:t>
            </a:r>
            <a:r>
              <a:rPr lang="en-US" dirty="0"/>
              <a:t>.. </a:t>
            </a:r>
            <a:r>
              <a:rPr lang="en-US" b="1" i="1" dirty="0"/>
              <a:t>Nature Materials</a:t>
            </a:r>
            <a:r>
              <a:rPr lang="en-US" dirty="0"/>
              <a:t> 7 (2008) 845-854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93" y="1455809"/>
            <a:ext cx="5141449" cy="505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707213">
            <a:off x="2183090" y="1255079"/>
            <a:ext cx="1065529" cy="14211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7" name="5-Point Star 16"/>
          <p:cNvSpPr/>
          <p:nvPr/>
        </p:nvSpPr>
        <p:spPr>
          <a:xfrm>
            <a:off x="3266292" y="2354983"/>
            <a:ext cx="457200" cy="4572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082729" y="2812183"/>
            <a:ext cx="388413" cy="558482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78181" y="2583583"/>
            <a:ext cx="1135173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60CF469-3493-475A-8375-E9F91EA7FA36}"/>
              </a:ext>
            </a:extLst>
          </p:cNvPr>
          <p:cNvSpPr/>
          <p:nvPr/>
        </p:nvSpPr>
        <p:spPr bwMode="auto">
          <a:xfrm>
            <a:off x="5410200" y="2271713"/>
            <a:ext cx="3657600" cy="390048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We are beginning to blur the distinction between batteries and capacitors</a:t>
            </a:r>
          </a:p>
        </p:txBody>
      </p:sp>
    </p:spTree>
    <p:extLst>
      <p:ext uri="{BB962C8B-B14F-4D97-AF65-F5344CB8AC3E}">
        <p14:creationId xmlns:p14="http://schemas.microsoft.com/office/powerpoint/2010/main" val="17223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267200"/>
            <a:ext cx="3348624" cy="241557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278660" y="457200"/>
          <a:ext cx="5030678" cy="384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240" name="Graph" r:id="rId4" imgW="3913920" imgH="2988000" progId="Origin50.Graph">
                  <p:embed/>
                </p:oleObj>
              </mc:Choice>
              <mc:Fallback>
                <p:oleObj name="Graph" r:id="rId4" imgW="3913920" imgH="298800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8660" y="457200"/>
                        <a:ext cx="5030678" cy="3840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00200" y="228600"/>
            <a:ext cx="594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Extended Cycling of </a:t>
            </a:r>
            <a:r>
              <a:rPr lang="en-US" altLang="ko-KR" sz="2800" dirty="0">
                <a:solidFill>
                  <a:srgbClr val="0000FF"/>
                </a:solidFill>
                <a:ea typeface="Malgun Gothic" pitchFamily="34" charset="-127"/>
                <a:cs typeface="Times New Roman" pitchFamily="18" charset="0"/>
              </a:rPr>
              <a:t>Reduced MoO</a:t>
            </a:r>
            <a:r>
              <a:rPr lang="en-US" altLang="ko-KR" sz="2800" baseline="-25000" dirty="0">
                <a:solidFill>
                  <a:srgbClr val="0000FF"/>
                </a:solidFill>
                <a:ea typeface="Malgun Gothic" pitchFamily="34" charset="-127"/>
                <a:cs typeface="Times New Roman" pitchFamily="18" charset="0"/>
              </a:rPr>
              <a:t>3-x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5399"/>
            <a:ext cx="45031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Galvanostatic</a:t>
            </a:r>
            <a:r>
              <a:rPr lang="en-US" sz="2000" dirty="0"/>
              <a:t> cycling at 30C</a:t>
            </a:r>
          </a:p>
          <a:p>
            <a:r>
              <a:rPr lang="en-US" sz="2000" dirty="0"/>
              <a:t>Swagelok cells, 2 mg/cm</a:t>
            </a:r>
            <a:r>
              <a:rPr lang="en-US" sz="2000" baseline="30000" dirty="0"/>
              <a:t>2</a:t>
            </a:r>
            <a:r>
              <a:rPr lang="en-US" sz="2000" dirty="0"/>
              <a:t> loading; </a:t>
            </a:r>
          </a:p>
          <a:p>
            <a:r>
              <a:rPr lang="en-US" sz="2000" dirty="0"/>
              <a:t>Electrode 80% MoO</a:t>
            </a:r>
            <a:r>
              <a:rPr lang="en-US" sz="2000" baseline="-25000" dirty="0"/>
              <a:t>3-x</a:t>
            </a:r>
            <a:r>
              <a:rPr lang="en-US" sz="2000" dirty="0"/>
              <a:t>/15 KB/5 PVDF</a:t>
            </a:r>
          </a:p>
          <a:p>
            <a:r>
              <a:rPr lang="en-US" sz="2000" dirty="0"/>
              <a:t>Performance at 10,000 cycles:</a:t>
            </a:r>
          </a:p>
          <a:p>
            <a:r>
              <a:rPr lang="en-US" sz="2000" dirty="0"/>
              <a:t>70% capacity retention to 90 </a:t>
            </a:r>
            <a:r>
              <a:rPr lang="en-US" sz="2000" dirty="0" err="1"/>
              <a:t>mAh</a:t>
            </a:r>
            <a:r>
              <a:rPr lang="en-US" sz="2000" dirty="0"/>
              <a:t>/g</a:t>
            </a:r>
          </a:p>
          <a:p>
            <a:r>
              <a:rPr lang="en-US" sz="2000" dirty="0"/>
              <a:t>99+% Coulombic efficiency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9331" y="3545145"/>
          <a:ext cx="4279962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241" name="Graph" r:id="rId6" imgW="3900960" imgH="2986560" progId="Origin50.Graph">
                  <p:embed/>
                </p:oleObj>
              </mc:Choice>
              <mc:Fallback>
                <p:oleObj name="Graph" r:id="rId6" imgW="3900960" imgH="2986560" progId="Origin50.Graph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31" y="3545145"/>
                        <a:ext cx="4279962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44251" y="4450466"/>
            <a:ext cx="18359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On cycling: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redox peaks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diminish and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smaller voltage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offset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6553200"/>
            <a:ext cx="2605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Kim et. al. Nature Mater (2017)</a:t>
            </a:r>
          </a:p>
        </p:txBody>
      </p:sp>
    </p:spTree>
    <p:extLst>
      <p:ext uri="{BB962C8B-B14F-4D97-AF65-F5344CB8AC3E}">
        <p14:creationId xmlns:p14="http://schemas.microsoft.com/office/powerpoint/2010/main" val="2022521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4397" y="990600"/>
            <a:ext cx="3353773" cy="626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Sheet of transition metal atoms between two similar sheets of </a:t>
            </a:r>
            <a:r>
              <a:rPr lang="en-US" sz="2000" dirty="0" err="1"/>
              <a:t>chalcogen</a:t>
            </a:r>
            <a:r>
              <a:rPr lang="en-US" sz="2000" dirty="0"/>
              <a:t> atoms.</a:t>
            </a:r>
          </a:p>
          <a:p>
            <a:pPr marL="214313" indent="-214313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Thermodynamically stable  phase is 2H form; trigonal prismatic coordination of S around Mo</a:t>
            </a:r>
          </a:p>
          <a:p>
            <a:pPr marL="214313" indent="-214313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Strong internal bonds with weak bonds along c-axis between two slabs (</a:t>
            </a:r>
            <a:r>
              <a:rPr lang="en-US" sz="2000" dirty="0" err="1"/>
              <a:t>vdW</a:t>
            </a:r>
            <a:r>
              <a:rPr lang="en-US" sz="2000" dirty="0"/>
              <a:t> interaction).</a:t>
            </a:r>
          </a:p>
          <a:p>
            <a:pPr marL="214313" indent="-214313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sz="2000" dirty="0" err="1"/>
              <a:t>vdW</a:t>
            </a:r>
            <a:r>
              <a:rPr lang="en-US" sz="2000" dirty="0"/>
              <a:t> gap larger for </a:t>
            </a:r>
            <a:r>
              <a:rPr lang="en-US" sz="2000" dirty="0" err="1"/>
              <a:t>nano</a:t>
            </a:r>
            <a:r>
              <a:rPr lang="en-US" sz="2000" dirty="0"/>
              <a:t> MoS</a:t>
            </a:r>
            <a:r>
              <a:rPr lang="en-US" sz="2000" baseline="-25000" dirty="0"/>
              <a:t>2</a:t>
            </a:r>
            <a:r>
              <a:rPr lang="en-US" sz="2000" dirty="0"/>
              <a:t>: 6.9Å </a:t>
            </a:r>
          </a:p>
          <a:p>
            <a:pPr marL="214313" indent="-214313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On </a:t>
            </a:r>
            <a:r>
              <a:rPr lang="en-US" sz="2000" dirty="0" err="1"/>
              <a:t>lithiation</a:t>
            </a:r>
            <a:r>
              <a:rPr lang="en-US" sz="2000" dirty="0"/>
              <a:t>, first order phase change: 2H- MoS</a:t>
            </a:r>
            <a:r>
              <a:rPr lang="en-US" sz="2000" baseline="-25000" dirty="0"/>
              <a:t>2</a:t>
            </a:r>
            <a:r>
              <a:rPr lang="en-US" sz="2000" dirty="0"/>
              <a:t> transforms to metallic 1T phase; Mo in octahedral coordination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20585" y="99365"/>
            <a:ext cx="3472361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Background on MoS</a:t>
            </a:r>
            <a:r>
              <a:rPr lang="en-US" sz="2800" baseline="-25000" dirty="0"/>
              <a:t>2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417995" y="1221461"/>
            <a:ext cx="3200400" cy="1380062"/>
            <a:chOff x="4463197" y="905938"/>
            <a:chExt cx="2955526" cy="113731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69"/>
            <a:stretch/>
          </p:blipFill>
          <p:spPr bwMode="auto">
            <a:xfrm>
              <a:off x="4546410" y="905938"/>
              <a:ext cx="2872313" cy="1137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463197" y="1347639"/>
              <a:ext cx="48442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6.2 Å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848600" y="1062872"/>
            <a:ext cx="1066589" cy="2082093"/>
            <a:chOff x="7848600" y="1062872"/>
            <a:chExt cx="1066589" cy="208209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53256"/>
            <a:stretch/>
          </p:blipFill>
          <p:spPr bwMode="auto">
            <a:xfrm>
              <a:off x="7848600" y="1066800"/>
              <a:ext cx="1066589" cy="2078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848600" y="1062872"/>
              <a:ext cx="42992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2H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542" y="3200400"/>
            <a:ext cx="2501659" cy="24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46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583569" y="1905000"/>
            <a:ext cx="4942285" cy="2807607"/>
            <a:chOff x="381000" y="1961844"/>
            <a:chExt cx="6589571" cy="3744085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652748" y="2544944"/>
              <a:ext cx="947452" cy="1033189"/>
              <a:chOff x="912" y="1056"/>
              <a:chExt cx="432" cy="624"/>
            </a:xfrm>
          </p:grpSpPr>
          <p:sp>
            <p:nvSpPr>
              <p:cNvPr id="21" name="AutoShape 12"/>
              <p:cNvSpPr>
                <a:spLocks noChangeArrowheads="1"/>
              </p:cNvSpPr>
              <p:nvPr/>
            </p:nvSpPr>
            <p:spPr bwMode="auto">
              <a:xfrm>
                <a:off x="912" y="1056"/>
                <a:ext cx="432" cy="384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050"/>
              </a:p>
            </p:txBody>
          </p:sp>
          <p:sp>
            <p:nvSpPr>
              <p:cNvPr id="22" name="AutoShape 13"/>
              <p:cNvSpPr>
                <a:spLocks noChangeArrowheads="1"/>
              </p:cNvSpPr>
              <p:nvPr/>
            </p:nvSpPr>
            <p:spPr bwMode="auto">
              <a:xfrm>
                <a:off x="912" y="1344"/>
                <a:ext cx="432" cy="336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en-US" altLang="en-US" sz="750"/>
              </a:p>
            </p:txBody>
          </p:sp>
        </p:grpSp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3352800" y="2542257"/>
              <a:ext cx="947452" cy="635499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5" name="AutoShape 16"/>
            <p:cNvSpPr>
              <a:spLocks noChangeArrowheads="1"/>
            </p:cNvSpPr>
            <p:nvPr/>
          </p:nvSpPr>
          <p:spPr bwMode="auto">
            <a:xfrm>
              <a:off x="3352800" y="3017874"/>
              <a:ext cx="947452" cy="556229"/>
            </a:xfrm>
            <a:prstGeom prst="can">
              <a:avLst>
                <a:gd name="adj" fmla="val 25000"/>
              </a:avLst>
            </a:prstGeom>
            <a:solidFill>
              <a:srgbClr val="C7C7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750"/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381000" y="2819233"/>
              <a:ext cx="1523967" cy="5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1050" dirty="0" err="1"/>
                <a:t>EtOH</a:t>
              </a:r>
              <a:r>
                <a:rPr lang="en-US" altLang="en-US" sz="1050" dirty="0"/>
                <a:t> </a:t>
              </a:r>
            </a:p>
            <a:p>
              <a:pPr algn="ctr"/>
              <a:r>
                <a:rPr lang="en-US" altLang="en-US" sz="1050" dirty="0"/>
                <a:t>PEO-</a:t>
              </a:r>
              <a:r>
                <a:rPr lang="en-US" altLang="en-US" sz="1050" dirty="0" err="1"/>
                <a:t>bPBO</a:t>
              </a:r>
              <a:endParaRPr lang="en-US" altLang="en-US" sz="1050" baseline="30000" dirty="0"/>
            </a:p>
          </p:txBody>
        </p:sp>
        <p:sp>
          <p:nvSpPr>
            <p:cNvPr id="7" name="AutoShape 18"/>
            <p:cNvSpPr>
              <a:spLocks noChangeArrowheads="1"/>
            </p:cNvSpPr>
            <p:nvPr/>
          </p:nvSpPr>
          <p:spPr bwMode="auto">
            <a:xfrm>
              <a:off x="1676400" y="3054083"/>
              <a:ext cx="1542647" cy="64490"/>
            </a:xfrm>
            <a:prstGeom prst="rightArrow">
              <a:avLst>
                <a:gd name="adj1" fmla="val 50000"/>
                <a:gd name="adj2" fmla="val 52913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8" name="Text Box 23"/>
            <p:cNvSpPr txBox="1">
              <a:spLocks noChangeArrowheads="1"/>
            </p:cNvSpPr>
            <p:nvPr/>
          </p:nvSpPr>
          <p:spPr bwMode="auto">
            <a:xfrm>
              <a:off x="1676372" y="3079626"/>
              <a:ext cx="1322359" cy="69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dirty="0"/>
                <a:t>MoCl</a:t>
              </a:r>
              <a:r>
                <a:rPr lang="en-US" altLang="en-US" baseline="-25000" dirty="0"/>
                <a:t>5</a:t>
              </a:r>
              <a:endParaRPr lang="en-US" altLang="en-US" dirty="0"/>
            </a:p>
            <a:p>
              <a:pPr algn="ctr"/>
              <a:endParaRPr lang="en-US" altLang="en-US" dirty="0"/>
            </a:p>
          </p:txBody>
        </p:sp>
        <p:sp>
          <p:nvSpPr>
            <p:cNvPr id="9" name="AutoShape 24"/>
            <p:cNvSpPr>
              <a:spLocks noChangeArrowheads="1"/>
            </p:cNvSpPr>
            <p:nvPr/>
          </p:nvSpPr>
          <p:spPr bwMode="auto">
            <a:xfrm>
              <a:off x="4400815" y="3056541"/>
              <a:ext cx="1542647" cy="64490"/>
            </a:xfrm>
            <a:prstGeom prst="rightArrow">
              <a:avLst>
                <a:gd name="adj1" fmla="val 50000"/>
                <a:gd name="adj2" fmla="val 52913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0" name="Text Box 25"/>
            <p:cNvSpPr txBox="1">
              <a:spLocks noChangeArrowheads="1"/>
            </p:cNvSpPr>
            <p:nvPr/>
          </p:nvSpPr>
          <p:spPr bwMode="auto">
            <a:xfrm>
              <a:off x="4571909" y="2673160"/>
              <a:ext cx="1199363" cy="41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/>
                <a:t>Stir 2 </a:t>
              </a:r>
              <a:r>
                <a:rPr lang="en-US" altLang="en-US" dirty="0" err="1"/>
                <a:t>hrs</a:t>
              </a:r>
              <a:endParaRPr lang="en-US" altLang="en-US" dirty="0"/>
            </a:p>
          </p:txBody>
        </p: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267117" y="3177272"/>
              <a:ext cx="1725575" cy="41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dirty="0"/>
                <a:t>Humidity 4%</a:t>
              </a: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1944654" y="2673160"/>
              <a:ext cx="684361" cy="41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/>
                <a:t>Add</a:t>
              </a:r>
            </a:p>
          </p:txBody>
        </p:sp>
        <p:sp>
          <p:nvSpPr>
            <p:cNvPr id="13" name="AutoShape 20"/>
            <p:cNvSpPr>
              <a:spLocks noChangeArrowheads="1"/>
            </p:cNvSpPr>
            <p:nvPr/>
          </p:nvSpPr>
          <p:spPr bwMode="auto">
            <a:xfrm>
              <a:off x="6096000" y="2542257"/>
              <a:ext cx="874571" cy="595192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4" name="AutoShape 21" descr="Large confetti"/>
            <p:cNvSpPr>
              <a:spLocks noChangeArrowheads="1"/>
            </p:cNvSpPr>
            <p:nvPr/>
          </p:nvSpPr>
          <p:spPr bwMode="auto">
            <a:xfrm>
              <a:off x="6096000" y="2988315"/>
              <a:ext cx="874571" cy="521297"/>
            </a:xfrm>
            <a:prstGeom prst="can">
              <a:avLst>
                <a:gd name="adj" fmla="val 25000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750"/>
            </a:p>
          </p:txBody>
        </p:sp>
        <p:grpSp>
          <p:nvGrpSpPr>
            <p:cNvPr id="15" name="Group 37"/>
            <p:cNvGrpSpPr>
              <a:grpSpLocks/>
            </p:cNvGrpSpPr>
            <p:nvPr/>
          </p:nvGrpSpPr>
          <p:grpSpPr bwMode="auto">
            <a:xfrm>
              <a:off x="6387524" y="1961844"/>
              <a:ext cx="218643" cy="1160826"/>
              <a:chOff x="2475" y="1852"/>
              <a:chExt cx="75" cy="532"/>
            </a:xfrm>
          </p:grpSpPr>
          <p:grpSp>
            <p:nvGrpSpPr>
              <p:cNvPr id="16" name="Group 32"/>
              <p:cNvGrpSpPr>
                <a:grpSpLocks/>
              </p:cNvGrpSpPr>
              <p:nvPr/>
            </p:nvGrpSpPr>
            <p:grpSpPr bwMode="auto">
              <a:xfrm>
                <a:off x="2475" y="1988"/>
                <a:ext cx="75" cy="396"/>
                <a:chOff x="1235" y="940"/>
                <a:chExt cx="77" cy="331"/>
              </a:xfrm>
            </p:grpSpPr>
            <p:sp>
              <p:nvSpPr>
                <p:cNvPr id="18" name="Freeform 33"/>
                <p:cNvSpPr>
                  <a:spLocks/>
                </p:cNvSpPr>
                <p:nvPr/>
              </p:nvSpPr>
              <p:spPr bwMode="auto">
                <a:xfrm>
                  <a:off x="1235" y="940"/>
                  <a:ext cx="77" cy="331"/>
                </a:xfrm>
                <a:custGeom>
                  <a:avLst/>
                  <a:gdLst>
                    <a:gd name="T0" fmla="*/ 0 w 77"/>
                    <a:gd name="T1" fmla="*/ 273 h 331"/>
                    <a:gd name="T2" fmla="*/ 58 w 77"/>
                    <a:gd name="T3" fmla="*/ 331 h 331"/>
                    <a:gd name="T4" fmla="*/ 77 w 77"/>
                    <a:gd name="T5" fmla="*/ 331 h 331"/>
                    <a:gd name="T6" fmla="*/ 77 w 77"/>
                    <a:gd name="T7" fmla="*/ 58 h 331"/>
                    <a:gd name="T8" fmla="*/ 19 w 77"/>
                    <a:gd name="T9" fmla="*/ 0 h 331"/>
                    <a:gd name="T10" fmla="*/ 0 w 77"/>
                    <a:gd name="T11" fmla="*/ 0 h 331"/>
                    <a:gd name="T12" fmla="*/ 0 w 77"/>
                    <a:gd name="T13" fmla="*/ 273 h 3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7"/>
                    <a:gd name="T22" fmla="*/ 0 h 331"/>
                    <a:gd name="T23" fmla="*/ 77 w 77"/>
                    <a:gd name="T24" fmla="*/ 331 h 3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7" h="331">
                      <a:moveTo>
                        <a:pt x="0" y="273"/>
                      </a:moveTo>
                      <a:lnTo>
                        <a:pt x="58" y="331"/>
                      </a:lnTo>
                      <a:lnTo>
                        <a:pt x="77" y="331"/>
                      </a:lnTo>
                      <a:lnTo>
                        <a:pt x="77" y="58"/>
                      </a:lnTo>
                      <a:lnTo>
                        <a:pt x="19" y="0"/>
                      </a:lnTo>
                      <a:lnTo>
                        <a:pt x="0" y="0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50"/>
                </a:p>
              </p:txBody>
            </p:sp>
            <p:sp>
              <p:nvSpPr>
                <p:cNvPr id="19" name="Freeform 34"/>
                <p:cNvSpPr>
                  <a:spLocks/>
                </p:cNvSpPr>
                <p:nvPr/>
              </p:nvSpPr>
              <p:spPr bwMode="auto">
                <a:xfrm>
                  <a:off x="1235" y="940"/>
                  <a:ext cx="58" cy="331"/>
                </a:xfrm>
                <a:custGeom>
                  <a:avLst/>
                  <a:gdLst>
                    <a:gd name="T0" fmla="*/ 58 w 58"/>
                    <a:gd name="T1" fmla="*/ 331 h 331"/>
                    <a:gd name="T2" fmla="*/ 58 w 58"/>
                    <a:gd name="T3" fmla="*/ 58 h 331"/>
                    <a:gd name="T4" fmla="*/ 0 w 58"/>
                    <a:gd name="T5" fmla="*/ 0 h 331"/>
                    <a:gd name="T6" fmla="*/ 0 w 58"/>
                    <a:gd name="T7" fmla="*/ 273 h 331"/>
                    <a:gd name="T8" fmla="*/ 58 w 58"/>
                    <a:gd name="T9" fmla="*/ 331 h 3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331"/>
                    <a:gd name="T17" fmla="*/ 58 w 58"/>
                    <a:gd name="T18" fmla="*/ 331 h 3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331">
                      <a:moveTo>
                        <a:pt x="58" y="331"/>
                      </a:moveTo>
                      <a:lnTo>
                        <a:pt x="58" y="58"/>
                      </a:lnTo>
                      <a:lnTo>
                        <a:pt x="0" y="0"/>
                      </a:lnTo>
                      <a:lnTo>
                        <a:pt x="0" y="273"/>
                      </a:lnTo>
                      <a:lnTo>
                        <a:pt x="58" y="331"/>
                      </a:lnTo>
                      <a:close/>
                    </a:path>
                  </a:pathLst>
                </a:custGeom>
                <a:solidFill>
                  <a:srgbClr val="5B5B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50"/>
                </a:p>
              </p:txBody>
            </p:sp>
            <p:sp>
              <p:nvSpPr>
                <p:cNvPr id="20" name="Freeform 35"/>
                <p:cNvSpPr>
                  <a:spLocks/>
                </p:cNvSpPr>
                <p:nvPr/>
              </p:nvSpPr>
              <p:spPr bwMode="auto">
                <a:xfrm>
                  <a:off x="1235" y="940"/>
                  <a:ext cx="77" cy="58"/>
                </a:xfrm>
                <a:custGeom>
                  <a:avLst/>
                  <a:gdLst>
                    <a:gd name="T0" fmla="*/ 58 w 77"/>
                    <a:gd name="T1" fmla="*/ 58 h 58"/>
                    <a:gd name="T2" fmla="*/ 0 w 77"/>
                    <a:gd name="T3" fmla="*/ 0 h 58"/>
                    <a:gd name="T4" fmla="*/ 19 w 77"/>
                    <a:gd name="T5" fmla="*/ 0 h 58"/>
                    <a:gd name="T6" fmla="*/ 77 w 77"/>
                    <a:gd name="T7" fmla="*/ 58 h 58"/>
                    <a:gd name="T8" fmla="*/ 58 w 77"/>
                    <a:gd name="T9" fmla="*/ 58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58"/>
                    <a:gd name="T17" fmla="*/ 77 w 77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58">
                      <a:moveTo>
                        <a:pt x="58" y="58"/>
                      </a:move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77" y="58"/>
                      </a:lnTo>
                      <a:lnTo>
                        <a:pt x="58" y="58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50"/>
                </a:p>
              </p:txBody>
            </p:sp>
          </p:grpSp>
          <p:sp>
            <p:nvSpPr>
              <p:cNvPr id="17" name="Freeform 36"/>
              <p:cNvSpPr>
                <a:spLocks noEditPoints="1"/>
              </p:cNvSpPr>
              <p:nvPr/>
            </p:nvSpPr>
            <p:spPr bwMode="auto">
              <a:xfrm>
                <a:off x="2490" y="1852"/>
                <a:ext cx="44" cy="174"/>
              </a:xfrm>
              <a:custGeom>
                <a:avLst/>
                <a:gdLst>
                  <a:gd name="T0" fmla="*/ 11 w 46"/>
                  <a:gd name="T1" fmla="*/ 294 h 146"/>
                  <a:gd name="T2" fmla="*/ 11 w 46"/>
                  <a:gd name="T3" fmla="*/ 61 h 146"/>
                  <a:gd name="T4" fmla="*/ 27 w 46"/>
                  <a:gd name="T5" fmla="*/ 61 h 146"/>
                  <a:gd name="T6" fmla="*/ 27 w 46"/>
                  <a:gd name="T7" fmla="*/ 294 h 146"/>
                  <a:gd name="T8" fmla="*/ 11 w 46"/>
                  <a:gd name="T9" fmla="*/ 294 h 146"/>
                  <a:gd name="T10" fmla="*/ 19 w 46"/>
                  <a:gd name="T11" fmla="*/ 61 h 146"/>
                  <a:gd name="T12" fmla="*/ 0 w 46"/>
                  <a:gd name="T13" fmla="*/ 91 h 146"/>
                  <a:gd name="T14" fmla="*/ 19 w 46"/>
                  <a:gd name="T15" fmla="*/ 0 h 146"/>
                  <a:gd name="T16" fmla="*/ 38 w 46"/>
                  <a:gd name="T17" fmla="*/ 91 h 146"/>
                  <a:gd name="T18" fmla="*/ 19 w 46"/>
                  <a:gd name="T19" fmla="*/ 61 h 1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146"/>
                  <a:gd name="T32" fmla="*/ 46 w 46"/>
                  <a:gd name="T33" fmla="*/ 146 h 1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146">
                    <a:moveTo>
                      <a:pt x="15" y="146"/>
                    </a:moveTo>
                    <a:lnTo>
                      <a:pt x="15" y="30"/>
                    </a:lnTo>
                    <a:lnTo>
                      <a:pt x="31" y="30"/>
                    </a:lnTo>
                    <a:lnTo>
                      <a:pt x="31" y="146"/>
                    </a:lnTo>
                    <a:lnTo>
                      <a:pt x="15" y="146"/>
                    </a:lnTo>
                    <a:close/>
                    <a:moveTo>
                      <a:pt x="23" y="30"/>
                    </a:moveTo>
                    <a:lnTo>
                      <a:pt x="0" y="45"/>
                    </a:lnTo>
                    <a:lnTo>
                      <a:pt x="23" y="0"/>
                    </a:lnTo>
                    <a:lnTo>
                      <a:pt x="46" y="45"/>
                    </a:ln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050"/>
              </a:p>
            </p:txBody>
          </p:sp>
        </p:grpSp>
        <p:sp>
          <p:nvSpPr>
            <p:cNvPr id="29" name="AutoShape 18"/>
            <p:cNvSpPr>
              <a:spLocks noChangeArrowheads="1"/>
            </p:cNvSpPr>
            <p:nvPr/>
          </p:nvSpPr>
          <p:spPr bwMode="auto">
            <a:xfrm>
              <a:off x="3100451" y="5641439"/>
              <a:ext cx="1542647" cy="64490"/>
            </a:xfrm>
            <a:prstGeom prst="rightArrow">
              <a:avLst>
                <a:gd name="adj1" fmla="val 50000"/>
                <a:gd name="adj2" fmla="val 52913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050"/>
            </a:p>
          </p:txBody>
        </p:sp>
      </p:grpSp>
      <p:sp>
        <p:nvSpPr>
          <p:cNvPr id="23" name="Rectangle 49"/>
          <p:cNvSpPr>
            <a:spLocks noChangeArrowheads="1"/>
          </p:cNvSpPr>
          <p:nvPr/>
        </p:nvSpPr>
        <p:spPr bwMode="auto">
          <a:xfrm>
            <a:off x="124615" y="1168201"/>
            <a:ext cx="4457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</a:rPr>
              <a:t>1. Synthesis of mesoporous MoO</a:t>
            </a:r>
            <a:r>
              <a:rPr lang="en-US" altLang="en-US" sz="2000" baseline="-25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4" name="TextBox 53"/>
          <p:cNvSpPr txBox="1">
            <a:spLocks noChangeArrowheads="1"/>
          </p:cNvSpPr>
          <p:nvPr/>
        </p:nvSpPr>
        <p:spPr bwMode="auto">
          <a:xfrm>
            <a:off x="5915024" y="2133600"/>
            <a:ext cx="16287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dirty="0"/>
              <a:t>Dip-coated on Pt coated Si; calcined at 350</a:t>
            </a:r>
            <a:r>
              <a:rPr lang="en-US" altLang="en-US" sz="1800" baseline="30000" dirty="0"/>
              <a:t>o</a:t>
            </a:r>
            <a:r>
              <a:rPr lang="en-US" altLang="en-US" sz="1800" dirty="0"/>
              <a:t>C in 5% H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/95% N</a:t>
            </a:r>
            <a:r>
              <a:rPr lang="en-US" altLang="en-US" sz="1800" baseline="-25000" dirty="0"/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152400"/>
            <a:ext cx="48974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Synthesis of Mesoporous MoS</a:t>
            </a:r>
            <a:r>
              <a:rPr lang="en-US" sz="2800" baseline="-25000" dirty="0"/>
              <a:t>2</a:t>
            </a:r>
          </a:p>
        </p:txBody>
      </p:sp>
      <p:sp>
        <p:nvSpPr>
          <p:cNvPr id="26" name="Rectangle 54"/>
          <p:cNvSpPr>
            <a:spLocks noChangeArrowheads="1"/>
          </p:cNvSpPr>
          <p:nvPr/>
        </p:nvSpPr>
        <p:spPr bwMode="auto">
          <a:xfrm>
            <a:off x="144627" y="3530737"/>
            <a:ext cx="4171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2060"/>
                </a:solidFill>
              </a:rPr>
              <a:t>2. Thermal sulfurization to MoS</a:t>
            </a:r>
            <a:r>
              <a:rPr lang="en-US" altLang="en-US" sz="1800" baseline="-25000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27" name="Picture 2" descr="Picture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9" b="57812"/>
          <a:stretch/>
        </p:blipFill>
        <p:spPr bwMode="auto">
          <a:xfrm>
            <a:off x="574405" y="4115584"/>
            <a:ext cx="1937168" cy="155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Picture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8" r="37097" b="57812"/>
          <a:stretch/>
        </p:blipFill>
        <p:spPr bwMode="auto">
          <a:xfrm>
            <a:off x="4531421" y="4163356"/>
            <a:ext cx="1844646" cy="152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913349" y="428584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500°C/3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87232" y="4873823"/>
            <a:ext cx="145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5% H</a:t>
            </a:r>
            <a:r>
              <a:rPr lang="en-US" baseline="-25000" dirty="0"/>
              <a:t>2</a:t>
            </a:r>
            <a:r>
              <a:rPr lang="en-US" dirty="0"/>
              <a:t>S/95%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694498" y="4123522"/>
            <a:ext cx="23733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MoO</a:t>
            </a:r>
            <a:r>
              <a:rPr lang="en-US" sz="1600" baseline="-25000" dirty="0"/>
              <a:t>2</a:t>
            </a:r>
            <a:r>
              <a:rPr lang="en-US" sz="1600" dirty="0"/>
              <a:t> has 8 nm pores with 10 nm walls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After conversion to MoS</a:t>
            </a:r>
            <a:r>
              <a:rPr lang="en-US" sz="1600" baseline="-25000" dirty="0"/>
              <a:t>2</a:t>
            </a:r>
            <a:r>
              <a:rPr lang="en-US" sz="1600" dirty="0"/>
              <a:t>, pore size decreases to 5 nm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Lower density of MoS</a:t>
            </a:r>
            <a:r>
              <a:rPr lang="en-US" sz="1600" baseline="-25000" dirty="0"/>
              <a:t>2</a:t>
            </a:r>
            <a:r>
              <a:rPr lang="en-US" sz="1600" dirty="0"/>
              <a:t> (5.1 vs. 6.5 g/cm</a:t>
            </a:r>
            <a:r>
              <a:rPr lang="en-US" sz="1600" baseline="30000" dirty="0"/>
              <a:t>3</a:t>
            </a:r>
            <a:r>
              <a:rPr lang="en-US" sz="1600" dirty="0"/>
              <a:t>) causes decrease in pore size and thicker pore walls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598659" y="1721676"/>
            <a:ext cx="5660838" cy="2170675"/>
            <a:chOff x="5212962" y="1147976"/>
            <a:chExt cx="7547784" cy="2894233"/>
          </a:xfrm>
        </p:grpSpPr>
        <p:pic>
          <p:nvPicPr>
            <p:cNvPr id="34" name="Picture 3" descr="Picture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4" t="7867" r="23773" b="48833"/>
            <a:stretch/>
          </p:blipFill>
          <p:spPr bwMode="auto">
            <a:xfrm>
              <a:off x="5212962" y="1147976"/>
              <a:ext cx="5360561" cy="2894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sp>
          <p:nvSpPr>
            <p:cNvPr id="35" name="TextBox 34"/>
            <p:cNvSpPr txBox="1"/>
            <p:nvPr/>
          </p:nvSpPr>
          <p:spPr>
            <a:xfrm>
              <a:off x="10462342" y="1360081"/>
              <a:ext cx="2298404" cy="2421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Preferential orientation with </a:t>
              </a:r>
            </a:p>
            <a:p>
              <a:r>
                <a:rPr lang="en-US" sz="1600" dirty="0"/>
                <a:t>(002) in plane of substrate;</a:t>
              </a:r>
            </a:p>
            <a:p>
              <a:r>
                <a:rPr lang="en-US" sz="1600" dirty="0"/>
                <a:t>Pores enable electrolyte access</a:t>
              </a:r>
            </a:p>
            <a:p>
              <a:r>
                <a:rPr lang="en-US" sz="1600" dirty="0"/>
                <a:t>to (002) planes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5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227" y="129478"/>
            <a:ext cx="402860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Conversion to 1T – MoS</a:t>
            </a:r>
            <a:r>
              <a:rPr lang="en-US" sz="2800" baseline="-25000" dirty="0"/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5" y="1146571"/>
            <a:ext cx="5147326" cy="468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4264" b="49815"/>
          <a:stretch/>
        </p:blipFill>
        <p:spPr>
          <a:xfrm>
            <a:off x="-45156" y="2206289"/>
            <a:ext cx="4415138" cy="2252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152" y="4717568"/>
            <a:ext cx="368624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Peak at 1.1V in 2H phase become progressively smaller</a:t>
            </a:r>
          </a:p>
          <a:p>
            <a:r>
              <a:rPr lang="en-US" sz="2000" dirty="0"/>
              <a:t>Selected area diffraction shows that after 50 cycles pristine and cycled films correspond to different phases</a:t>
            </a:r>
          </a:p>
        </p:txBody>
      </p:sp>
      <p:pic>
        <p:nvPicPr>
          <p:cNvPr id="6" name="Picture 2" descr="Picture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1" b="47521"/>
          <a:stretch/>
        </p:blipFill>
        <p:spPr bwMode="auto">
          <a:xfrm>
            <a:off x="4191000" y="3153882"/>
            <a:ext cx="2435246" cy="213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3814" y="1577763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167 </a:t>
            </a:r>
            <a:r>
              <a:rPr lang="en-US" sz="1800" dirty="0" err="1">
                <a:cs typeface="Times New Roman" panose="02020603050405020304" pitchFamily="18" charset="0"/>
              </a:rPr>
              <a:t>mAh</a:t>
            </a:r>
            <a:r>
              <a:rPr lang="en-US" sz="1800" dirty="0">
                <a:cs typeface="Times New Roman" panose="02020603050405020304" pitchFamily="18" charset="0"/>
              </a:rPr>
              <a:t>/g at x 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4222" y="5577876"/>
            <a:ext cx="3103760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dirty="0" err="1"/>
              <a:t>R</a:t>
            </a:r>
            <a:r>
              <a:rPr lang="en-US" sz="2000" baseline="-25000" dirty="0" err="1"/>
              <a:t>ct</a:t>
            </a:r>
            <a:r>
              <a:rPr lang="en-US" sz="2000" dirty="0"/>
              <a:t> decreases with cycling;</a:t>
            </a:r>
          </a:p>
          <a:p>
            <a:pPr>
              <a:spcAft>
                <a:spcPts val="450"/>
              </a:spcAft>
            </a:pPr>
            <a:r>
              <a:rPr lang="en-US" sz="2000" dirty="0"/>
              <a:t>Initial increase  is from SEI formation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5063"/>
          <a:stretch/>
        </p:blipFill>
        <p:spPr>
          <a:xfrm>
            <a:off x="5134222" y="589409"/>
            <a:ext cx="3323978" cy="2457990"/>
          </a:xfrm>
          <a:prstGeom prst="rect">
            <a:avLst/>
          </a:prstGeom>
        </p:spPr>
      </p:pic>
      <p:pic>
        <p:nvPicPr>
          <p:cNvPr id="10" name="Picture 2" descr="Picture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8" r="9437"/>
          <a:stretch/>
        </p:blipFill>
        <p:spPr bwMode="auto">
          <a:xfrm>
            <a:off x="6586014" y="3352800"/>
            <a:ext cx="2476150" cy="197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43800" y="299520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Stephenson, et. al. Energy, </a:t>
            </a:r>
          </a:p>
          <a:p>
            <a:r>
              <a:rPr lang="en-US" sz="900" dirty="0"/>
              <a:t>Environ. Sci. (2014) 7, 209</a:t>
            </a:r>
          </a:p>
        </p:txBody>
      </p:sp>
    </p:spTree>
    <p:extLst>
      <p:ext uri="{BB962C8B-B14F-4D97-AF65-F5344CB8AC3E}">
        <p14:creationId xmlns:p14="http://schemas.microsoft.com/office/powerpoint/2010/main" val="4200755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49314"/>
          <a:stretch/>
        </p:blipFill>
        <p:spPr bwMode="auto">
          <a:xfrm>
            <a:off x="22386" y="1091796"/>
            <a:ext cx="2959855" cy="23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52400"/>
            <a:ext cx="638976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Electrochemical Properties of MoS</a:t>
            </a:r>
            <a:r>
              <a:rPr lang="en-US" sz="2800" baseline="-25000" dirty="0"/>
              <a:t>2</a:t>
            </a:r>
            <a:r>
              <a:rPr lang="en-US" sz="2800" dirty="0"/>
              <a:t> (1T)</a:t>
            </a:r>
          </a:p>
        </p:txBody>
      </p:sp>
      <p:pic>
        <p:nvPicPr>
          <p:cNvPr id="5" name="Picture 3" descr="Picture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7" r="66876"/>
          <a:stretch/>
        </p:blipFill>
        <p:spPr bwMode="auto">
          <a:xfrm>
            <a:off x="8245" y="3670388"/>
            <a:ext cx="2973995" cy="236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ictureSI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6"/>
          <a:stretch/>
        </p:blipFill>
        <p:spPr bwMode="auto">
          <a:xfrm>
            <a:off x="6534382" y="1217539"/>
            <a:ext cx="2144971" cy="225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ictureSI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20" y="3286737"/>
            <a:ext cx="2680097" cy="267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3086221" y="1192912"/>
          <a:ext cx="2238361" cy="806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48" name="Equation" r:id="rId6" imgW="1346040" imgH="482400" progId="Equation.3">
                  <p:embed/>
                </p:oleObj>
              </mc:Choice>
              <mc:Fallback>
                <p:oleObj name="Equation" r:id="rId6" imgW="1346040" imgH="482400" progId="Equation.3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221" y="1192912"/>
                        <a:ext cx="2238361" cy="8066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9400" y="4631676"/>
            <a:ext cx="28212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Trasatti</a:t>
            </a:r>
            <a:r>
              <a:rPr lang="en-US" sz="20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Analysis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q(</a:t>
            </a:r>
            <a:r>
              <a:rPr lang="en-US" sz="1800" i="1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) = q</a:t>
            </a:r>
            <a:r>
              <a:rPr lang="en-US" sz="1800" kern="0" baseline="-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∞</a:t>
            </a: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+ constant(1/</a:t>
            </a:r>
            <a:r>
              <a:rPr lang="en-US" sz="1800" i="1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US" sz="1800" kern="0" baseline="30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1/2</a:t>
            </a: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q(</a:t>
            </a:r>
            <a:r>
              <a:rPr lang="en-US" sz="1800" i="1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): capacity (sweep-rate)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</a:t>
            </a:r>
            <a:r>
              <a:rPr lang="en-US" sz="1800" kern="0" baseline="-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∞</a:t>
            </a:r>
            <a:r>
              <a:rPr lang="en-US" sz="1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 infinite sweep </a:t>
            </a:r>
            <a:r>
              <a:rPr lang="en-US" sz="135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rate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72002" y="2068552"/>
            <a:ext cx="3171597" cy="2427248"/>
            <a:chOff x="1932114" y="3040929"/>
            <a:chExt cx="3402699" cy="2620908"/>
          </a:xfrm>
        </p:grpSpPr>
        <p:pic>
          <p:nvPicPr>
            <p:cNvPr id="6" name="Picture 3" descr="Picture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1" t="48865"/>
            <a:stretch/>
          </p:blipFill>
          <p:spPr bwMode="auto">
            <a:xfrm>
              <a:off x="1932114" y="3040929"/>
              <a:ext cx="3402699" cy="262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/>
            <p:cNvSpPr/>
            <p:nvPr/>
          </p:nvSpPr>
          <p:spPr bwMode="auto">
            <a:xfrm>
              <a:off x="3207304" y="3846051"/>
              <a:ext cx="1233184" cy="65265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sz="1200" i="1" dirty="0"/>
                <a:t>k</a:t>
              </a:r>
              <a:r>
                <a:rPr lang="en-US" sz="1200" baseline="-25000" dirty="0"/>
                <a:t>1</a:t>
              </a:r>
              <a:r>
                <a:rPr lang="en-US" sz="1200" dirty="0"/>
                <a:t> fraction</a:t>
              </a:r>
            </a:p>
            <a:p>
              <a:pPr defTabSz="685800"/>
              <a:r>
                <a:rPr lang="en-US" sz="1200" dirty="0"/>
                <a:t>    ~ 90%</a:t>
              </a:r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724400" y="3716957"/>
            <a:ext cx="166205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Total current from </a:t>
            </a:r>
          </a:p>
          <a:p>
            <a:r>
              <a:rPr lang="en-US" dirty="0">
                <a:solidFill>
                  <a:srgbClr val="000099"/>
                </a:solidFill>
              </a:rPr>
              <a:t>voltammetry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914968" y="3572001"/>
            <a:ext cx="309347" cy="2008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05600" y="990600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Galvanostatic</a:t>
            </a:r>
            <a:r>
              <a:rPr lang="en-US" sz="1600" dirty="0"/>
              <a:t> </a:t>
            </a:r>
            <a:r>
              <a:rPr lang="en-US" sz="1600" dirty="0" err="1"/>
              <a:t>Expts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82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8266" y="1255157"/>
            <a:ext cx="8562108" cy="3883232"/>
            <a:chOff x="268741" y="1559326"/>
            <a:chExt cx="8562108" cy="3883232"/>
          </a:xfrm>
        </p:grpSpPr>
        <p:pic>
          <p:nvPicPr>
            <p:cNvPr id="6" name="Picture 5" descr="Figure3.TIF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741" y="1559326"/>
              <a:ext cx="8562108" cy="38832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75618" y="1654329"/>
              <a:ext cx="261257" cy="308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99374" y="1640474"/>
              <a:ext cx="261257" cy="308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8266" y="6334780"/>
            <a:ext cx="3194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</a:t>
            </a:r>
            <a:r>
              <a:rPr lang="en-US" sz="1400" baseline="-25000" dirty="0"/>
              <a:t>4</a:t>
            </a:r>
            <a:r>
              <a:rPr lang="en-US" sz="1400" dirty="0"/>
              <a:t>Ti</a:t>
            </a:r>
            <a:r>
              <a:rPr lang="en-US" sz="1400" baseline="-25000" dirty="0"/>
              <a:t>5</a:t>
            </a:r>
            <a:r>
              <a:rPr lang="en-US" sz="1400" dirty="0"/>
              <a:t>O</a:t>
            </a:r>
            <a:r>
              <a:rPr lang="en-US" sz="1400" baseline="-25000" dirty="0"/>
              <a:t>12</a:t>
            </a:r>
            <a:r>
              <a:rPr lang="en-US" sz="1400" dirty="0"/>
              <a:t> data:  </a:t>
            </a:r>
            <a:r>
              <a:rPr lang="en-US" sz="1400" dirty="0" err="1"/>
              <a:t>N.Q.</a:t>
            </a:r>
            <a:r>
              <a:rPr lang="en-US" sz="1400" dirty="0"/>
              <a:t> Zhang</a:t>
            </a:r>
            <a:r>
              <a:rPr lang="en-US" sz="1400" i="1" dirty="0"/>
              <a:t>, et al., </a:t>
            </a:r>
          </a:p>
          <a:p>
            <a:r>
              <a:rPr lang="en-US" sz="1400" i="1" dirty="0" err="1"/>
              <a:t>Electrochem</a:t>
            </a:r>
            <a:r>
              <a:rPr lang="en-US" sz="1400" i="1" dirty="0"/>
              <a:t>. </a:t>
            </a:r>
            <a:r>
              <a:rPr lang="en-US" sz="1400" i="1" dirty="0" err="1"/>
              <a:t>Commun</a:t>
            </a:r>
            <a:r>
              <a:rPr lang="en-US" sz="1400" dirty="0"/>
              <a:t>. 13 (2011) 654.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2290" y="1828779"/>
            <a:ext cx="136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10C-rate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0200" y="2957660"/>
            <a:ext cx="1427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</a:t>
            </a:r>
            <a:r>
              <a:rPr lang="en-US" sz="2000" dirty="0"/>
              <a:t> = </a:t>
            </a:r>
            <a:r>
              <a:rPr lang="en-US" sz="2000" dirty="0" err="1"/>
              <a:t>d</a:t>
            </a:r>
            <a:r>
              <a:rPr lang="en-US" sz="2000" i="1" dirty="0" err="1"/>
              <a:t>Q</a:t>
            </a:r>
            <a:r>
              <a:rPr lang="en-US" sz="2000" dirty="0"/>
              <a:t>/</a:t>
            </a:r>
            <a:r>
              <a:rPr lang="en-US" sz="2000" dirty="0" err="1"/>
              <a:t>d</a:t>
            </a:r>
            <a:r>
              <a:rPr lang="en-US" sz="2000" i="1" dirty="0" err="1"/>
              <a:t>E</a:t>
            </a:r>
            <a:endParaRPr lang="en-US" sz="2000" i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6972300" y="1283732"/>
            <a:ext cx="0" cy="3352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47156" y="914400"/>
            <a:ext cx="1050288" cy="369332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 minute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0028" y="96890"/>
            <a:ext cx="7774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Comparing Nb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5 </a:t>
            </a:r>
            <a:r>
              <a:rPr lang="en-US" sz="2800" dirty="0"/>
              <a:t>to other Composite Electrodes</a:t>
            </a:r>
            <a:endParaRPr lang="en-US" sz="2800" baseline="-25000" dirty="0"/>
          </a:p>
        </p:txBody>
      </p:sp>
      <p:sp>
        <p:nvSpPr>
          <p:cNvPr id="2" name="Isosceles Triangle 1"/>
          <p:cNvSpPr/>
          <p:nvPr/>
        </p:nvSpPr>
        <p:spPr bwMode="auto">
          <a:xfrm>
            <a:off x="6902301" y="2287769"/>
            <a:ext cx="152400" cy="152400"/>
          </a:xfrm>
          <a:prstGeom prst="triangl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6758" y="2197312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00B050"/>
                </a:solidFill>
                <a:latin typeface="+mn-lt"/>
              </a:rPr>
              <a:t>MoO</a:t>
            </a:r>
            <a:r>
              <a:rPr lang="en-US" sz="1600" b="0" baseline="-25000" dirty="0">
                <a:solidFill>
                  <a:srgbClr val="00B050"/>
                </a:solidFill>
                <a:latin typeface="+mn-lt"/>
              </a:rPr>
              <a:t>2</a:t>
            </a:r>
          </a:p>
        </p:txBody>
      </p:sp>
      <p:pic>
        <p:nvPicPr>
          <p:cNvPr id="7168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4120"/>
            <a:ext cx="862530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71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612775" y="3078163"/>
          <a:ext cx="4243388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44" name="Graph" r:id="rId4" imgW="3901440" imgH="2935834" progId="Origin50.Graph">
                  <p:embed/>
                </p:oleObj>
              </mc:Choice>
              <mc:Fallback>
                <p:oleObj name="Graph" r:id="rId4" imgW="3901440" imgH="2935834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3078163"/>
                        <a:ext cx="4243388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Box 33"/>
          <p:cNvSpPr txBox="1">
            <a:spLocks noChangeArrowheads="1"/>
          </p:cNvSpPr>
          <p:nvPr/>
        </p:nvSpPr>
        <p:spPr bwMode="auto">
          <a:xfrm>
            <a:off x="395288" y="260350"/>
            <a:ext cx="83518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/>
            <a:r>
              <a:rPr lang="en-US" altLang="ko-KR" sz="2600" b="1">
                <a:latin typeface="Arial" charset="0"/>
                <a:ea typeface="Malgun Gothic" pitchFamily="34" charset="-127"/>
                <a:cs typeface="Arial" charset="0"/>
              </a:rPr>
              <a:t>Electrochemical characterization</a:t>
            </a:r>
            <a:endParaRPr lang="ko-KR" altLang="en-US" sz="2600" b="1">
              <a:latin typeface="Arial" charset="0"/>
              <a:ea typeface="Malgun Gothic" pitchFamily="34" charset="-127"/>
              <a:cs typeface="Arial" charset="0"/>
            </a:endParaRPr>
          </a:p>
        </p:txBody>
      </p:sp>
      <p:graphicFrame>
        <p:nvGraphicFramePr>
          <p:cNvPr id="9220" name="Object 2"/>
          <p:cNvGraphicFramePr>
            <a:graphicFrameLocks noChangeAspect="1"/>
          </p:cNvGraphicFramePr>
          <p:nvPr/>
        </p:nvGraphicFramePr>
        <p:xfrm>
          <a:off x="4429125" y="3078163"/>
          <a:ext cx="4241800" cy="320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45" name="Graph" r:id="rId6" imgW="3901440" imgH="2935834" progId="Origin50.Graph">
                  <p:embed/>
                </p:oleObj>
              </mc:Choice>
              <mc:Fallback>
                <p:oleObj name="Graph" r:id="rId6" imgW="3901440" imgH="2935834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3078163"/>
                        <a:ext cx="4241800" cy="320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598488" y="914400"/>
            <a:ext cx="734536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>
              <a:lnSpc>
                <a:spcPct val="130000"/>
              </a:lnSpc>
            </a:pPr>
            <a:r>
              <a:rPr lang="en-US" altLang="ko-KR" b="1">
                <a:latin typeface="Arial" charset="0"/>
                <a:cs typeface="Arial" charset="0"/>
              </a:rPr>
              <a:t>■ Testing Setup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42988" y="6165850"/>
            <a:ext cx="36734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40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en-US" altLang="ko-KR" sz="1400">
                <a:solidFill>
                  <a:srgbClr val="FF0000"/>
                </a:solidFill>
                <a:latin typeface="Arial" charset="0"/>
                <a:cs typeface="Arial" charset="0"/>
              </a:rPr>
              <a:t>Higher current response and higher capacity (800 C/g at 10 mV/s) </a:t>
            </a:r>
          </a:p>
        </p:txBody>
      </p:sp>
      <p:sp>
        <p:nvSpPr>
          <p:cNvPr id="9223" name="TextBox 14"/>
          <p:cNvSpPr txBox="1">
            <a:spLocks noChangeArrowheads="1"/>
          </p:cNvSpPr>
          <p:nvPr/>
        </p:nvSpPr>
        <p:spPr bwMode="auto">
          <a:xfrm>
            <a:off x="1389063" y="1633538"/>
            <a:ext cx="145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200" b="1">
                <a:latin typeface="Arial" charset="0"/>
                <a:cs typeface="Arial" charset="0"/>
              </a:rPr>
              <a:t>Stainless steel foil substrate</a:t>
            </a:r>
          </a:p>
        </p:txBody>
      </p:sp>
      <p:sp>
        <p:nvSpPr>
          <p:cNvPr id="9224" name="TextBox 15"/>
          <p:cNvSpPr txBox="1">
            <a:spLocks noChangeArrowheads="1"/>
          </p:cNvSpPr>
          <p:nvPr/>
        </p:nvSpPr>
        <p:spPr bwMode="auto">
          <a:xfrm>
            <a:off x="1387475" y="2328863"/>
            <a:ext cx="1978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200" b="1">
                <a:latin typeface="Arial" charset="0"/>
                <a:cs typeface="Arial" charset="0"/>
              </a:rPr>
              <a:t>40 </a:t>
            </a:r>
            <a:r>
              <a:rPr lang="el-GR" altLang="ko-KR" sz="1200" b="1">
                <a:latin typeface="Arial" charset="0"/>
                <a:cs typeface="Arial" charset="0"/>
              </a:rPr>
              <a:t>μ</a:t>
            </a:r>
            <a:r>
              <a:rPr lang="en-US" altLang="ko-KR" sz="1200" b="1">
                <a:latin typeface="Arial" charset="0"/>
                <a:cs typeface="Arial" charset="0"/>
              </a:rPr>
              <a:t>g MoO</a:t>
            </a:r>
            <a:r>
              <a:rPr lang="en-US" altLang="ko-KR" sz="1200" b="1" baseline="-25000">
                <a:latin typeface="Arial" charset="0"/>
                <a:cs typeface="Arial" charset="0"/>
              </a:rPr>
              <a:t>3</a:t>
            </a:r>
            <a:r>
              <a:rPr lang="en-US" altLang="ko-KR" sz="1200" b="1">
                <a:latin typeface="Arial" charset="0"/>
                <a:cs typeface="Arial" charset="0"/>
              </a:rPr>
              <a:t> from ethanol solution, dispersed onto 1 cm</a:t>
            </a:r>
            <a:r>
              <a:rPr lang="en-US" altLang="ko-KR" sz="1200" b="1" baseline="30000">
                <a:latin typeface="Arial" charset="0"/>
                <a:cs typeface="Arial" charset="0"/>
              </a:rPr>
              <a:t>2</a:t>
            </a:r>
            <a:endParaRPr lang="en-US" altLang="ko-KR" sz="1200" b="1">
              <a:latin typeface="Arial" charset="0"/>
              <a:cs typeface="Arial" charset="0"/>
            </a:endParaRP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1104900" y="1846263"/>
            <a:ext cx="274638" cy="117475"/>
          </a:xfrm>
          <a:prstGeom prst="straightConnector1">
            <a:avLst/>
          </a:prstGeom>
          <a:noFill/>
          <a:ln w="158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226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851025"/>
            <a:ext cx="3159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 flipV="1">
            <a:off x="1090613" y="2505075"/>
            <a:ext cx="266700" cy="60325"/>
          </a:xfrm>
          <a:prstGeom prst="straightConnector1">
            <a:avLst/>
          </a:prstGeom>
          <a:noFill/>
          <a:ln w="158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ight Arrow 23"/>
          <p:cNvSpPr/>
          <p:nvPr/>
        </p:nvSpPr>
        <p:spPr>
          <a:xfrm>
            <a:off x="3271838" y="1997075"/>
            <a:ext cx="298450" cy="409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굴림" pitchFamily="34" charset="-127"/>
            </a:endParaRPr>
          </a:p>
        </p:txBody>
      </p:sp>
      <p:pic>
        <p:nvPicPr>
          <p:cNvPr id="9229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1531938"/>
            <a:ext cx="18145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Box 25"/>
          <p:cNvSpPr txBox="1">
            <a:spLocks noChangeArrowheads="1"/>
          </p:cNvSpPr>
          <p:nvPr/>
        </p:nvSpPr>
        <p:spPr bwMode="auto">
          <a:xfrm>
            <a:off x="4051300" y="2454275"/>
            <a:ext cx="216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200" b="1">
                <a:latin typeface="Arial" charset="0"/>
                <a:cs typeface="Arial" charset="0"/>
              </a:rPr>
              <a:t>Lithium reference &amp; counter electrodes</a:t>
            </a:r>
          </a:p>
        </p:txBody>
      </p:sp>
      <p:sp>
        <p:nvSpPr>
          <p:cNvPr id="9231" name="TextBox 26"/>
          <p:cNvSpPr txBox="1">
            <a:spLocks noChangeArrowheads="1"/>
          </p:cNvSpPr>
          <p:nvPr/>
        </p:nvSpPr>
        <p:spPr bwMode="auto">
          <a:xfrm>
            <a:off x="6834188" y="1990725"/>
            <a:ext cx="1936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200" b="1">
                <a:latin typeface="Arial" charset="0"/>
                <a:cs typeface="Arial" charset="0"/>
              </a:rPr>
              <a:t>Working electrode</a:t>
            </a:r>
          </a:p>
        </p:txBody>
      </p:sp>
      <p:sp>
        <p:nvSpPr>
          <p:cNvPr id="9232" name="TextBox 27"/>
          <p:cNvSpPr txBox="1">
            <a:spLocks noChangeArrowheads="1"/>
          </p:cNvSpPr>
          <p:nvPr/>
        </p:nvSpPr>
        <p:spPr bwMode="auto">
          <a:xfrm>
            <a:off x="6731000" y="2684463"/>
            <a:ext cx="304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200" b="1">
                <a:latin typeface="Arial" charset="0"/>
                <a:cs typeface="Arial" charset="0"/>
              </a:rPr>
              <a:t>Electrolyte - 1M LiClO</a:t>
            </a:r>
            <a:r>
              <a:rPr lang="en-US" altLang="ko-KR" sz="1200" b="1" baseline="-25000">
                <a:latin typeface="Arial" charset="0"/>
                <a:cs typeface="Arial" charset="0"/>
              </a:rPr>
              <a:t>4</a:t>
            </a:r>
            <a:r>
              <a:rPr lang="en-US" altLang="ko-KR" sz="1200" b="1">
                <a:latin typeface="Arial" charset="0"/>
                <a:cs typeface="Arial" charset="0"/>
              </a:rPr>
              <a:t> in PC</a:t>
            </a:r>
          </a:p>
        </p:txBody>
      </p:sp>
      <p:sp>
        <p:nvSpPr>
          <p:cNvPr id="9233" name="TextBox 5"/>
          <p:cNvSpPr txBox="1">
            <a:spLocks noChangeArrowheads="1"/>
          </p:cNvSpPr>
          <p:nvPr/>
        </p:nvSpPr>
        <p:spPr bwMode="auto">
          <a:xfrm>
            <a:off x="762000" y="1252538"/>
            <a:ext cx="2159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600" b="1">
                <a:latin typeface="Arial" charset="0"/>
                <a:cs typeface="Arial" charset="0"/>
              </a:rPr>
              <a:t>▪ Working electrode</a:t>
            </a:r>
          </a:p>
        </p:txBody>
      </p:sp>
      <p:sp>
        <p:nvSpPr>
          <p:cNvPr id="9234" name="TextBox 29"/>
          <p:cNvSpPr txBox="1">
            <a:spLocks noChangeArrowheads="1"/>
          </p:cNvSpPr>
          <p:nvPr/>
        </p:nvSpPr>
        <p:spPr bwMode="auto">
          <a:xfrm>
            <a:off x="3648075" y="1252538"/>
            <a:ext cx="2327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600" b="1">
                <a:latin typeface="Arial" charset="0"/>
                <a:cs typeface="Arial" charset="0"/>
              </a:rPr>
              <a:t>▪ Electrochemical Cell</a:t>
            </a:r>
          </a:p>
        </p:txBody>
      </p:sp>
      <p:sp>
        <p:nvSpPr>
          <p:cNvPr id="9235" name="TextBox 4"/>
          <p:cNvSpPr txBox="1">
            <a:spLocks noChangeArrowheads="1"/>
          </p:cNvSpPr>
          <p:nvPr/>
        </p:nvSpPr>
        <p:spPr bwMode="auto">
          <a:xfrm>
            <a:off x="598488" y="3013075"/>
            <a:ext cx="47656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>
              <a:lnSpc>
                <a:spcPct val="130000"/>
              </a:lnSpc>
            </a:pPr>
            <a:r>
              <a:rPr lang="en-US" altLang="ko-KR" b="1">
                <a:latin typeface="Arial" charset="0"/>
                <a:cs typeface="Arial" charset="0"/>
              </a:rPr>
              <a:t>■ Cyclic voltammetry &amp; rate capability</a:t>
            </a:r>
          </a:p>
        </p:txBody>
      </p:sp>
      <p:sp>
        <p:nvSpPr>
          <p:cNvPr id="9236" name="TextBox 6"/>
          <p:cNvSpPr txBox="1">
            <a:spLocks noChangeArrowheads="1"/>
          </p:cNvSpPr>
          <p:nvPr/>
        </p:nvSpPr>
        <p:spPr bwMode="auto">
          <a:xfrm>
            <a:off x="4859338" y="6165850"/>
            <a:ext cx="3654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r>
              <a:rPr lang="en-US" altLang="ko-KR" sz="140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en-US" altLang="ko-KR" sz="1400">
                <a:solidFill>
                  <a:srgbClr val="FF0000"/>
                </a:solidFill>
                <a:latin typeface="Arial" charset="0"/>
                <a:cs typeface="Arial" charset="0"/>
              </a:rPr>
              <a:t>Good cyclability (96 % initial capacity was maintained after 50 cycles)</a:t>
            </a:r>
          </a:p>
        </p:txBody>
      </p:sp>
    </p:spTree>
    <p:extLst>
      <p:ext uri="{BB962C8B-B14F-4D97-AF65-F5344CB8AC3E}">
        <p14:creationId xmlns:p14="http://schemas.microsoft.com/office/powerpoint/2010/main" val="143894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4600" y="81746"/>
            <a:ext cx="654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there a need for materials/devices with </a:t>
            </a:r>
          </a:p>
          <a:p>
            <a:r>
              <a:rPr lang="en-US" sz="2800" dirty="0"/>
              <a:t>high energy and high power densities?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70553" y="1976985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2"/>
              </a:rPr>
              <a:t>http://www.technologyreview.com/news/516876/</a:t>
            </a:r>
          </a:p>
        </p:txBody>
      </p:sp>
      <p:sp>
        <p:nvSpPr>
          <p:cNvPr id="4" name="Rectangle 3"/>
          <p:cNvSpPr/>
          <p:nvPr/>
        </p:nvSpPr>
        <p:spPr>
          <a:xfrm>
            <a:off x="32657" y="1112025"/>
            <a:ext cx="4082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Tesla Aims to Charge </a:t>
            </a:r>
          </a:p>
          <a:p>
            <a:r>
              <a:rPr lang="en-US" sz="2400" b="1" dirty="0">
                <a:solidFill>
                  <a:srgbClr val="000099"/>
                </a:solidFill>
              </a:rPr>
              <a:t>Electric Cars in Five Minutes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3" y="2827189"/>
            <a:ext cx="4680720" cy="20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280E66-1AF5-417F-B076-D087B4DE7BBD}"/>
              </a:ext>
            </a:extLst>
          </p:cNvPr>
          <p:cNvSpPr txBox="1"/>
          <p:nvPr/>
        </p:nvSpPr>
        <p:spPr>
          <a:xfrm>
            <a:off x="4953000" y="1676400"/>
            <a:ext cx="40509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And the need is greater </a:t>
            </a:r>
          </a:p>
          <a:p>
            <a:r>
              <a:rPr lang="en-US" sz="2800" dirty="0"/>
              <a:t>for consumer electronics!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0FD9057-4D2C-4A65-AC68-7111058C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55541"/>
            <a:ext cx="306669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6200" y="76200"/>
            <a:ext cx="7155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Capacitive Charge Storage Mechanisms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7" y="892938"/>
            <a:ext cx="9144000" cy="530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1" y="551637"/>
            <a:ext cx="2560122" cy="164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2514600" y="3552824"/>
            <a:ext cx="685800" cy="2571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534" y="5934670"/>
            <a:ext cx="8077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+mj-lt"/>
              </a:rPr>
              <a:t>Appeal of </a:t>
            </a:r>
            <a:r>
              <a:rPr lang="en-US" sz="1800" b="1" dirty="0" err="1">
                <a:solidFill>
                  <a:srgbClr val="000000"/>
                </a:solidFill>
                <a:latin typeface="+mj-lt"/>
              </a:rPr>
              <a:t>Pseudocapacitors</a:t>
            </a:r>
            <a:r>
              <a:rPr lang="en-US" sz="1800" b="1" dirty="0">
                <a:solidFill>
                  <a:srgbClr val="000000"/>
                </a:solidFill>
                <a:latin typeface="+mj-lt"/>
              </a:rPr>
              <a:t>:  higher energy density than EDLCs</a:t>
            </a:r>
          </a:p>
          <a:p>
            <a:r>
              <a:rPr lang="en-US" sz="1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- Maintain same cycle life (1 M), short charging time (&lt; 1 min)</a:t>
            </a:r>
          </a:p>
          <a:p>
            <a:r>
              <a:rPr lang="en-US" sz="1800" b="1" dirty="0">
                <a:solidFill>
                  <a:srgbClr val="0070C0"/>
                </a:solidFill>
                <a:latin typeface="+mj-lt"/>
              </a:rPr>
              <a:t>	- Achieve same power levels (10x of batteries)	</a:t>
            </a:r>
          </a:p>
        </p:txBody>
      </p:sp>
    </p:spTree>
    <p:extLst>
      <p:ext uri="{BB962C8B-B14F-4D97-AF65-F5344CB8AC3E}">
        <p14:creationId xmlns:p14="http://schemas.microsoft.com/office/powerpoint/2010/main" val="12901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1371600"/>
            <a:ext cx="3036386" cy="4114800"/>
          </a:xfrm>
        </p:spPr>
        <p:txBody>
          <a:bodyPr>
            <a:noAutofit/>
          </a:bodyPr>
          <a:lstStyle/>
          <a:p>
            <a:r>
              <a:rPr lang="en-US" sz="1800" b="1" dirty="0"/>
              <a:t>Sweep rate</a:t>
            </a:r>
            <a:r>
              <a:rPr lang="en-US" sz="1800" dirty="0"/>
              <a:t> controls the </a:t>
            </a:r>
            <a:r>
              <a:rPr lang="en-US" sz="1800" b="1" dirty="0"/>
              <a:t>time scale of the experiment</a:t>
            </a:r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b="1" dirty="0"/>
              <a:t>Sweep the voltage</a:t>
            </a:r>
            <a:r>
              <a:rPr lang="en-US" sz="1800" dirty="0"/>
              <a:t> and record current</a:t>
            </a:r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dirty="0"/>
              <a:t>Determine the </a:t>
            </a:r>
            <a:r>
              <a:rPr lang="en-US" sz="1800" b="1" dirty="0"/>
              <a:t>limiting kinetics </a:t>
            </a:r>
            <a:r>
              <a:rPr lang="en-US" sz="1800" dirty="0"/>
              <a:t>of the material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Diffusion-limited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Surface-limited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8" y="1371600"/>
            <a:ext cx="268211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34" y="1371600"/>
            <a:ext cx="25656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276467" y="2067367"/>
            <a:ext cx="11809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Potential (</a:t>
            </a:r>
            <a:r>
              <a:rPr lang="en-US" sz="1500" b="1" i="1" dirty="0"/>
              <a:t>V</a:t>
            </a:r>
            <a:r>
              <a:rPr lang="en-US" sz="1500" b="1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4333" y="3334435"/>
            <a:ext cx="21400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Potential (</a:t>
            </a:r>
            <a:r>
              <a:rPr lang="en-US" sz="1500" b="1" i="1" dirty="0"/>
              <a:t>V vs. Ag/</a:t>
            </a:r>
            <a:r>
              <a:rPr lang="en-US" sz="1500" b="1" i="1" dirty="0" err="1"/>
              <a:t>AgCl</a:t>
            </a:r>
            <a:r>
              <a:rPr lang="en-US" sz="1500" b="1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640674" y="2102094"/>
            <a:ext cx="11745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Current (</a:t>
            </a:r>
            <a:r>
              <a:rPr lang="el-GR" sz="1500" b="1" i="1" dirty="0"/>
              <a:t>μ</a:t>
            </a:r>
            <a:r>
              <a:rPr lang="en-US" sz="1500" b="1" i="1" dirty="0"/>
              <a:t>A</a:t>
            </a:r>
            <a:r>
              <a:rPr lang="en-US" sz="1500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1367" y="3334435"/>
            <a:ext cx="8162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Time (</a:t>
            </a:r>
            <a:r>
              <a:rPr lang="en-US" sz="1500" b="1" i="1" dirty="0"/>
              <a:t>s</a:t>
            </a:r>
            <a:r>
              <a:rPr lang="en-US" sz="1500" b="1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800120" y="2125825"/>
            <a:ext cx="13436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-10   -5   0   5   10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589791" y="2209800"/>
            <a:ext cx="2517823" cy="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11526" y="2438400"/>
            <a:ext cx="497441" cy="719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02192" y="2438400"/>
            <a:ext cx="533400" cy="7153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535592" y="2442360"/>
            <a:ext cx="448358" cy="71530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983950" y="2438400"/>
            <a:ext cx="472817" cy="7192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9367" y="30904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baseline="-25000" dirty="0"/>
              <a:t>0                            </a:t>
            </a:r>
            <a:r>
              <a:rPr lang="en-US" sz="1600" dirty="0"/>
              <a:t>t</a:t>
            </a:r>
            <a:r>
              <a:rPr lang="en-US" sz="1600" baseline="-25000" dirty="0"/>
              <a:t>1</a:t>
            </a:r>
            <a:r>
              <a:rPr lang="en-US" sz="1600" dirty="0"/>
              <a:t>                  t</a:t>
            </a:r>
            <a:r>
              <a:rPr lang="en-US" sz="1600" baseline="-25000" dirty="0"/>
              <a:t>2</a:t>
            </a:r>
            <a:r>
              <a:rPr lang="en-US" sz="1600" dirty="0"/>
              <a:t>      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21995" y="3124200"/>
            <a:ext cx="23583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0.1   0.3   0.5   0.7   0.9   1.0   1.1</a:t>
            </a:r>
          </a:p>
        </p:txBody>
      </p:sp>
      <p:sp>
        <p:nvSpPr>
          <p:cNvPr id="47" name="Freeform 46"/>
          <p:cNvSpPr/>
          <p:nvPr/>
        </p:nvSpPr>
        <p:spPr>
          <a:xfrm>
            <a:off x="3922933" y="1676403"/>
            <a:ext cx="1785095" cy="556517"/>
          </a:xfrm>
          <a:custGeom>
            <a:avLst/>
            <a:gdLst>
              <a:gd name="connsiteX0" fmla="*/ 0 w 2739176"/>
              <a:gd name="connsiteY0" fmla="*/ 635031 h 646029"/>
              <a:gd name="connsiteX1" fmla="*/ 584200 w 2739176"/>
              <a:gd name="connsiteY1" fmla="*/ 546131 h 646029"/>
              <a:gd name="connsiteX2" fmla="*/ 965200 w 2739176"/>
              <a:gd name="connsiteY2" fmla="*/ 31 h 646029"/>
              <a:gd name="connsiteX3" fmla="*/ 1282700 w 2739176"/>
              <a:gd name="connsiteY3" fmla="*/ 520731 h 646029"/>
              <a:gd name="connsiteX4" fmla="*/ 2603500 w 2739176"/>
              <a:gd name="connsiteY4" fmla="*/ 635031 h 646029"/>
              <a:gd name="connsiteX5" fmla="*/ 2628900 w 2739176"/>
              <a:gd name="connsiteY5" fmla="*/ 635031 h 64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9176" h="646029">
                <a:moveTo>
                  <a:pt x="0" y="635031"/>
                </a:moveTo>
                <a:cubicBezTo>
                  <a:pt x="211666" y="643497"/>
                  <a:pt x="423333" y="651964"/>
                  <a:pt x="584200" y="546131"/>
                </a:cubicBezTo>
                <a:cubicBezTo>
                  <a:pt x="745067" y="440298"/>
                  <a:pt x="848783" y="4264"/>
                  <a:pt x="965200" y="31"/>
                </a:cubicBezTo>
                <a:cubicBezTo>
                  <a:pt x="1081617" y="-4202"/>
                  <a:pt x="1009650" y="414898"/>
                  <a:pt x="1282700" y="520731"/>
                </a:cubicBezTo>
                <a:cubicBezTo>
                  <a:pt x="1555750" y="626564"/>
                  <a:pt x="2379133" y="615981"/>
                  <a:pt x="2603500" y="635031"/>
                </a:cubicBezTo>
                <a:cubicBezTo>
                  <a:pt x="2827867" y="654081"/>
                  <a:pt x="2728383" y="644556"/>
                  <a:pt x="2628900" y="635031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957009" y="2209801"/>
            <a:ext cx="1754612" cy="723472"/>
          </a:xfrm>
          <a:custGeom>
            <a:avLst/>
            <a:gdLst>
              <a:gd name="connsiteX0" fmla="*/ 2692400 w 2692400"/>
              <a:gd name="connsiteY0" fmla="*/ 0 h 876360"/>
              <a:gd name="connsiteX1" fmla="*/ 1079500 w 2692400"/>
              <a:gd name="connsiteY1" fmla="*/ 241300 h 876360"/>
              <a:gd name="connsiteX2" fmla="*/ 660400 w 2692400"/>
              <a:gd name="connsiteY2" fmla="*/ 876300 h 876360"/>
              <a:gd name="connsiteX3" fmla="*/ 342900 w 2692400"/>
              <a:gd name="connsiteY3" fmla="*/ 203200 h 876360"/>
              <a:gd name="connsiteX4" fmla="*/ 0 w 2692400"/>
              <a:gd name="connsiteY4" fmla="*/ 12700 h 87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400" h="876360">
                <a:moveTo>
                  <a:pt x="2692400" y="0"/>
                </a:moveTo>
                <a:cubicBezTo>
                  <a:pt x="2055283" y="47625"/>
                  <a:pt x="1418167" y="95250"/>
                  <a:pt x="1079500" y="241300"/>
                </a:cubicBezTo>
                <a:cubicBezTo>
                  <a:pt x="740833" y="387350"/>
                  <a:pt x="783167" y="882650"/>
                  <a:pt x="660400" y="876300"/>
                </a:cubicBezTo>
                <a:cubicBezTo>
                  <a:pt x="537633" y="869950"/>
                  <a:pt x="452967" y="347133"/>
                  <a:pt x="342900" y="203200"/>
                </a:cubicBezTo>
                <a:cubicBezTo>
                  <a:pt x="232833" y="59267"/>
                  <a:pt x="116416" y="35983"/>
                  <a:pt x="0" y="1270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922933" y="1572767"/>
            <a:ext cx="1785095" cy="641482"/>
          </a:xfrm>
          <a:custGeom>
            <a:avLst/>
            <a:gdLst>
              <a:gd name="connsiteX0" fmla="*/ 0 w 2739176"/>
              <a:gd name="connsiteY0" fmla="*/ 635031 h 646029"/>
              <a:gd name="connsiteX1" fmla="*/ 584200 w 2739176"/>
              <a:gd name="connsiteY1" fmla="*/ 546131 h 646029"/>
              <a:gd name="connsiteX2" fmla="*/ 965200 w 2739176"/>
              <a:gd name="connsiteY2" fmla="*/ 31 h 646029"/>
              <a:gd name="connsiteX3" fmla="*/ 1282700 w 2739176"/>
              <a:gd name="connsiteY3" fmla="*/ 520731 h 646029"/>
              <a:gd name="connsiteX4" fmla="*/ 2603500 w 2739176"/>
              <a:gd name="connsiteY4" fmla="*/ 635031 h 646029"/>
              <a:gd name="connsiteX5" fmla="*/ 2628900 w 2739176"/>
              <a:gd name="connsiteY5" fmla="*/ 635031 h 64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9176" h="646029">
                <a:moveTo>
                  <a:pt x="0" y="635031"/>
                </a:moveTo>
                <a:cubicBezTo>
                  <a:pt x="211666" y="643497"/>
                  <a:pt x="423333" y="651964"/>
                  <a:pt x="584200" y="546131"/>
                </a:cubicBezTo>
                <a:cubicBezTo>
                  <a:pt x="745067" y="440298"/>
                  <a:pt x="848783" y="4264"/>
                  <a:pt x="965200" y="31"/>
                </a:cubicBezTo>
                <a:cubicBezTo>
                  <a:pt x="1081617" y="-4202"/>
                  <a:pt x="1009650" y="414898"/>
                  <a:pt x="1282700" y="520731"/>
                </a:cubicBezTo>
                <a:cubicBezTo>
                  <a:pt x="1555750" y="626564"/>
                  <a:pt x="2379133" y="615981"/>
                  <a:pt x="2603500" y="635031"/>
                </a:cubicBezTo>
                <a:cubicBezTo>
                  <a:pt x="2827867" y="654081"/>
                  <a:pt x="2728383" y="644556"/>
                  <a:pt x="2628900" y="63503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957009" y="2222501"/>
            <a:ext cx="1754612" cy="825499"/>
          </a:xfrm>
          <a:custGeom>
            <a:avLst/>
            <a:gdLst>
              <a:gd name="connsiteX0" fmla="*/ 2692400 w 2692400"/>
              <a:gd name="connsiteY0" fmla="*/ 0 h 876360"/>
              <a:gd name="connsiteX1" fmla="*/ 1079500 w 2692400"/>
              <a:gd name="connsiteY1" fmla="*/ 241300 h 876360"/>
              <a:gd name="connsiteX2" fmla="*/ 660400 w 2692400"/>
              <a:gd name="connsiteY2" fmla="*/ 876300 h 876360"/>
              <a:gd name="connsiteX3" fmla="*/ 342900 w 2692400"/>
              <a:gd name="connsiteY3" fmla="*/ 203200 h 876360"/>
              <a:gd name="connsiteX4" fmla="*/ 0 w 2692400"/>
              <a:gd name="connsiteY4" fmla="*/ 12700 h 87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400" h="876360">
                <a:moveTo>
                  <a:pt x="2692400" y="0"/>
                </a:moveTo>
                <a:cubicBezTo>
                  <a:pt x="2055283" y="47625"/>
                  <a:pt x="1418167" y="95250"/>
                  <a:pt x="1079500" y="241300"/>
                </a:cubicBezTo>
                <a:cubicBezTo>
                  <a:pt x="740833" y="387350"/>
                  <a:pt x="783167" y="882650"/>
                  <a:pt x="660400" y="876300"/>
                </a:cubicBezTo>
                <a:cubicBezTo>
                  <a:pt x="537633" y="869950"/>
                  <a:pt x="452967" y="347133"/>
                  <a:pt x="342900" y="203200"/>
                </a:cubicBezTo>
                <a:cubicBezTo>
                  <a:pt x="232833" y="59267"/>
                  <a:pt x="116416" y="35983"/>
                  <a:pt x="0" y="127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Brace 52"/>
          <p:cNvSpPr/>
          <p:nvPr/>
        </p:nvSpPr>
        <p:spPr>
          <a:xfrm rot="16200000">
            <a:off x="866064" y="1761735"/>
            <a:ext cx="321766" cy="103084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/>
          <p:cNvSpPr/>
          <p:nvPr/>
        </p:nvSpPr>
        <p:spPr>
          <a:xfrm rot="16200000">
            <a:off x="1878917" y="1784350"/>
            <a:ext cx="321766" cy="9863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04167" y="1804774"/>
            <a:ext cx="7400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Cycle 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16693" y="1804774"/>
            <a:ext cx="7400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Cycle 2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04799" y="76200"/>
            <a:ext cx="8458200" cy="579438"/>
          </a:xfrm>
        </p:spPr>
        <p:txBody>
          <a:bodyPr>
            <a:no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Cyclic Voltammetry and Experimental Set-Up for Electrochemical Measurements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8200" y="1143000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Applied Stimulus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957236" y="1143000"/>
            <a:ext cx="183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 Response</a:t>
            </a:r>
          </a:p>
        </p:txBody>
      </p:sp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96" y="3982518"/>
            <a:ext cx="2007904" cy="19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546100" y="4876800"/>
            <a:ext cx="1739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Reference and Counter Electrode: </a:t>
            </a:r>
            <a:r>
              <a:rPr lang="en-US" sz="1400" dirty="0"/>
              <a:t>Na Metal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174265" y="5257800"/>
            <a:ext cx="1170462" cy="15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3631578" y="5561533"/>
            <a:ext cx="800613" cy="316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419600" y="4876800"/>
            <a:ext cx="1739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Working Electrode: </a:t>
            </a:r>
            <a:r>
              <a:rPr lang="en-US" sz="1400" dirty="0"/>
              <a:t>transition metal oxide particles suspended onto stainless steel foil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128" y="6188408"/>
            <a:ext cx="415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Electrolyte: </a:t>
            </a:r>
            <a:r>
              <a:rPr lang="en-US" sz="1400" dirty="0"/>
              <a:t>1M NaClO</a:t>
            </a:r>
            <a:r>
              <a:rPr lang="en-US" sz="1400" baseline="-25000" dirty="0"/>
              <a:t>4</a:t>
            </a:r>
            <a:r>
              <a:rPr lang="en-US" sz="1400" dirty="0"/>
              <a:t>in propylene carbonate</a:t>
            </a:r>
          </a:p>
        </p:txBody>
      </p:sp>
      <p:cxnSp>
        <p:nvCxnSpPr>
          <p:cNvPr id="71" name="Straight Arrow Connector 70"/>
          <p:cNvCxnSpPr>
            <a:stCxn id="70" idx="0"/>
          </p:cNvCxnSpPr>
          <p:nvPr/>
        </p:nvCxnSpPr>
        <p:spPr>
          <a:xfrm flipV="1">
            <a:off x="3631578" y="5722590"/>
            <a:ext cx="178422" cy="46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220358" y="5257800"/>
            <a:ext cx="1736878" cy="15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5900927-A70B-4003-A586-2BA7289D82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/>
      <p:bldP spid="56" grpId="0"/>
      <p:bldP spid="66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0945" y="644008"/>
            <a:ext cx="9078910" cy="6213992"/>
            <a:chOff x="0" y="572246"/>
            <a:chExt cx="9078910" cy="6213992"/>
          </a:xfrm>
          <a:solidFill>
            <a:schemeClr val="bg1"/>
          </a:solidFill>
        </p:grpSpPr>
        <p:pic>
          <p:nvPicPr>
            <p:cNvPr id="2" name="Picture 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114"/>
            <a:stretch/>
          </p:blipFill>
          <p:spPr bwMode="auto">
            <a:xfrm>
              <a:off x="0" y="572246"/>
              <a:ext cx="9049066" cy="3635770"/>
            </a:xfrm>
            <a:prstGeom prst="rect">
              <a:avLst/>
            </a:prstGeom>
            <a:grpFill/>
          </p:spPr>
        </p:pic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14" b="46685"/>
            <a:stretch/>
          </p:blipFill>
          <p:spPr bwMode="auto">
            <a:xfrm>
              <a:off x="0" y="4234649"/>
              <a:ext cx="9049066" cy="745723"/>
            </a:xfrm>
            <a:prstGeom prst="rect">
              <a:avLst/>
            </a:prstGeom>
            <a:grpFill/>
          </p:spPr>
        </p:pic>
        <p:pic>
          <p:nvPicPr>
            <p:cNvPr id="4" name="Picture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27" b="418"/>
            <a:stretch/>
          </p:blipFill>
          <p:spPr bwMode="auto">
            <a:xfrm>
              <a:off x="29844" y="5033638"/>
              <a:ext cx="9049066" cy="1752600"/>
            </a:xfrm>
            <a:prstGeom prst="rect">
              <a:avLst/>
            </a:prstGeom>
            <a:grpFill/>
          </p:spPr>
        </p:pic>
      </p:grpSp>
      <p:sp>
        <p:nvSpPr>
          <p:cNvPr id="6" name="Rectangle 5"/>
          <p:cNvSpPr/>
          <p:nvPr/>
        </p:nvSpPr>
        <p:spPr>
          <a:xfrm>
            <a:off x="88777" y="4527612"/>
            <a:ext cx="9049067" cy="4882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0"/>
            <a:ext cx="9143999" cy="4727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/>
              <a:t>Mechanisms of charge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074DF-0F1E-42E8-A427-266D156CED53}"/>
              </a:ext>
            </a:extLst>
          </p:cNvPr>
          <p:cNvSpPr txBox="1"/>
          <p:nvPr/>
        </p:nvSpPr>
        <p:spPr>
          <a:xfrm>
            <a:off x="3733800" y="606623"/>
            <a:ext cx="175260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Redox reactions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DFBFF-AEF9-4B45-874F-B2171EBBA113}"/>
              </a:ext>
            </a:extLst>
          </p:cNvPr>
          <p:cNvSpPr txBox="1"/>
          <p:nvPr/>
        </p:nvSpPr>
        <p:spPr>
          <a:xfrm>
            <a:off x="2787600" y="6553199"/>
            <a:ext cx="4222800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Lukatskaya</a:t>
            </a:r>
            <a:r>
              <a:rPr lang="en-US" dirty="0"/>
              <a:t>, Dunn, </a:t>
            </a:r>
            <a:r>
              <a:rPr lang="en-US" dirty="0" err="1"/>
              <a:t>Gogotsi</a:t>
            </a:r>
            <a:r>
              <a:rPr lang="en-US" dirty="0"/>
              <a:t>; Nature Comm. (2016)</a:t>
            </a:r>
          </a:p>
        </p:txBody>
      </p:sp>
    </p:spTree>
    <p:extLst>
      <p:ext uri="{BB962C8B-B14F-4D97-AF65-F5344CB8AC3E}">
        <p14:creationId xmlns:p14="http://schemas.microsoft.com/office/powerpoint/2010/main" val="263191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icture1.png"/>
          <p:cNvPicPr>
            <a:picLocks noChangeAspect="1"/>
          </p:cNvPicPr>
          <p:nvPr/>
        </p:nvPicPr>
        <p:blipFill>
          <a:blip r:embed="rId3" cstate="print"/>
          <a:srcRect l="3432" t="7059" r="3432" b="3730"/>
          <a:stretch>
            <a:fillRect/>
          </a:stretch>
        </p:blipFill>
        <p:spPr>
          <a:xfrm>
            <a:off x="914400" y="1371095"/>
            <a:ext cx="6475804" cy="37838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30335" y="1672887"/>
            <a:ext cx="134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A.G. </a:t>
            </a:r>
            <a:r>
              <a:rPr lang="en-US" sz="1200" dirty="0" err="1"/>
              <a:t>Dylla</a:t>
            </a:r>
            <a:r>
              <a:rPr lang="en-US" sz="1200" dirty="0"/>
              <a:t>, </a:t>
            </a:r>
            <a:r>
              <a:rPr lang="en-US" sz="1200" i="1" dirty="0"/>
              <a:t>et al.,</a:t>
            </a:r>
            <a:r>
              <a:rPr lang="en-US" sz="1200" dirty="0"/>
              <a:t>, </a:t>
            </a:r>
          </a:p>
          <a:p>
            <a:r>
              <a:rPr lang="en-US" sz="1200" i="1" dirty="0"/>
              <a:t>Acc. Chem. Res. </a:t>
            </a:r>
          </a:p>
          <a:p>
            <a:r>
              <a:rPr lang="en-US" sz="1200" dirty="0"/>
              <a:t>46 (2013) 1104.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199" y="0"/>
            <a:ext cx="8909425" cy="533400"/>
          </a:xfrm>
        </p:spPr>
        <p:txBody>
          <a:bodyPr>
            <a:noAutofit/>
          </a:bodyPr>
          <a:lstStyle/>
          <a:p>
            <a:pPr algn="l"/>
            <a:r>
              <a:rPr lang="en-US" sz="2000" b="1" i="1" dirty="0" err="1">
                <a:solidFill>
                  <a:srgbClr val="000099"/>
                </a:solidFill>
                <a:latin typeface="Trebuchet MS" pitchFamily="34" charset="0"/>
              </a:rPr>
              <a:t>Voltammetric</a:t>
            </a:r>
            <a:r>
              <a:rPr lang="en-US" sz="2000" b="1" i="1" dirty="0">
                <a:solidFill>
                  <a:srgbClr val="000099"/>
                </a:solidFill>
                <a:latin typeface="Trebuchet MS" pitchFamily="34" charset="0"/>
              </a:rPr>
              <a:t> Sweeps: Distinguishing between Batteries and Capacitors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4800600"/>
            <a:ext cx="9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Voltage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9800" y="4800600"/>
            <a:ext cx="9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Voltage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971767" y="3562633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dC</a:t>
            </a:r>
            <a:r>
              <a:rPr lang="en-US" sz="1800" dirty="0">
                <a:latin typeface="Calibri" pitchFamily="34" charset="0"/>
              </a:rPr>
              <a:t>/</a:t>
            </a:r>
            <a:r>
              <a:rPr lang="en-US" sz="1800" dirty="0" err="1">
                <a:latin typeface="Calibri" pitchFamily="34" charset="0"/>
              </a:rPr>
              <a:t>dV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D0945-BBB5-4888-9F08-CE01487068AF}"/>
              </a:ext>
            </a:extLst>
          </p:cNvPr>
          <p:cNvSpPr txBox="1"/>
          <p:nvPr/>
        </p:nvSpPr>
        <p:spPr>
          <a:xfrm rot="16200000">
            <a:off x="2838166" y="355688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dC</a:t>
            </a:r>
            <a:r>
              <a:rPr lang="en-US" sz="1800" dirty="0">
                <a:latin typeface="Calibri" pitchFamily="34" charset="0"/>
              </a:rPr>
              <a:t>/</a:t>
            </a:r>
            <a:r>
              <a:rPr lang="en-US" sz="1800" dirty="0" err="1">
                <a:latin typeface="Calibri" pitchFamily="34" charset="0"/>
              </a:rPr>
              <a:t>dV</a:t>
            </a:r>
            <a:endParaRPr lang="en-US" sz="1800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84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5" y="1446233"/>
            <a:ext cx="2995794" cy="28971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276600"/>
            <a:ext cx="2789914" cy="26888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519" y="4270905"/>
            <a:ext cx="2865706" cy="25636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565" y="162200"/>
            <a:ext cx="648921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Signatures of Pseudocapacitive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90178-3D15-4EED-824F-40008BB61C0D}"/>
              </a:ext>
            </a:extLst>
          </p:cNvPr>
          <p:cNvSpPr txBox="1"/>
          <p:nvPr/>
        </p:nvSpPr>
        <p:spPr>
          <a:xfrm>
            <a:off x="3810000" y="789714"/>
            <a:ext cx="265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Capacitor-like kinetics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9569CD7-F9D7-45E7-9C56-C6B275029D30}"/>
              </a:ext>
            </a:extLst>
          </p:cNvPr>
          <p:cNvSpPr txBox="1"/>
          <p:nvPr/>
        </p:nvSpPr>
        <p:spPr>
          <a:xfrm>
            <a:off x="3104978" y="1411203"/>
            <a:ext cx="3753022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current behavior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"/>
              </a:spcBef>
            </a:pP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(V)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en-US" sz="18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current</a:t>
            </a:r>
          </a:p>
          <a:p>
            <a:pPr>
              <a:spcBef>
                <a:spcPts val="225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– potential   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sweep rate (mV/s)</a:t>
            </a:r>
          </a:p>
          <a:p>
            <a:pPr>
              <a:spcBef>
                <a:spcPts val="225"/>
              </a:spcBef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0.5; diffusion controlled behavior</a:t>
            </a:r>
          </a:p>
          <a:p>
            <a:pPr>
              <a:spcBef>
                <a:spcPts val="225"/>
              </a:spcBef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1.0;  capacitor-like kinetics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9281D-9F7F-434D-9A22-BCAF4001EE81}"/>
              </a:ext>
            </a:extLst>
          </p:cNvPr>
          <p:cNvSpPr txBox="1"/>
          <p:nvPr/>
        </p:nvSpPr>
        <p:spPr>
          <a:xfrm>
            <a:off x="7010400" y="2673659"/>
            <a:ext cx="1725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Linear </a:t>
            </a:r>
            <a:r>
              <a:rPr lang="en-US" sz="2000" dirty="0" err="1">
                <a:solidFill>
                  <a:srgbClr val="0000FF"/>
                </a:solidFill>
              </a:rPr>
              <a:t>dQ</a:t>
            </a:r>
            <a:r>
              <a:rPr lang="en-US" sz="2000" dirty="0">
                <a:solidFill>
                  <a:srgbClr val="0000FF"/>
                </a:solidFill>
              </a:rPr>
              <a:t>/</a:t>
            </a:r>
            <a:r>
              <a:rPr lang="en-US" sz="2000" dirty="0" err="1">
                <a:solidFill>
                  <a:srgbClr val="0000FF"/>
                </a:solidFill>
              </a:rPr>
              <a:t>dV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EE25C-0E49-41E0-998C-AB064A974EE0}"/>
              </a:ext>
            </a:extLst>
          </p:cNvPr>
          <p:cNvSpPr txBox="1"/>
          <p:nvPr/>
        </p:nvSpPr>
        <p:spPr>
          <a:xfrm>
            <a:off x="1295400" y="5029200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Box-like CV</a:t>
            </a:r>
          </a:p>
        </p:txBody>
      </p:sp>
    </p:spTree>
    <p:extLst>
      <p:ext uri="{BB962C8B-B14F-4D97-AF65-F5344CB8AC3E}">
        <p14:creationId xmlns:p14="http://schemas.microsoft.com/office/powerpoint/2010/main" val="375404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6|3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30254</TotalTime>
  <Words>2217</Words>
  <Application>Microsoft Office PowerPoint</Application>
  <PresentationFormat>On-screen Show (4:3)</PresentationFormat>
  <Paragraphs>410</Paragraphs>
  <Slides>36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굴림</vt:lpstr>
      <vt:lpstr>맑은 고딕</vt:lpstr>
      <vt:lpstr>맑은 고딕</vt:lpstr>
      <vt:lpstr>Arial</vt:lpstr>
      <vt:lpstr>Calibri</vt:lpstr>
      <vt:lpstr>Comic Sans MS</vt:lpstr>
      <vt:lpstr>New York</vt:lpstr>
      <vt:lpstr>Symbol</vt:lpstr>
      <vt:lpstr>Times New Roman</vt:lpstr>
      <vt:lpstr>Trebuchet MS</vt:lpstr>
      <vt:lpstr>Wingdings</vt:lpstr>
      <vt:lpstr>Default Design</vt:lpstr>
      <vt:lpstr>Equation</vt:lpstr>
      <vt:lpstr>Graph</vt:lpstr>
      <vt:lpstr>PowerPoint Presentation</vt:lpstr>
      <vt:lpstr>PowerPoint Presentation</vt:lpstr>
      <vt:lpstr>Background:  Energy vs. Power</vt:lpstr>
      <vt:lpstr>PowerPoint Presentation</vt:lpstr>
      <vt:lpstr>PowerPoint Presentation</vt:lpstr>
      <vt:lpstr>Cyclic Voltammetry and Experimental Set-Up for Electrochemical Measurements</vt:lpstr>
      <vt:lpstr>PowerPoint Presentation</vt:lpstr>
      <vt:lpstr>Voltammetric Sweeps: Distinguishing between Batteries and Capacitors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Fried Dumpling</dc:creator>
  <cp:lastModifiedBy>Bruce Dunn</cp:lastModifiedBy>
  <cp:revision>1237</cp:revision>
  <dcterms:created xsi:type="dcterms:W3CDTF">2004-02-24T08:06:00Z</dcterms:created>
  <dcterms:modified xsi:type="dcterms:W3CDTF">2019-04-07T22:19:00Z</dcterms:modified>
</cp:coreProperties>
</file>