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0" r:id="rId2"/>
  </p:sldMasterIdLst>
  <p:notesMasterIdLst>
    <p:notesMasterId r:id="rId15"/>
  </p:notesMasterIdLst>
  <p:handoutMasterIdLst>
    <p:handoutMasterId r:id="rId16"/>
  </p:handoutMasterIdLst>
  <p:sldIdLst>
    <p:sldId id="258" r:id="rId3"/>
    <p:sldId id="299" r:id="rId4"/>
    <p:sldId id="326" r:id="rId5"/>
    <p:sldId id="327" r:id="rId6"/>
    <p:sldId id="295" r:id="rId7"/>
    <p:sldId id="324" r:id="rId8"/>
    <p:sldId id="278" r:id="rId9"/>
    <p:sldId id="301" r:id="rId10"/>
    <p:sldId id="325" r:id="rId11"/>
    <p:sldId id="319" r:id="rId12"/>
    <p:sldId id="260" r:id="rId13"/>
    <p:sldId id="263" r:id="rId14"/>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10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6" y="1"/>
            <a:ext cx="4057333" cy="355083"/>
          </a:xfrm>
          <a:prstGeom prst="rect">
            <a:avLst/>
          </a:prstGeom>
        </p:spPr>
        <p:txBody>
          <a:bodyPr vert="horz" lIns="93936" tIns="46968" rIns="93936" bIns="46968" rtlCol="0"/>
          <a:lstStyle>
            <a:lvl1pPr algn="r">
              <a:defRPr sz="1200"/>
            </a:lvl1pPr>
          </a:lstStyle>
          <a:p>
            <a:fld id="{D68E761C-A2C8-45BE-BB3C-56E152BAD543}" type="datetimeFigureOut">
              <a:rPr lang="en-US" smtClean="0"/>
              <a:t>4/11/2019</a:t>
            </a:fld>
            <a:endParaRPr lang="en-US"/>
          </a:p>
        </p:txBody>
      </p:sp>
      <p:sp>
        <p:nvSpPr>
          <p:cNvPr id="4" name="Footer Placeholder 3"/>
          <p:cNvSpPr>
            <a:spLocks noGrp="1"/>
          </p:cNvSpPr>
          <p:nvPr>
            <p:ph type="ftr" sz="quarter" idx="2"/>
          </p:nvPr>
        </p:nvSpPr>
        <p:spPr>
          <a:xfrm>
            <a:off x="0" y="6721993"/>
            <a:ext cx="4057333" cy="355082"/>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6" y="6721993"/>
            <a:ext cx="4057333" cy="355082"/>
          </a:xfrm>
          <a:prstGeom prst="rect">
            <a:avLst/>
          </a:prstGeom>
        </p:spPr>
        <p:txBody>
          <a:bodyPr vert="horz" lIns="93936" tIns="46968" rIns="93936" bIns="46968" rtlCol="0" anchor="b"/>
          <a:lstStyle>
            <a:lvl1pPr algn="r">
              <a:defRPr sz="1200"/>
            </a:lvl1pPr>
          </a:lstStyle>
          <a:p>
            <a:fld id="{6FF2D1C5-4641-487F-9D76-57A5745B367A}" type="slidenum">
              <a:rPr lang="en-US" smtClean="0"/>
              <a:t>‹#›</a:t>
            </a:fld>
            <a:endParaRPr lang="en-US"/>
          </a:p>
        </p:txBody>
      </p:sp>
    </p:spTree>
    <p:extLst>
      <p:ext uri="{BB962C8B-B14F-4D97-AF65-F5344CB8AC3E}">
        <p14:creationId xmlns:p14="http://schemas.microsoft.com/office/powerpoint/2010/main" val="352181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492"/>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4117" y="0"/>
            <a:ext cx="4057333" cy="355492"/>
          </a:xfrm>
          <a:prstGeom prst="rect">
            <a:avLst/>
          </a:prstGeom>
        </p:spPr>
        <p:txBody>
          <a:bodyPr vert="horz" lIns="93936" tIns="46968" rIns="93936" bIns="46968" rtlCol="0"/>
          <a:lstStyle>
            <a:lvl1pPr algn="r">
              <a:defRPr sz="1200"/>
            </a:lvl1pPr>
          </a:lstStyle>
          <a:p>
            <a:fld id="{0165471D-55B4-4033-8AE4-0B8F1C8BA672}" type="datetimeFigureOut">
              <a:rPr lang="en-US" smtClean="0"/>
              <a:t>4/11/2019</a:t>
            </a:fld>
            <a:endParaRPr lang="en-US"/>
          </a:p>
        </p:txBody>
      </p:sp>
      <p:sp>
        <p:nvSpPr>
          <p:cNvPr id="4" name="Slide Image Placeholder 3"/>
          <p:cNvSpPr>
            <a:spLocks noGrp="1" noRot="1" noChangeAspect="1"/>
          </p:cNvSpPr>
          <p:nvPr>
            <p:ph type="sldImg" idx="2"/>
          </p:nvPr>
        </p:nvSpPr>
        <p:spPr>
          <a:xfrm>
            <a:off x="2559050" y="884238"/>
            <a:ext cx="4244975" cy="2389187"/>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584"/>
            <a:ext cx="4057333" cy="355491"/>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4117" y="6721584"/>
            <a:ext cx="4057333" cy="355491"/>
          </a:xfrm>
          <a:prstGeom prst="rect">
            <a:avLst/>
          </a:prstGeom>
        </p:spPr>
        <p:txBody>
          <a:bodyPr vert="horz" lIns="93936" tIns="46968" rIns="93936" bIns="46968" rtlCol="0" anchor="b"/>
          <a:lstStyle>
            <a:lvl1pPr algn="r">
              <a:defRPr sz="1200"/>
            </a:lvl1pPr>
          </a:lstStyle>
          <a:p>
            <a:fld id="{16F46243-90D9-405C-AFE1-936283D59E9B}" type="slidenum">
              <a:rPr lang="en-US" smtClean="0"/>
              <a:t>‹#›</a:t>
            </a:fld>
            <a:endParaRPr lang="en-US"/>
          </a:p>
        </p:txBody>
      </p:sp>
    </p:spTree>
    <p:extLst>
      <p:ext uri="{BB962C8B-B14F-4D97-AF65-F5344CB8AC3E}">
        <p14:creationId xmlns:p14="http://schemas.microsoft.com/office/powerpoint/2010/main" val="236662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1</a:t>
            </a:fld>
            <a:endParaRPr lang="en-US"/>
          </a:p>
        </p:txBody>
      </p:sp>
    </p:spTree>
    <p:extLst>
      <p:ext uri="{BB962C8B-B14F-4D97-AF65-F5344CB8AC3E}">
        <p14:creationId xmlns:p14="http://schemas.microsoft.com/office/powerpoint/2010/main" val="189934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2</a:t>
            </a:fld>
            <a:endParaRPr lang="en-US"/>
          </a:p>
        </p:txBody>
      </p:sp>
    </p:spTree>
    <p:extLst>
      <p:ext uri="{BB962C8B-B14F-4D97-AF65-F5344CB8AC3E}">
        <p14:creationId xmlns:p14="http://schemas.microsoft.com/office/powerpoint/2010/main" val="1080851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5</a:t>
            </a:fld>
            <a:endParaRPr lang="en-US"/>
          </a:p>
        </p:txBody>
      </p:sp>
    </p:spTree>
    <p:extLst>
      <p:ext uri="{BB962C8B-B14F-4D97-AF65-F5344CB8AC3E}">
        <p14:creationId xmlns:p14="http://schemas.microsoft.com/office/powerpoint/2010/main" val="169836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7</a:t>
            </a:fld>
            <a:endParaRPr lang="en-US"/>
          </a:p>
        </p:txBody>
      </p:sp>
    </p:spTree>
    <p:extLst>
      <p:ext uri="{BB962C8B-B14F-4D97-AF65-F5344CB8AC3E}">
        <p14:creationId xmlns:p14="http://schemas.microsoft.com/office/powerpoint/2010/main" val="49405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8</a:t>
            </a:fld>
            <a:endParaRPr lang="en-US"/>
          </a:p>
        </p:txBody>
      </p:sp>
    </p:spTree>
    <p:extLst>
      <p:ext uri="{BB962C8B-B14F-4D97-AF65-F5344CB8AC3E}">
        <p14:creationId xmlns:p14="http://schemas.microsoft.com/office/powerpoint/2010/main" val="392364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11</a:t>
            </a:fld>
            <a:endParaRPr lang="en-US"/>
          </a:p>
        </p:txBody>
      </p:sp>
    </p:spTree>
    <p:extLst>
      <p:ext uri="{BB962C8B-B14F-4D97-AF65-F5344CB8AC3E}">
        <p14:creationId xmlns:p14="http://schemas.microsoft.com/office/powerpoint/2010/main" val="264004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46243-90D9-405C-AFE1-936283D59E9B}" type="slidenum">
              <a:rPr lang="en-US" smtClean="0"/>
              <a:t>12</a:t>
            </a:fld>
            <a:endParaRPr lang="en-US"/>
          </a:p>
        </p:txBody>
      </p:sp>
    </p:spTree>
    <p:extLst>
      <p:ext uri="{BB962C8B-B14F-4D97-AF65-F5344CB8AC3E}">
        <p14:creationId xmlns:p14="http://schemas.microsoft.com/office/powerpoint/2010/main" val="915824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3759200" y="1066800"/>
            <a:ext cx="8432800" cy="297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rgbClr val="255DA0"/>
                </a:solidFill>
                <a:latin typeface="Verdana" panose="020B0604030504040204" pitchFamily="34" charset="0"/>
                <a:ea typeface="MS PGothic" panose="020B0600070205080204" pitchFamily="34" charset="-128"/>
              </a:defRPr>
            </a:lvl1pPr>
            <a:lvl2pPr marL="742950" indent="-285750" eaLnBrk="0" hangingPunct="0">
              <a:defRPr sz="3600">
                <a:solidFill>
                  <a:srgbClr val="255DA0"/>
                </a:solidFill>
                <a:latin typeface="Verdana" panose="020B0604030504040204" pitchFamily="34" charset="0"/>
                <a:ea typeface="MS PGothic" panose="020B0600070205080204" pitchFamily="34" charset="-128"/>
              </a:defRPr>
            </a:lvl2pPr>
            <a:lvl3pPr marL="1143000" indent="-228600" eaLnBrk="0" hangingPunct="0">
              <a:defRPr sz="3600">
                <a:solidFill>
                  <a:srgbClr val="255DA0"/>
                </a:solidFill>
                <a:latin typeface="Verdana" panose="020B0604030504040204" pitchFamily="34" charset="0"/>
                <a:ea typeface="MS PGothic" panose="020B0600070205080204" pitchFamily="34" charset="-128"/>
              </a:defRPr>
            </a:lvl3pPr>
            <a:lvl4pPr marL="1600200" indent="-228600" eaLnBrk="0" hangingPunct="0">
              <a:defRPr sz="3600">
                <a:solidFill>
                  <a:srgbClr val="255DA0"/>
                </a:solidFill>
                <a:latin typeface="Verdana" panose="020B0604030504040204" pitchFamily="34" charset="0"/>
                <a:ea typeface="MS PGothic" panose="020B0600070205080204" pitchFamily="34" charset="-128"/>
              </a:defRPr>
            </a:lvl4pPr>
            <a:lvl5pPr marL="2057400" indent="-228600" eaLnBrk="0" hangingPunct="0">
              <a:defRPr sz="3600">
                <a:solidFill>
                  <a:srgbClr val="255DA0"/>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9pPr>
          </a:lstStyle>
          <a:p>
            <a:pPr algn="ctr" eaLnBrk="1" hangingPunct="1">
              <a:defRPr/>
            </a:pPr>
            <a:endParaRPr lang="en-US" sz="3600" smtClean="0"/>
          </a:p>
        </p:txBody>
      </p:sp>
      <p:sp>
        <p:nvSpPr>
          <p:cNvPr id="5" name="Rectangle 7"/>
          <p:cNvSpPr>
            <a:spLocks noChangeArrowheads="1"/>
          </p:cNvSpPr>
          <p:nvPr userDrawn="1"/>
        </p:nvSpPr>
        <p:spPr bwMode="auto">
          <a:xfrm>
            <a:off x="0" y="990600"/>
            <a:ext cx="12192000" cy="152400"/>
          </a:xfrm>
          <a:prstGeom prst="rect">
            <a:avLst/>
          </a:prstGeom>
          <a:solidFill>
            <a:srgbClr val="255D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rgbClr val="255DA0"/>
                </a:solidFill>
                <a:latin typeface="Verdana" panose="020B0604030504040204" pitchFamily="34" charset="0"/>
                <a:ea typeface="MS PGothic" panose="020B0600070205080204" pitchFamily="34" charset="-128"/>
              </a:defRPr>
            </a:lvl1pPr>
            <a:lvl2pPr marL="742950" indent="-285750" eaLnBrk="0" hangingPunct="0">
              <a:defRPr sz="3600">
                <a:solidFill>
                  <a:srgbClr val="255DA0"/>
                </a:solidFill>
                <a:latin typeface="Verdana" panose="020B0604030504040204" pitchFamily="34" charset="0"/>
                <a:ea typeface="MS PGothic" panose="020B0600070205080204" pitchFamily="34" charset="-128"/>
              </a:defRPr>
            </a:lvl2pPr>
            <a:lvl3pPr marL="1143000" indent="-228600" eaLnBrk="0" hangingPunct="0">
              <a:defRPr sz="3600">
                <a:solidFill>
                  <a:srgbClr val="255DA0"/>
                </a:solidFill>
                <a:latin typeface="Verdana" panose="020B0604030504040204" pitchFamily="34" charset="0"/>
                <a:ea typeface="MS PGothic" panose="020B0600070205080204" pitchFamily="34" charset="-128"/>
              </a:defRPr>
            </a:lvl3pPr>
            <a:lvl4pPr marL="1600200" indent="-228600" eaLnBrk="0" hangingPunct="0">
              <a:defRPr sz="3600">
                <a:solidFill>
                  <a:srgbClr val="255DA0"/>
                </a:solidFill>
                <a:latin typeface="Verdana" panose="020B0604030504040204" pitchFamily="34" charset="0"/>
                <a:ea typeface="MS PGothic" panose="020B0600070205080204" pitchFamily="34" charset="-128"/>
              </a:defRPr>
            </a:lvl4pPr>
            <a:lvl5pPr marL="2057400" indent="-228600" eaLnBrk="0" hangingPunct="0">
              <a:defRPr sz="3600">
                <a:solidFill>
                  <a:srgbClr val="255DA0"/>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rgbClr val="255DA0"/>
                </a:solidFill>
                <a:latin typeface="Verdana" panose="020B0604030504040204" pitchFamily="34" charset="0"/>
                <a:ea typeface="MS PGothic" panose="020B0600070205080204" pitchFamily="34" charset="-128"/>
              </a:defRPr>
            </a:lvl9pPr>
          </a:lstStyle>
          <a:p>
            <a:pPr algn="ctr" eaLnBrk="1" hangingPunct="1">
              <a:defRPr/>
            </a:pPr>
            <a:endParaRPr lang="en-US" sz="3200" smtClean="0">
              <a:solidFill>
                <a:schemeClr val="tx1"/>
              </a:solidFill>
              <a:latin typeface="Arial" panose="020B0604020202020204" pitchFamily="34" charset="0"/>
            </a:endParaRPr>
          </a:p>
        </p:txBody>
      </p:sp>
      <p:pic>
        <p:nvPicPr>
          <p:cNvPr id="6" name="Picture 13" descr="Horizontal-Cle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884" y="109539"/>
            <a:ext cx="10606616"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userDrawn="1"/>
        </p:nvSpPr>
        <p:spPr bwMode="auto">
          <a:xfrm>
            <a:off x="5257800" y="-82550"/>
            <a:ext cx="5471584" cy="823913"/>
          </a:xfrm>
          <a:prstGeom prst="rect">
            <a:avLst/>
          </a:prstGeom>
          <a:noFill/>
          <a:ln>
            <a:noFill/>
          </a:ln>
          <a:extLst/>
        </p:spPr>
        <p:txBody>
          <a:bodyPr/>
          <a:lstStyle>
            <a:lvl1pPr marL="342900" indent="-342900" algn="l" rtl="0" eaLnBrk="0" fontAlgn="base" hangingPunct="0">
              <a:spcBef>
                <a:spcPct val="20000"/>
              </a:spcBef>
              <a:spcAft>
                <a:spcPct val="0"/>
              </a:spcAft>
              <a:buChar char="•"/>
              <a:defRPr sz="2000" b="1">
                <a:solidFill>
                  <a:srgbClr val="222268"/>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rgbClr val="C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sz="3600" b="0" dirty="0" smtClean="0">
                <a:solidFill>
                  <a:srgbClr val="0F6CB6"/>
                </a:solidFill>
                <a:latin typeface="Edwardian Script ITC" pitchFamily="66" charset="0"/>
                <a:ea typeface="+mj-ea"/>
                <a:cs typeface="+mj-cs"/>
              </a:rPr>
              <a:t>We Engineer Excellence</a:t>
            </a:r>
            <a:endParaRPr lang="en-US" sz="3600" b="0" dirty="0">
              <a:solidFill>
                <a:srgbClr val="0F6CB6"/>
              </a:solidFill>
              <a:latin typeface="Edwardian Script ITC" pitchFamily="66" charset="0"/>
              <a:ea typeface="+mj-ea"/>
              <a:cs typeface="+mj-cs"/>
            </a:endParaRPr>
          </a:p>
        </p:txBody>
      </p:sp>
      <p:sp>
        <p:nvSpPr>
          <p:cNvPr id="198658"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19865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F8D1999B-7D98-42BD-8742-E60772D25188}" type="slidenum">
              <a:rPr lang="en-US" altLang="en-US"/>
              <a:pPr>
                <a:defRPr/>
              </a:pPr>
              <a:t>‹#›</a:t>
            </a:fld>
            <a:endParaRPr lang="en-US" altLang="en-US"/>
          </a:p>
        </p:txBody>
      </p:sp>
    </p:spTree>
    <p:extLst>
      <p:ext uri="{BB962C8B-B14F-4D97-AF65-F5344CB8AC3E}">
        <p14:creationId xmlns:p14="http://schemas.microsoft.com/office/powerpoint/2010/main" val="166322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65DDE863-C165-456D-B50C-FE630F4F3625}" type="slidenum">
              <a:rPr lang="en-US" altLang="en-US"/>
              <a:pPr>
                <a:defRPr/>
              </a:pPr>
              <a:t>‹#›</a:t>
            </a:fld>
            <a:endParaRPr lang="en-US" altLang="en-US"/>
          </a:p>
        </p:txBody>
      </p:sp>
    </p:spTree>
    <p:extLst>
      <p:ext uri="{BB962C8B-B14F-4D97-AF65-F5344CB8AC3E}">
        <p14:creationId xmlns:p14="http://schemas.microsoft.com/office/powerpoint/2010/main" val="427182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C265722F-AEE0-405B-88EE-F867619E8168}" type="slidenum">
              <a:rPr lang="en-US" altLang="en-US"/>
              <a:pPr>
                <a:defRPr/>
              </a:pPr>
              <a:t>‹#›</a:t>
            </a:fld>
            <a:endParaRPr lang="en-US" altLang="en-US"/>
          </a:p>
        </p:txBody>
      </p:sp>
    </p:spTree>
    <p:extLst>
      <p:ext uri="{BB962C8B-B14F-4D97-AF65-F5344CB8AC3E}">
        <p14:creationId xmlns:p14="http://schemas.microsoft.com/office/powerpoint/2010/main" val="87165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4724" r="8272" b="3193"/>
          <a:stretch/>
        </p:blipFill>
        <p:spPr>
          <a:xfrm>
            <a:off x="9305187" y="-26894"/>
            <a:ext cx="2922672" cy="1308847"/>
          </a:xfrm>
          <a:prstGeom prst="rect">
            <a:avLst/>
          </a:prstGeom>
          <a:effectLst/>
        </p:spPr>
      </p:pic>
      <p:sp>
        <p:nvSpPr>
          <p:cNvPr id="8" name="Rectangle 7"/>
          <p:cNvSpPr/>
          <p:nvPr userDrawn="1"/>
        </p:nvSpPr>
        <p:spPr>
          <a:xfrm>
            <a:off x="7640206" y="-434529"/>
            <a:ext cx="2696069" cy="2167707"/>
          </a:xfrm>
          <a:prstGeom prst="rect">
            <a:avLst/>
          </a:prstGeom>
          <a:solidFill>
            <a:schemeClr val="bg1"/>
          </a:solidFill>
          <a:ln>
            <a:noFill/>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0656" y="-13449"/>
            <a:ext cx="12204568" cy="1300056"/>
          </a:xfrm>
          <a:prstGeom prst="rect">
            <a:avLst/>
          </a:prstGeom>
          <a:gradFill flip="none" rotWithShape="1">
            <a:gsLst>
              <a:gs pos="100000">
                <a:schemeClr val="accent1">
                  <a:lumMod val="5000"/>
                  <a:lumOff val="95000"/>
                </a:schemeClr>
              </a:gs>
              <a:gs pos="0">
                <a:schemeClr val="accent5">
                  <a:lumMod val="75000"/>
                  <a:alpha val="6200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0" name="Content Placeholder 4"/>
          <p:cNvSpPr>
            <a:spLocks noGrp="1"/>
          </p:cNvSpPr>
          <p:nvPr>
            <p:ph idx="13"/>
          </p:nvPr>
        </p:nvSpPr>
        <p:spPr>
          <a:xfrm>
            <a:off x="838201" y="1825625"/>
            <a:ext cx="10563577" cy="4351338"/>
          </a:xfrm>
        </p:spPr>
        <p:txBody>
          <a:bodyPr/>
          <a:lstStyle/>
          <a:p>
            <a:endParaRPr lang="en-US" dirty="0">
              <a:latin typeface="Arial Narrow" panose="020B0606020202030204" pitchFamily="34" charset="0"/>
            </a:endParaRPr>
          </a:p>
        </p:txBody>
      </p:sp>
      <p:sp>
        <p:nvSpPr>
          <p:cNvPr id="11" name="Title 1"/>
          <p:cNvSpPr>
            <a:spLocks noGrp="1"/>
          </p:cNvSpPr>
          <p:nvPr>
            <p:ph type="title"/>
          </p:nvPr>
        </p:nvSpPr>
        <p:spPr>
          <a:xfrm>
            <a:off x="831916" y="190911"/>
            <a:ext cx="10515600" cy="916827"/>
          </a:xfrm>
        </p:spPr>
        <p:txBody>
          <a:bodyPr>
            <a:normAutofit/>
          </a:bodyPr>
          <a:lstStyle>
            <a:lvl1pPr>
              <a:defRPr sz="4000">
                <a:solidFill>
                  <a:schemeClr val="accent5">
                    <a:lumMod val="75000"/>
                  </a:schemeClr>
                </a:solidFill>
                <a:latin typeface="Adobe Gothic Std B" panose="020B0800000000000000" pitchFamily="34" charset="-128"/>
                <a:ea typeface="Adobe Gothic Std B" panose="020B0800000000000000" pitchFamily="34" charset="-128"/>
              </a:defRPr>
            </a:lvl1pPr>
          </a:lstStyle>
          <a:p>
            <a:r>
              <a:rPr lang="en-US" dirty="0"/>
              <a:t>Click to edit Master title style</a:t>
            </a:r>
          </a:p>
        </p:txBody>
      </p:sp>
    </p:spTree>
    <p:extLst>
      <p:ext uri="{BB962C8B-B14F-4D97-AF65-F5344CB8AC3E}">
        <p14:creationId xmlns:p14="http://schemas.microsoft.com/office/powerpoint/2010/main" val="118312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D33A8-6E0A-4A54-A225-092C3D1396F8}"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266514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FD33A8-6E0A-4A54-A225-092C3D1396F8}"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39277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FD33A8-6E0A-4A54-A225-092C3D1396F8}"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4215243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FD33A8-6E0A-4A54-A225-092C3D1396F8}"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2662923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FD33A8-6E0A-4A54-A225-092C3D1396F8}"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418456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33A8-6E0A-4A54-A225-092C3D1396F8}"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265530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FD33A8-6E0A-4A54-A225-092C3D1396F8}"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7162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9431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FD33A8-6E0A-4A54-A225-092C3D1396F8}"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2433099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D33A8-6E0A-4A54-A225-092C3D1396F8}"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1527243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FD33A8-6E0A-4A54-A225-092C3D1396F8}"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3AE8C-ECDC-4A78-9592-6F02C21149A0}" type="slidenum">
              <a:rPr lang="en-US" smtClean="0"/>
              <a:t>‹#›</a:t>
            </a:fld>
            <a:endParaRPr lang="en-US"/>
          </a:p>
        </p:txBody>
      </p:sp>
    </p:spTree>
    <p:extLst>
      <p:ext uri="{BB962C8B-B14F-4D97-AF65-F5344CB8AC3E}">
        <p14:creationId xmlns:p14="http://schemas.microsoft.com/office/powerpoint/2010/main" val="51205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0DA66DAF-F25B-463A-8124-B8373817C619}" type="slidenum">
              <a:rPr lang="en-US" altLang="en-US"/>
              <a:pPr>
                <a:defRPr/>
              </a:pPr>
              <a:t>‹#›</a:t>
            </a:fld>
            <a:endParaRPr lang="en-US" altLang="en-US"/>
          </a:p>
        </p:txBody>
      </p:sp>
    </p:spTree>
    <p:extLst>
      <p:ext uri="{BB962C8B-B14F-4D97-AF65-F5344CB8AC3E}">
        <p14:creationId xmlns:p14="http://schemas.microsoft.com/office/powerpoint/2010/main" val="122795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C5DC74EB-0409-402C-9CE6-CFF9E1C8B43A}" type="slidenum">
              <a:rPr lang="en-US" altLang="en-US"/>
              <a:pPr>
                <a:defRPr/>
              </a:pPr>
              <a:t>‹#›</a:t>
            </a:fld>
            <a:endParaRPr lang="en-US" altLang="en-US"/>
          </a:p>
        </p:txBody>
      </p:sp>
    </p:spTree>
    <p:extLst>
      <p:ext uri="{BB962C8B-B14F-4D97-AF65-F5344CB8AC3E}">
        <p14:creationId xmlns:p14="http://schemas.microsoft.com/office/powerpoint/2010/main" val="205163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68B407F1-E61F-4681-93AD-ECC29EA51AE6}" type="slidenum">
              <a:rPr lang="en-US" altLang="en-US"/>
              <a:pPr>
                <a:defRPr/>
              </a:pPr>
              <a:t>‹#›</a:t>
            </a:fld>
            <a:endParaRPr lang="en-US" altLang="en-US"/>
          </a:p>
        </p:txBody>
      </p:sp>
    </p:spTree>
    <p:extLst>
      <p:ext uri="{BB962C8B-B14F-4D97-AF65-F5344CB8AC3E}">
        <p14:creationId xmlns:p14="http://schemas.microsoft.com/office/powerpoint/2010/main" val="248216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81B157E8-3968-4108-8CED-1C5D3B73C9FB}" type="slidenum">
              <a:rPr lang="en-US" altLang="en-US"/>
              <a:pPr>
                <a:defRPr/>
              </a:pPr>
              <a:t>‹#›</a:t>
            </a:fld>
            <a:endParaRPr lang="en-US" altLang="en-US"/>
          </a:p>
        </p:txBody>
      </p:sp>
    </p:spTree>
    <p:extLst>
      <p:ext uri="{BB962C8B-B14F-4D97-AF65-F5344CB8AC3E}">
        <p14:creationId xmlns:p14="http://schemas.microsoft.com/office/powerpoint/2010/main" val="1777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56C5F110-D341-4403-AC80-D3BFFF01A479}" type="slidenum">
              <a:rPr lang="en-US" altLang="en-US"/>
              <a:pPr>
                <a:defRPr/>
              </a:pPr>
              <a:t>‹#›</a:t>
            </a:fld>
            <a:endParaRPr lang="en-US" altLang="en-US"/>
          </a:p>
        </p:txBody>
      </p:sp>
    </p:spTree>
    <p:extLst>
      <p:ext uri="{BB962C8B-B14F-4D97-AF65-F5344CB8AC3E}">
        <p14:creationId xmlns:p14="http://schemas.microsoft.com/office/powerpoint/2010/main" val="133488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D569C079-833F-483E-8A8B-06196589D788}" type="slidenum">
              <a:rPr lang="en-US" altLang="en-US"/>
              <a:pPr>
                <a:defRPr/>
              </a:pPr>
              <a:t>‹#›</a:t>
            </a:fld>
            <a:endParaRPr lang="en-US" altLang="en-US"/>
          </a:p>
        </p:txBody>
      </p:sp>
    </p:spTree>
    <p:extLst>
      <p:ext uri="{BB962C8B-B14F-4D97-AF65-F5344CB8AC3E}">
        <p14:creationId xmlns:p14="http://schemas.microsoft.com/office/powerpoint/2010/main" val="6353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ea typeface="MS PGothic" panose="020B0600070205080204" pitchFamily="34" charset="-128"/>
              </a:defRPr>
            </a:lvl1pPr>
          </a:lstStyle>
          <a:p>
            <a:pPr>
              <a:defRPr/>
            </a:pPr>
            <a:fld id="{83EE6598-7C8B-4621-A10D-C507C8BBE2F8}" type="slidenum">
              <a:rPr lang="en-US" altLang="en-US"/>
              <a:pPr>
                <a:defRPr/>
              </a:pPr>
              <a:t>‹#›</a:t>
            </a:fld>
            <a:endParaRPr lang="en-US" altLang="en-US"/>
          </a:p>
        </p:txBody>
      </p:sp>
    </p:spTree>
    <p:extLst>
      <p:ext uri="{BB962C8B-B14F-4D97-AF65-F5344CB8AC3E}">
        <p14:creationId xmlns:p14="http://schemas.microsoft.com/office/powerpoint/2010/main" val="2862849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33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pitchFamily="34" charset="0"/>
                <a:ea typeface="+mn-ea"/>
              </a:defRPr>
            </a:lvl1pPr>
          </a:lstStyle>
          <a:p>
            <a:pPr>
              <a:defRPr/>
            </a:pPr>
            <a:endParaRPr lang="en-US"/>
          </a:p>
        </p:txBody>
      </p:sp>
      <p:sp>
        <p:nvSpPr>
          <p:cNvPr id="1833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pitchFamily="34" charset="0"/>
                <a:ea typeface="+mn-ea"/>
              </a:defRPr>
            </a:lvl1pPr>
          </a:lstStyle>
          <a:p>
            <a:pPr>
              <a:defRPr/>
            </a:pPr>
            <a:endParaRPr lang="en-US"/>
          </a:p>
        </p:txBody>
      </p:sp>
      <p:pic>
        <p:nvPicPr>
          <p:cNvPr id="1030" name="Picture 10" descr="Monogram-clear-b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101" y="6235700"/>
            <a:ext cx="139276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1"/>
          <p:cNvSpPr txBox="1">
            <a:spLocks noChangeArrowheads="1"/>
          </p:cNvSpPr>
          <p:nvPr/>
        </p:nvSpPr>
        <p:spPr bwMode="auto">
          <a:xfrm>
            <a:off x="7763962" y="6353175"/>
            <a:ext cx="4229043" cy="369332"/>
          </a:xfrm>
          <a:prstGeom prst="rect">
            <a:avLst/>
          </a:prstGeom>
          <a:noFill/>
          <a:ln>
            <a:noFill/>
          </a:ln>
          <a:extLst/>
        </p:spPr>
        <p:txBody>
          <a:bodyPr wrap="none">
            <a:spAutoFit/>
          </a:bodyPr>
          <a:lstStyle>
            <a:lvl1pPr eaLnBrk="0" hangingPunct="0">
              <a:defRPr sz="3600">
                <a:solidFill>
                  <a:srgbClr val="255DA0"/>
                </a:solidFill>
                <a:latin typeface="Verdana" pitchFamily="34" charset="0"/>
              </a:defRPr>
            </a:lvl1pPr>
            <a:lvl2pPr marL="742950" indent="-285750" eaLnBrk="0" hangingPunct="0">
              <a:defRPr sz="3600">
                <a:solidFill>
                  <a:srgbClr val="255DA0"/>
                </a:solidFill>
                <a:latin typeface="Verdana" pitchFamily="34" charset="0"/>
              </a:defRPr>
            </a:lvl2pPr>
            <a:lvl3pPr marL="1143000" indent="-228600" eaLnBrk="0" hangingPunct="0">
              <a:defRPr sz="3600">
                <a:solidFill>
                  <a:srgbClr val="255DA0"/>
                </a:solidFill>
                <a:latin typeface="Verdana" pitchFamily="34" charset="0"/>
              </a:defRPr>
            </a:lvl3pPr>
            <a:lvl4pPr marL="1600200" indent="-228600" eaLnBrk="0" hangingPunct="0">
              <a:defRPr sz="3600">
                <a:solidFill>
                  <a:srgbClr val="255DA0"/>
                </a:solidFill>
                <a:latin typeface="Verdana" pitchFamily="34" charset="0"/>
              </a:defRPr>
            </a:lvl4pPr>
            <a:lvl5pPr marL="2057400" indent="-228600" eaLnBrk="0" hangingPunct="0">
              <a:defRPr sz="3600">
                <a:solidFill>
                  <a:srgbClr val="255DA0"/>
                </a:solidFill>
                <a:latin typeface="Verdana" pitchFamily="34" charset="0"/>
              </a:defRPr>
            </a:lvl5pPr>
            <a:lvl6pPr marL="2514600" indent="-228600" eaLnBrk="0" fontAlgn="base" hangingPunct="0">
              <a:spcBef>
                <a:spcPct val="0"/>
              </a:spcBef>
              <a:spcAft>
                <a:spcPct val="0"/>
              </a:spcAft>
              <a:defRPr sz="3600">
                <a:solidFill>
                  <a:srgbClr val="255DA0"/>
                </a:solidFill>
                <a:latin typeface="Verdana" pitchFamily="34" charset="0"/>
              </a:defRPr>
            </a:lvl6pPr>
            <a:lvl7pPr marL="2971800" indent="-228600" eaLnBrk="0" fontAlgn="base" hangingPunct="0">
              <a:spcBef>
                <a:spcPct val="0"/>
              </a:spcBef>
              <a:spcAft>
                <a:spcPct val="0"/>
              </a:spcAft>
              <a:defRPr sz="3600">
                <a:solidFill>
                  <a:srgbClr val="255DA0"/>
                </a:solidFill>
                <a:latin typeface="Verdana" pitchFamily="34" charset="0"/>
              </a:defRPr>
            </a:lvl7pPr>
            <a:lvl8pPr marL="3429000" indent="-228600" eaLnBrk="0" fontAlgn="base" hangingPunct="0">
              <a:spcBef>
                <a:spcPct val="0"/>
              </a:spcBef>
              <a:spcAft>
                <a:spcPct val="0"/>
              </a:spcAft>
              <a:defRPr sz="3600">
                <a:solidFill>
                  <a:srgbClr val="255DA0"/>
                </a:solidFill>
                <a:latin typeface="Verdana" pitchFamily="34" charset="0"/>
              </a:defRPr>
            </a:lvl8pPr>
            <a:lvl9pPr marL="3886200" indent="-228600" eaLnBrk="0" fontAlgn="base" hangingPunct="0">
              <a:spcBef>
                <a:spcPct val="0"/>
              </a:spcBef>
              <a:spcAft>
                <a:spcPct val="0"/>
              </a:spcAft>
              <a:defRPr sz="3600">
                <a:solidFill>
                  <a:srgbClr val="255DA0"/>
                </a:solidFill>
                <a:latin typeface="Verdana" pitchFamily="34" charset="0"/>
              </a:defRPr>
            </a:lvl9pPr>
          </a:lstStyle>
          <a:p>
            <a:pPr algn="ctr" eaLnBrk="1" hangingPunct="1">
              <a:defRPr/>
            </a:pPr>
            <a:r>
              <a:rPr lang="en-US" sz="1800" dirty="0" smtClean="0">
                <a:latin typeface="Trade Gothic LT Std Bold" pitchFamily="50" charset="0"/>
                <a:ea typeface="+mn-ea"/>
              </a:rPr>
              <a:t>Bourns College of Engineering</a:t>
            </a:r>
          </a:p>
        </p:txBody>
      </p:sp>
    </p:spTree>
    <p:extLst>
      <p:ext uri="{BB962C8B-B14F-4D97-AF65-F5344CB8AC3E}">
        <p14:creationId xmlns:p14="http://schemas.microsoft.com/office/powerpoint/2010/main" val="2488144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600" b="1">
          <a:solidFill>
            <a:srgbClr val="255DA0"/>
          </a:solidFill>
          <a:latin typeface="+mj-lt"/>
          <a:ea typeface="MS PGothic" panose="020B0600070205080204" pitchFamily="34" charset="-128"/>
          <a:cs typeface="+mj-cs"/>
        </a:defRPr>
      </a:lvl1pPr>
      <a:lvl2pPr algn="ctr" rtl="0" eaLnBrk="0" fontAlgn="base" hangingPunct="0">
        <a:spcBef>
          <a:spcPct val="0"/>
        </a:spcBef>
        <a:spcAft>
          <a:spcPct val="0"/>
        </a:spcAft>
        <a:defRPr sz="3600" b="1">
          <a:solidFill>
            <a:srgbClr val="255DA0"/>
          </a:solidFill>
          <a:latin typeface="Century Gothic" pitchFamily="34" charset="0"/>
          <a:ea typeface="MS PGothic" panose="020B0600070205080204" pitchFamily="34" charset="-128"/>
        </a:defRPr>
      </a:lvl2pPr>
      <a:lvl3pPr algn="ctr" rtl="0" eaLnBrk="0" fontAlgn="base" hangingPunct="0">
        <a:spcBef>
          <a:spcPct val="0"/>
        </a:spcBef>
        <a:spcAft>
          <a:spcPct val="0"/>
        </a:spcAft>
        <a:defRPr sz="3600" b="1">
          <a:solidFill>
            <a:srgbClr val="255DA0"/>
          </a:solidFill>
          <a:latin typeface="Century Gothic" pitchFamily="34" charset="0"/>
          <a:ea typeface="MS PGothic" panose="020B0600070205080204" pitchFamily="34" charset="-128"/>
        </a:defRPr>
      </a:lvl3pPr>
      <a:lvl4pPr algn="ctr" rtl="0" eaLnBrk="0" fontAlgn="base" hangingPunct="0">
        <a:spcBef>
          <a:spcPct val="0"/>
        </a:spcBef>
        <a:spcAft>
          <a:spcPct val="0"/>
        </a:spcAft>
        <a:defRPr sz="3600" b="1">
          <a:solidFill>
            <a:srgbClr val="255DA0"/>
          </a:solidFill>
          <a:latin typeface="Century Gothic" pitchFamily="34" charset="0"/>
          <a:ea typeface="MS PGothic" panose="020B0600070205080204" pitchFamily="34" charset="-128"/>
        </a:defRPr>
      </a:lvl4pPr>
      <a:lvl5pPr algn="ctr" rtl="0" eaLnBrk="0" fontAlgn="base" hangingPunct="0">
        <a:spcBef>
          <a:spcPct val="0"/>
        </a:spcBef>
        <a:spcAft>
          <a:spcPct val="0"/>
        </a:spcAft>
        <a:defRPr sz="3600" b="1">
          <a:solidFill>
            <a:srgbClr val="255DA0"/>
          </a:solidFill>
          <a:latin typeface="Century Gothic" pitchFamily="34" charset="0"/>
          <a:ea typeface="MS PGothic" panose="020B0600070205080204" pitchFamily="34" charset="-128"/>
        </a:defRPr>
      </a:lvl5pPr>
      <a:lvl6pPr marL="457200" algn="ctr" rtl="0" fontAlgn="base">
        <a:spcBef>
          <a:spcPct val="0"/>
        </a:spcBef>
        <a:spcAft>
          <a:spcPct val="0"/>
        </a:spcAft>
        <a:defRPr sz="3600">
          <a:solidFill>
            <a:srgbClr val="255DA0"/>
          </a:solidFill>
          <a:latin typeface="Verdana" pitchFamily="34" charset="0"/>
        </a:defRPr>
      </a:lvl6pPr>
      <a:lvl7pPr marL="914400" algn="ctr" rtl="0" fontAlgn="base">
        <a:spcBef>
          <a:spcPct val="0"/>
        </a:spcBef>
        <a:spcAft>
          <a:spcPct val="0"/>
        </a:spcAft>
        <a:defRPr sz="3600">
          <a:solidFill>
            <a:srgbClr val="255DA0"/>
          </a:solidFill>
          <a:latin typeface="Verdana" pitchFamily="34" charset="0"/>
        </a:defRPr>
      </a:lvl7pPr>
      <a:lvl8pPr marL="1371600" algn="ctr" rtl="0" fontAlgn="base">
        <a:spcBef>
          <a:spcPct val="0"/>
        </a:spcBef>
        <a:spcAft>
          <a:spcPct val="0"/>
        </a:spcAft>
        <a:defRPr sz="3600">
          <a:solidFill>
            <a:srgbClr val="255DA0"/>
          </a:solidFill>
          <a:latin typeface="Verdana" pitchFamily="34" charset="0"/>
        </a:defRPr>
      </a:lvl8pPr>
      <a:lvl9pPr marL="1828800" algn="ctr" rtl="0" fontAlgn="base">
        <a:spcBef>
          <a:spcPct val="0"/>
        </a:spcBef>
        <a:spcAft>
          <a:spcPct val="0"/>
        </a:spcAft>
        <a:defRPr sz="3600">
          <a:solidFill>
            <a:srgbClr val="255DA0"/>
          </a:solidFill>
          <a:latin typeface="Verdana" pitchFamily="34" charset="0"/>
        </a:defRPr>
      </a:lvl9pPr>
    </p:titleStyle>
    <p:bodyStyle>
      <a:lvl1pPr marL="342900" indent="-342900" algn="l" rtl="0" eaLnBrk="0" fontAlgn="base" hangingPunct="0">
        <a:spcBef>
          <a:spcPct val="20000"/>
        </a:spcBef>
        <a:spcAft>
          <a:spcPct val="0"/>
        </a:spcAft>
        <a:buChar char="•"/>
        <a:defRPr sz="2000" b="1">
          <a:solidFill>
            <a:srgbClr val="222268"/>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rgbClr val="C00000"/>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33A8-6E0A-4A54-A225-092C3D1396F8}" type="datetimeFigureOut">
              <a:rPr lang="en-US" smtClean="0"/>
              <a:t>4/11/2019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3AE8C-ECDC-4A78-9592-6F02C21149A0}" type="slidenum">
              <a:rPr lang="en-US" smtClean="0"/>
              <a:t>‹#›</a:t>
            </a:fld>
            <a:endParaRPr lang="en-US"/>
          </a:p>
        </p:txBody>
      </p:sp>
    </p:spTree>
    <p:extLst>
      <p:ext uri="{BB962C8B-B14F-4D97-AF65-F5344CB8AC3E}">
        <p14:creationId xmlns:p14="http://schemas.microsoft.com/office/powerpoint/2010/main" val="4127984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cid:ii_jua2iis15" TargetMode="External"/><Relationship Id="rId3" Type="http://schemas.openxmlformats.org/officeDocument/2006/relationships/image" Target="cid:ii_jua2iip30" TargetMode="External"/><Relationship Id="rId7" Type="http://schemas.openxmlformats.org/officeDocument/2006/relationships/image" Target="cid:ii_jua2iiqg2" TargetMode="External"/><Relationship Id="rId12"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0.jpeg"/><Relationship Id="rId11" Type="http://schemas.openxmlformats.org/officeDocument/2006/relationships/image" Target="cid:ii_jua2iirj4" TargetMode="External"/><Relationship Id="rId5" Type="http://schemas.openxmlformats.org/officeDocument/2006/relationships/image" Target="cid:ii_jua2iipv1"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image" Target="cid:ii_jua2iiqz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cgec.ucr.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473476"/>
            <a:ext cx="10363200" cy="2308409"/>
          </a:xfrm>
        </p:spPr>
        <p:txBody>
          <a:bodyPr/>
          <a:lstStyle/>
          <a:p>
            <a:r>
              <a:rPr lang="en-US" sz="2800" dirty="0" smtClean="0"/>
              <a:t>Welcome and Overview Remarks</a:t>
            </a:r>
            <a:endParaRPr lang="en-US" dirty="0"/>
          </a:p>
        </p:txBody>
      </p:sp>
      <p:sp>
        <p:nvSpPr>
          <p:cNvPr id="30722" name="Content Placeholder 6"/>
          <p:cNvSpPr>
            <a:spLocks noGrp="1"/>
          </p:cNvSpPr>
          <p:nvPr>
            <p:ph type="subTitle" idx="1"/>
          </p:nvPr>
        </p:nvSpPr>
        <p:spPr>
          <a:xfrm>
            <a:off x="1828800" y="2931664"/>
            <a:ext cx="8534400" cy="1752600"/>
          </a:xfrm>
        </p:spPr>
        <p:txBody>
          <a:bodyPr/>
          <a:lstStyle/>
          <a:p>
            <a:endParaRPr lang="en-US" altLang="en-US" dirty="0" smtClean="0"/>
          </a:p>
          <a:p>
            <a:endParaRPr lang="en-US" altLang="en-US" dirty="0" smtClean="0"/>
          </a:p>
          <a:p>
            <a:endParaRPr lang="en-US" altLang="en-US" dirty="0"/>
          </a:p>
        </p:txBody>
      </p:sp>
      <p:sp>
        <p:nvSpPr>
          <p:cNvPr id="7" name="Text Box 6"/>
          <p:cNvSpPr txBox="1">
            <a:spLocks noChangeArrowheads="1"/>
          </p:cNvSpPr>
          <p:nvPr/>
        </p:nvSpPr>
        <p:spPr bwMode="auto">
          <a:xfrm>
            <a:off x="1612726" y="4301548"/>
            <a:ext cx="91440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000" b="1">
                <a:solidFill>
                  <a:srgbClr val="222268"/>
                </a:solidFill>
                <a:latin typeface="Century Gothic" panose="020B0502020202020204" pitchFamily="34" charset="0"/>
                <a:ea typeface="MS PGothic" panose="020B0600070205080204" pitchFamily="34" charset="-128"/>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Char char="•"/>
              <a:defRPr sz="2000">
                <a:solidFill>
                  <a:srgbClr val="C00000"/>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9pPr>
          </a:lstStyle>
          <a:p>
            <a:pPr algn="ctr">
              <a:buNone/>
            </a:pPr>
            <a:r>
              <a:rPr lang="en-US" sz="1600" dirty="0"/>
              <a:t>University of California, Riverside</a:t>
            </a:r>
          </a:p>
          <a:p>
            <a:pPr algn="ctr">
              <a:buNone/>
            </a:pPr>
            <a:r>
              <a:rPr lang="en-US" sz="1600" dirty="0"/>
              <a:t>April </a:t>
            </a:r>
            <a:r>
              <a:rPr lang="en-US" sz="1600" dirty="0" smtClean="0"/>
              <a:t>11-12, </a:t>
            </a:r>
            <a:r>
              <a:rPr lang="en-US" sz="1600" dirty="0"/>
              <a:t>2019</a:t>
            </a:r>
          </a:p>
        </p:txBody>
      </p:sp>
      <p:pic>
        <p:nvPicPr>
          <p:cNvPr id="8" name="Picture 7"/>
          <p:cNvPicPr>
            <a:picLocks noChangeAspect="1"/>
          </p:cNvPicPr>
          <p:nvPr/>
        </p:nvPicPr>
        <p:blipFill>
          <a:blip r:embed="rId3"/>
          <a:stretch>
            <a:fillRect/>
          </a:stretch>
        </p:blipFill>
        <p:spPr>
          <a:xfrm>
            <a:off x="7165020" y="5619540"/>
            <a:ext cx="4748814" cy="1038645"/>
          </a:xfrm>
          <a:prstGeom prst="rect">
            <a:avLst/>
          </a:prstGeom>
        </p:spPr>
      </p:pic>
      <p:sp>
        <p:nvSpPr>
          <p:cNvPr id="2" name="Rectangle 1"/>
          <p:cNvSpPr/>
          <p:nvPr/>
        </p:nvSpPr>
        <p:spPr>
          <a:xfrm>
            <a:off x="2623149" y="3200645"/>
            <a:ext cx="6945702" cy="954107"/>
          </a:xfrm>
          <a:prstGeom prst="rect">
            <a:avLst/>
          </a:prstGeom>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Reza Abbaschian</a:t>
            </a:r>
          </a:p>
          <a:p>
            <a:pPr algn="ctr"/>
            <a:endParaRPr lang="en-US" sz="1600" dirty="0" smtClean="0"/>
          </a:p>
          <a:p>
            <a:pPr algn="ctr"/>
            <a:endParaRPr lang="en-US" sz="1600" dirty="0"/>
          </a:p>
        </p:txBody>
      </p:sp>
      <p:sp>
        <p:nvSpPr>
          <p:cNvPr id="9" name="Text Box 6"/>
          <p:cNvSpPr txBox="1">
            <a:spLocks noChangeArrowheads="1"/>
          </p:cNvSpPr>
          <p:nvPr/>
        </p:nvSpPr>
        <p:spPr bwMode="auto">
          <a:xfrm>
            <a:off x="1219200" y="1681653"/>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2000" b="1">
                <a:solidFill>
                  <a:srgbClr val="222268"/>
                </a:solidFill>
                <a:latin typeface="Century Gothic" panose="020B0502020202020204" pitchFamily="34" charset="0"/>
                <a:ea typeface="MS PGothic" panose="020B0600070205080204" pitchFamily="34" charset="-128"/>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Char char="•"/>
              <a:defRPr sz="2000">
                <a:solidFill>
                  <a:srgbClr val="C00000"/>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ea typeface="MS PGothic" panose="020B0600070205080204" pitchFamily="34" charset="-128"/>
              </a:defRPr>
            </a:lvl9pPr>
          </a:lstStyle>
          <a:p>
            <a:pPr algn="ctr" eaLnBrk="0" fontAlgn="base" hangingPunct="0">
              <a:spcBef>
                <a:spcPct val="50000"/>
              </a:spcBef>
              <a:spcAft>
                <a:spcPct val="0"/>
              </a:spcAft>
              <a:buNone/>
            </a:pPr>
            <a:r>
              <a:rPr lang="en-US" dirty="0"/>
              <a:t>2</a:t>
            </a:r>
            <a:r>
              <a:rPr lang="en-US" dirty="0" smtClean="0"/>
              <a:t>019 Energy </a:t>
            </a:r>
            <a:r>
              <a:rPr lang="en-US" dirty="0"/>
              <a:t>Storage Technologies &amp; Applications </a:t>
            </a:r>
            <a:r>
              <a:rPr lang="en-US" dirty="0" smtClean="0"/>
              <a:t>Conference </a:t>
            </a:r>
            <a:endParaRPr lang="en-US" altLang="en-US" b="0" dirty="0">
              <a:solidFill>
                <a:srgbClr val="255DA0"/>
              </a:solidFill>
              <a:latin typeface="Verdana" panose="020B0604030504040204" pitchFamily="34" charset="0"/>
              <a:sym typeface="Symbol" panose="05050102010706020507" pitchFamily="18" charset="2"/>
            </a:endParaRPr>
          </a:p>
        </p:txBody>
      </p:sp>
    </p:spTree>
    <p:extLst>
      <p:ext uri="{BB962C8B-B14F-4D97-AF65-F5344CB8AC3E}">
        <p14:creationId xmlns:p14="http://schemas.microsoft.com/office/powerpoint/2010/main" val="1316310064"/>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64" y="661871"/>
            <a:ext cx="10972800" cy="1143000"/>
          </a:xfrm>
        </p:spPr>
        <p:txBody>
          <a:bodyPr/>
          <a:lstStyle/>
          <a:p>
            <a:r>
              <a:rPr lang="en-US" dirty="0" smtClean="0"/>
              <a:t>Battery testing facility (on campus)</a:t>
            </a:r>
            <a:endParaRPr lang="en-US" dirty="0"/>
          </a:p>
        </p:txBody>
      </p:sp>
      <p:sp>
        <p:nvSpPr>
          <p:cNvPr id="3" name="Rectangle 2"/>
          <p:cNvSpPr>
            <a:spLocks noChangeArrowheads="1"/>
          </p:cNvSpPr>
          <p:nvPr/>
        </p:nvSpPr>
        <p:spPr bwMode="auto">
          <a:xfrm>
            <a:off x="7547117" y="31831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20190408_164042.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200954" y="2213932"/>
            <a:ext cx="2260388" cy="16911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254977" y="4044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descr="20190408_164127.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841023" y="2225407"/>
            <a:ext cx="2245050" cy="16797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254977" y="31831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3" name="Picture 7" descr="20190408_164139.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5481562" y="3995184"/>
            <a:ext cx="2319413" cy="173534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5" name="Picture 9" descr="20190408_164201.jpg"/>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652864" y="4023307"/>
            <a:ext cx="2319413" cy="17353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0" y="-1"/>
            <a:ext cx="102600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07" name="Picture 11" descr="20190408_164220.jp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3162299" y="3985222"/>
            <a:ext cx="2267801" cy="16967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9" name="Picture 13" descr="20190408_164236.jpg"/>
          <p:cNvPicPr>
            <a:picLocks noChangeAspect="1" noChangeArrowheads="1"/>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7809323" y="3960755"/>
            <a:ext cx="3633377" cy="175950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47800" y="5346700"/>
            <a:ext cx="10287000" cy="1066800"/>
          </a:xfrm>
          <a:prstGeom prst="rect">
            <a:avLst/>
          </a:prstGeom>
          <a:noFill/>
        </p:spPr>
        <p:txBody>
          <a:bodyPr wrap="square" rtlCol="0">
            <a:spAutoFit/>
          </a:bodyPr>
          <a:lstStyle/>
          <a:p>
            <a:endParaRPr lang="en-US" dirty="0"/>
          </a:p>
        </p:txBody>
      </p:sp>
      <p:sp>
        <p:nvSpPr>
          <p:cNvPr id="10" name="Rectangle 9"/>
          <p:cNvSpPr/>
          <p:nvPr/>
        </p:nvSpPr>
        <p:spPr>
          <a:xfrm>
            <a:off x="398860" y="1995483"/>
            <a:ext cx="5206023" cy="1569660"/>
          </a:xfrm>
          <a:prstGeom prst="rect">
            <a:avLst/>
          </a:prstGeom>
        </p:spPr>
        <p:txBody>
          <a:bodyPr wrap="square">
            <a:spAutoFit/>
          </a:bodyPr>
          <a:lstStyle/>
          <a:p>
            <a:pPr>
              <a:lnSpc>
                <a:spcPct val="100000"/>
              </a:lnSpc>
            </a:pPr>
            <a:r>
              <a:rPr lang="en-US" sz="2400" b="1" dirty="0">
                <a:solidFill>
                  <a:prstClr val="black"/>
                </a:solidFill>
                <a:latin typeface="Arial Narrow" panose="020B0606020202030204" pitchFamily="34" charset="0"/>
              </a:rPr>
              <a:t>Shared state-of-the-art research facilities</a:t>
            </a:r>
          </a:p>
          <a:p>
            <a:pPr lvl="1">
              <a:lnSpc>
                <a:spcPct val="100000"/>
              </a:lnSpc>
              <a:buFont typeface="Wingdings" panose="05000000000000000000" pitchFamily="2" charset="2"/>
              <a:buChar char="§"/>
            </a:pPr>
            <a:r>
              <a:rPr lang="en-US" sz="2400" b="1" dirty="0">
                <a:solidFill>
                  <a:prstClr val="black"/>
                </a:solidFill>
                <a:latin typeface="Arial Narrow" panose="020B0606020202030204" pitchFamily="34" charset="0"/>
              </a:rPr>
              <a:t>Battery and other energy </a:t>
            </a:r>
            <a:r>
              <a:rPr lang="en-US" sz="2400" b="1" dirty="0" smtClean="0">
                <a:solidFill>
                  <a:prstClr val="black"/>
                </a:solidFill>
                <a:latin typeface="Arial Narrow" panose="020B0606020202030204" pitchFamily="34" charset="0"/>
              </a:rPr>
              <a:t>storage</a:t>
            </a:r>
            <a:endParaRPr lang="en-US" sz="2400" b="1" dirty="0">
              <a:solidFill>
                <a:prstClr val="black"/>
              </a:solidFill>
              <a:latin typeface="Arial Narrow" panose="020B0606020202030204" pitchFamily="34" charset="0"/>
            </a:endParaRPr>
          </a:p>
          <a:p>
            <a:pPr lvl="1">
              <a:lnSpc>
                <a:spcPct val="100000"/>
              </a:lnSpc>
              <a:buFont typeface="Wingdings" panose="05000000000000000000" pitchFamily="2" charset="2"/>
              <a:buChar char="§"/>
            </a:pPr>
            <a:r>
              <a:rPr lang="en-US" sz="2400" b="1" dirty="0">
                <a:solidFill>
                  <a:prstClr val="black"/>
                </a:solidFill>
                <a:latin typeface="Arial Narrow" panose="020B0606020202030204" pitchFamily="34" charset="0"/>
              </a:rPr>
              <a:t>Nanomaterials synthesis and characterization </a:t>
            </a:r>
            <a:r>
              <a:rPr lang="en-US" sz="2400" b="1" dirty="0" smtClean="0">
                <a:solidFill>
                  <a:prstClr val="black"/>
                </a:solidFill>
                <a:latin typeface="Arial Narrow" panose="020B0606020202030204" pitchFamily="34" charset="0"/>
              </a:rPr>
              <a:t>facilities</a:t>
            </a:r>
            <a:endParaRPr lang="en-US" sz="2400" b="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74364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1749" y="1"/>
            <a:ext cx="4621988" cy="101090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87385" y="1743030"/>
            <a:ext cx="5357695" cy="4018272"/>
          </a:xfrm>
          <a:prstGeom prst="rect">
            <a:avLst/>
          </a:prstGeom>
        </p:spPr>
      </p:pic>
      <p:sp>
        <p:nvSpPr>
          <p:cNvPr id="11" name="Title 1"/>
          <p:cNvSpPr txBox="1">
            <a:spLocks/>
          </p:cNvSpPr>
          <p:nvPr/>
        </p:nvSpPr>
        <p:spPr>
          <a:xfrm>
            <a:off x="1831816" y="1051225"/>
            <a:ext cx="8671084" cy="614480"/>
          </a:xfrm>
          <a:prstGeom prst="rect">
            <a:avLst/>
          </a:prstGeom>
        </p:spPr>
        <p:txBody>
          <a:bodyPr/>
          <a:lstStyle/>
          <a:p>
            <a:pPr marL="0" marR="0" lvl="0" indent="0" algn="ctr" defTabSz="879475" rtl="0" eaLnBrk="0" fontAlgn="base" latinLnBrk="0" hangingPunct="0">
              <a:lnSpc>
                <a:spcPct val="9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0000FF"/>
                </a:solidFill>
                <a:effectLst/>
                <a:uLnTx/>
                <a:uFillTx/>
                <a:latin typeface="+mj-lt"/>
                <a:ea typeface="+mj-ea"/>
                <a:cs typeface="+mj-cs"/>
              </a:rPr>
              <a:t>Research Facilities: Materials (on campus) </a:t>
            </a:r>
            <a:endParaRPr kumimoji="0" lang="en-US" sz="2600" b="1" i="0" u="none" strike="noStrike" kern="0" cap="none" spc="0" normalizeH="0" noProof="0" dirty="0" smtClean="0">
              <a:ln>
                <a:noFill/>
              </a:ln>
              <a:solidFill>
                <a:srgbClr val="0000FF"/>
              </a:solidFill>
              <a:effectLst/>
              <a:uLnTx/>
              <a:uFillTx/>
              <a:latin typeface="+mj-lt"/>
              <a:ea typeface="+mj-ea"/>
              <a:cs typeface="+mj-cs"/>
            </a:endParaRPr>
          </a:p>
          <a:p>
            <a:pPr marL="0" marR="0" lvl="0" indent="0" algn="ctr" defTabSz="879475" rtl="0" eaLnBrk="0" fontAlgn="base" latinLnBrk="0" hangingPunct="0">
              <a:lnSpc>
                <a:spcPct val="90000"/>
              </a:lnSpc>
              <a:spcBef>
                <a:spcPct val="0"/>
              </a:spcBef>
              <a:spcAft>
                <a:spcPct val="0"/>
              </a:spcAft>
              <a:buClrTx/>
              <a:buSzTx/>
              <a:buFontTx/>
              <a:buNone/>
              <a:tabLst/>
              <a:defRPr/>
            </a:pPr>
            <a:endParaRPr kumimoji="0" lang="en-US" sz="2600" b="1" i="0" u="none" strike="noStrike" kern="0" cap="none" spc="0" normalizeH="0" baseline="0" noProof="0" dirty="0" smtClean="0">
              <a:ln>
                <a:noFill/>
              </a:ln>
              <a:solidFill>
                <a:srgbClr val="0000FF"/>
              </a:solidFill>
              <a:effectLst/>
              <a:uLnTx/>
              <a:uFillTx/>
              <a:latin typeface="+mj-lt"/>
              <a:ea typeface="+mj-ea"/>
              <a:cs typeface="+mj-cs"/>
            </a:endParaRPr>
          </a:p>
        </p:txBody>
      </p:sp>
      <p:sp>
        <p:nvSpPr>
          <p:cNvPr id="2" name="Rectangle 1"/>
          <p:cNvSpPr/>
          <p:nvPr/>
        </p:nvSpPr>
        <p:spPr>
          <a:xfrm>
            <a:off x="6096000" y="3283635"/>
            <a:ext cx="6096000" cy="1200329"/>
          </a:xfrm>
          <a:prstGeom prst="rect">
            <a:avLst/>
          </a:prstGeom>
        </p:spPr>
        <p:txBody>
          <a:bodyPr>
            <a:spAutoFit/>
          </a:bodyPr>
          <a:lstStyle/>
          <a:p>
            <a:pPr>
              <a:lnSpc>
                <a:spcPct val="100000"/>
              </a:lnSpc>
              <a:buFont typeface="Wingdings" panose="05000000000000000000" pitchFamily="2" charset="2"/>
              <a:buChar char="§"/>
            </a:pPr>
            <a:r>
              <a:rPr lang="en-US" b="1" dirty="0">
                <a:solidFill>
                  <a:prstClr val="black"/>
                </a:solidFill>
                <a:latin typeface="Times New Roman" panose="02020603050405020304" pitchFamily="18" charset="0"/>
                <a:cs typeface="Times New Roman" panose="02020603050405020304" pitchFamily="18" charset="0"/>
              </a:rPr>
              <a:t>Battery prototyping &amp; assembly </a:t>
            </a:r>
            <a:r>
              <a:rPr lang="en-US" b="1" dirty="0" smtClean="0">
                <a:solidFill>
                  <a:prstClr val="black"/>
                </a:solidFill>
                <a:latin typeface="Times New Roman" panose="02020603050405020304" pitchFamily="18" charset="0"/>
                <a:cs typeface="Times New Roman" panose="02020603050405020304" pitchFamily="18" charset="0"/>
              </a:rPr>
              <a:t>facility</a:t>
            </a:r>
          </a:p>
          <a:p>
            <a:pPr>
              <a:lnSpc>
                <a:spcPct val="100000"/>
              </a:lnSpc>
              <a:buFont typeface="Wingdings" panose="05000000000000000000" pitchFamily="2" charset="2"/>
              <a:buChar char="§"/>
            </a:pPr>
            <a:r>
              <a:rPr lang="en-US" b="1" dirty="0" smtClean="0">
                <a:solidFill>
                  <a:prstClr val="black"/>
                </a:solidFill>
                <a:latin typeface="Times New Roman" panose="02020603050405020304" pitchFamily="18" charset="0"/>
                <a:cs typeface="Times New Roman" panose="02020603050405020304" pitchFamily="18" charset="0"/>
              </a:rPr>
              <a:t>coin-cell level</a:t>
            </a:r>
          </a:p>
          <a:p>
            <a:pPr>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semi-automatic assembly of pouch cells. </a:t>
            </a:r>
          </a:p>
          <a:p>
            <a:pPr>
              <a:lnSpc>
                <a:spcPct val="100000"/>
              </a:lnSpc>
              <a:buFont typeface="Wingdings" panose="05000000000000000000" pitchFamily="2" charset="2"/>
              <a:buChar char="§"/>
            </a:pPr>
            <a:endParaRPr lang="en-US"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012865547"/>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1749" y="1"/>
            <a:ext cx="4621988" cy="1010906"/>
          </a:xfrm>
          <a:prstGeom prst="rect">
            <a:avLst/>
          </a:prstGeom>
        </p:spPr>
      </p:pic>
      <p:sp>
        <p:nvSpPr>
          <p:cNvPr id="11" name="Title 1"/>
          <p:cNvSpPr txBox="1">
            <a:spLocks/>
          </p:cNvSpPr>
          <p:nvPr/>
        </p:nvSpPr>
        <p:spPr>
          <a:xfrm>
            <a:off x="5226112" y="190034"/>
            <a:ext cx="6243841" cy="614480"/>
          </a:xfrm>
          <a:prstGeom prst="rect">
            <a:avLst/>
          </a:prstGeom>
        </p:spPr>
        <p:txBody>
          <a:bodyPr/>
          <a:lstStyle/>
          <a:p>
            <a:pPr marL="0" marR="0" lvl="0" indent="0" algn="ctr" defTabSz="879475" rtl="0" eaLnBrk="0" fontAlgn="base" latinLnBrk="0" hangingPunct="0">
              <a:lnSpc>
                <a:spcPct val="90000"/>
              </a:lnSpc>
              <a:spcBef>
                <a:spcPct val="0"/>
              </a:spcBef>
              <a:spcAft>
                <a:spcPct val="0"/>
              </a:spcAft>
              <a:buClrTx/>
              <a:buSzTx/>
              <a:buFontTx/>
              <a:buNone/>
              <a:tabLst/>
              <a:defRPr/>
            </a:pPr>
            <a:endParaRPr kumimoji="0" lang="en-US" sz="2600" b="1" i="0" u="none" strike="noStrike" kern="0" cap="none" spc="0" normalizeH="0" baseline="0" noProof="0" dirty="0" smtClean="0">
              <a:ln>
                <a:noFill/>
              </a:ln>
              <a:solidFill>
                <a:srgbClr val="0000FF"/>
              </a:solidFill>
              <a:effectLst/>
              <a:uLnTx/>
              <a:uFillTx/>
              <a:latin typeface="+mj-lt"/>
              <a:ea typeface="+mj-ea"/>
              <a:cs typeface="+mj-cs"/>
            </a:endParaRPr>
          </a:p>
        </p:txBody>
      </p:sp>
      <p:sp>
        <p:nvSpPr>
          <p:cNvPr id="6" name="Rectangle 5"/>
          <p:cNvSpPr/>
          <p:nvPr/>
        </p:nvSpPr>
        <p:spPr>
          <a:xfrm>
            <a:off x="155275" y="3029471"/>
            <a:ext cx="11904453" cy="646331"/>
          </a:xfrm>
          <a:prstGeom prst="rect">
            <a:avLst/>
          </a:prstGeom>
        </p:spPr>
        <p:txBody>
          <a:bodyPr wrap="square">
            <a:spAutoFit/>
          </a:bodyPr>
          <a:lstStyle/>
          <a:p>
            <a:pPr algn="ctr"/>
            <a:r>
              <a:rPr lang="en-US" sz="3600" b="1" i="1" dirty="0" smtClean="0">
                <a:latin typeface="French Script MT" panose="03020402040607040605" pitchFamily="66" charset="0"/>
              </a:rPr>
              <a:t>THANK YOU</a:t>
            </a:r>
            <a:endParaRPr lang="en-US" sz="3600" b="1" i="1" dirty="0">
              <a:latin typeface="French Script MT" panose="03020402040607040605" pitchFamily="66" charset="0"/>
            </a:endParaRPr>
          </a:p>
        </p:txBody>
      </p:sp>
      <p:sp>
        <p:nvSpPr>
          <p:cNvPr id="7" name="TextBox 6"/>
          <p:cNvSpPr txBox="1"/>
          <p:nvPr/>
        </p:nvSpPr>
        <p:spPr>
          <a:xfrm>
            <a:off x="405442" y="1697023"/>
            <a:ext cx="11516264" cy="800219"/>
          </a:xfrm>
          <a:prstGeom prst="rect">
            <a:avLst/>
          </a:prstGeom>
          <a:noFill/>
        </p:spPr>
        <p:txBody>
          <a:bodyPr wrap="square" rtlCol="0">
            <a:spAutoFit/>
          </a:bodyPr>
          <a:lstStyle/>
          <a:p>
            <a:pPr algn="ctr"/>
            <a:r>
              <a:rPr lang="en-US" sz="2800" dirty="0">
                <a:hlinkClick r:id="rId4"/>
              </a:rPr>
              <a:t>http://www.wcgec.ucr.edu</a:t>
            </a:r>
            <a:r>
              <a:rPr lang="en-US" sz="2800" dirty="0" smtClean="0">
                <a:hlinkClick r:id="rId4"/>
              </a:rPr>
              <a:t>/</a:t>
            </a:r>
            <a:endParaRPr lang="en-US" sz="2800" b="1" dirty="0" smtClean="0"/>
          </a:p>
          <a:p>
            <a:pPr algn="ctr"/>
            <a:endParaRPr lang="en-US" dirty="0"/>
          </a:p>
        </p:txBody>
      </p:sp>
    </p:spTree>
    <p:extLst>
      <p:ext uri="{BB962C8B-B14F-4D97-AF65-F5344CB8AC3E}">
        <p14:creationId xmlns:p14="http://schemas.microsoft.com/office/powerpoint/2010/main" val="2140328592"/>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491" y="1713633"/>
            <a:ext cx="2872891" cy="4015505"/>
          </a:xfrm>
          <a:prstGeom prst="rect">
            <a:avLst/>
          </a:prstGeom>
          <a:ln w="38100">
            <a:solidFill>
              <a:schemeClr val="tx1"/>
            </a:solidFill>
          </a:ln>
        </p:spPr>
      </p:pic>
      <p:sp>
        <p:nvSpPr>
          <p:cNvPr id="4" name="TextBox 3"/>
          <p:cNvSpPr txBox="1"/>
          <p:nvPr/>
        </p:nvSpPr>
        <p:spPr>
          <a:xfrm>
            <a:off x="5229507" y="1816165"/>
            <a:ext cx="5392564" cy="3785652"/>
          </a:xfrm>
          <a:prstGeom prst="rect">
            <a:avLst/>
          </a:prstGeom>
          <a:noFill/>
        </p:spPr>
        <p:txBody>
          <a:bodyPr wrap="square" rtlCol="0">
            <a:spAutoFit/>
          </a:bodyPr>
          <a:lstStyle/>
          <a:p>
            <a:r>
              <a:rPr lang="en-US" sz="2400" dirty="0">
                <a:latin typeface="Franklin Gothic Medium" pitchFamily="34" charset="0"/>
              </a:rPr>
              <a:t>Chinese battery technology scientist, inventor and entrepreneur Winston Chung has agreed to give $10  million to the Bourns College of </a:t>
            </a:r>
            <a:r>
              <a:rPr lang="en-US" sz="2400" dirty="0" smtClean="0">
                <a:latin typeface="Franklin Gothic Medium" pitchFamily="34" charset="0"/>
              </a:rPr>
              <a:t>Engineering(BCOE) </a:t>
            </a:r>
            <a:r>
              <a:rPr lang="en-US" sz="2400" dirty="0">
                <a:latin typeface="Franklin Gothic Medium" pitchFamily="34" charset="0"/>
              </a:rPr>
              <a:t>to establish an endowment </a:t>
            </a:r>
            <a:r>
              <a:rPr lang="en-US" sz="2400" dirty="0" smtClean="0">
                <a:latin typeface="Franklin Gothic Medium" pitchFamily="34" charset="0"/>
              </a:rPr>
              <a:t>and  a center to </a:t>
            </a:r>
            <a:r>
              <a:rPr lang="en-US" sz="2400" dirty="0">
                <a:latin typeface="Franklin Gothic Medium" pitchFamily="34" charset="0"/>
              </a:rPr>
              <a:t>support research on energy and </a:t>
            </a:r>
            <a:r>
              <a:rPr lang="en-US" sz="2400" dirty="0" smtClean="0">
                <a:latin typeface="Franklin Gothic Medium" pitchFamily="34" charset="0"/>
              </a:rPr>
              <a:t>sustainability. The gift, the largest gift to UCR, was </a:t>
            </a:r>
            <a:r>
              <a:rPr lang="en-US" sz="2400" dirty="0">
                <a:latin typeface="Franklin Gothic Medium" pitchFamily="34" charset="0"/>
              </a:rPr>
              <a:t>announced during his visit to campus January 24, 2011 </a:t>
            </a:r>
          </a:p>
        </p:txBody>
      </p:sp>
      <p:sp>
        <p:nvSpPr>
          <p:cNvPr id="5" name="Rectangle 4"/>
          <p:cNvSpPr/>
          <p:nvPr/>
        </p:nvSpPr>
        <p:spPr>
          <a:xfrm>
            <a:off x="1847490" y="620048"/>
            <a:ext cx="9889397" cy="523220"/>
          </a:xfrm>
          <a:prstGeom prst="rect">
            <a:avLst/>
          </a:prstGeom>
        </p:spPr>
        <p:txBody>
          <a:bodyPr wrap="square">
            <a:spAutoFit/>
          </a:bodyPr>
          <a:lstStyle/>
          <a:p>
            <a:pPr lvl="0"/>
            <a:r>
              <a:rPr lang="en-US" sz="2800" dirty="0">
                <a:latin typeface="Times New Roman" panose="02020603050405020304" pitchFamily="18" charset="0"/>
                <a:cs typeface="Times New Roman" panose="02020603050405020304" pitchFamily="18" charset="0"/>
              </a:rPr>
              <a:t>Winston Chung Global Energy </a:t>
            </a:r>
            <a:r>
              <a:rPr lang="en-US" sz="2800" dirty="0" smtClean="0">
                <a:latin typeface="Times New Roman" panose="02020603050405020304" pitchFamily="18" charset="0"/>
                <a:cs typeface="Times New Roman" panose="02020603050405020304" pitchFamily="18" charset="0"/>
              </a:rPr>
              <a:t>Center(WCGEC) </a:t>
            </a:r>
            <a:r>
              <a:rPr lang="en-US" sz="2800" dirty="0">
                <a:latin typeface="Times New Roman" panose="02020603050405020304" pitchFamily="18" charset="0"/>
                <a:cs typeface="Times New Roman" panose="02020603050405020304" pitchFamily="18" charset="0"/>
              </a:rPr>
              <a:t>Overview</a:t>
            </a:r>
            <a:endParaRPr lang="en-US" sz="2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99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400" y="518636"/>
            <a:ext cx="10820400" cy="1200329"/>
          </a:xfrm>
          <a:prstGeom prst="rect">
            <a:avLst/>
          </a:prstGeom>
        </p:spPr>
        <p:txBody>
          <a:bodyPr wrap="square">
            <a:spAutoFit/>
          </a:bodyPr>
          <a:lstStyle/>
          <a:p>
            <a:r>
              <a:rPr lang="en-US" sz="2400" dirty="0" smtClean="0">
                <a:effectLst/>
              </a:rPr>
              <a:t>Winston is the inventor of </a:t>
            </a:r>
            <a:r>
              <a:rPr lang="en-US" sz="2400" dirty="0" smtClean="0">
                <a:effectLst/>
              </a:rPr>
              <a:t>rare earth lithium-ion power battery.</a:t>
            </a:r>
          </a:p>
          <a:p>
            <a:r>
              <a:rPr lang="en-US" sz="2400" dirty="0" smtClean="0">
                <a:effectLst/>
              </a:rPr>
              <a:t> In 2015,Thunder Sky Winston Energy Group invested the Thunder Sky Winston Battery (</a:t>
            </a:r>
            <a:r>
              <a:rPr lang="en-US" sz="2400" dirty="0" err="1" smtClean="0">
                <a:effectLst/>
              </a:rPr>
              <a:t>Changtai</a:t>
            </a:r>
            <a:r>
              <a:rPr lang="en-US" sz="2400" dirty="0" smtClean="0">
                <a:effectLst/>
              </a:rPr>
              <a:t>) Limited in </a:t>
            </a:r>
            <a:r>
              <a:rPr lang="en-US" sz="2400" dirty="0" err="1" smtClean="0">
                <a:effectLst/>
              </a:rPr>
              <a:t>Zhangzhou,Fujian</a:t>
            </a:r>
            <a:r>
              <a:rPr lang="en-US" sz="2400" dirty="0" smtClean="0">
                <a:effectLst/>
              </a:rPr>
              <a:t> province.</a:t>
            </a:r>
          </a:p>
        </p:txBody>
      </p:sp>
      <p:pic>
        <p:nvPicPr>
          <p:cNvPr id="3" name="Picture 2"/>
          <p:cNvPicPr>
            <a:picLocks noChangeAspect="1"/>
          </p:cNvPicPr>
          <p:nvPr/>
        </p:nvPicPr>
        <p:blipFill>
          <a:blip r:embed="rId2"/>
          <a:stretch>
            <a:fillRect/>
          </a:stretch>
        </p:blipFill>
        <p:spPr>
          <a:xfrm>
            <a:off x="436562" y="3890665"/>
            <a:ext cx="10429875" cy="2876550"/>
          </a:xfrm>
          <a:prstGeom prst="rect">
            <a:avLst/>
          </a:prstGeom>
        </p:spPr>
      </p:pic>
      <p:sp>
        <p:nvSpPr>
          <p:cNvPr id="4" name="Rectangle 3"/>
          <p:cNvSpPr/>
          <p:nvPr/>
        </p:nvSpPr>
        <p:spPr>
          <a:xfrm>
            <a:off x="1041400" y="1885434"/>
            <a:ext cx="3524170" cy="369332"/>
          </a:xfrm>
          <a:prstGeom prst="rect">
            <a:avLst/>
          </a:prstGeom>
        </p:spPr>
        <p:txBody>
          <a:bodyPr wrap="none">
            <a:spAutoFit/>
          </a:bodyPr>
          <a:lstStyle/>
          <a:p>
            <a:r>
              <a:rPr lang="en-US" dirty="0" smtClean="0"/>
              <a:t>http://en.thundersky-winston.com/</a:t>
            </a:r>
            <a:endParaRPr lang="en-US" dirty="0"/>
          </a:p>
        </p:txBody>
      </p:sp>
    </p:spTree>
    <p:extLst>
      <p:ext uri="{BB962C8B-B14F-4D97-AF65-F5344CB8AC3E}">
        <p14:creationId xmlns:p14="http://schemas.microsoft.com/office/powerpoint/2010/main" val="285253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800" y="425450"/>
            <a:ext cx="3587750" cy="2786425"/>
          </a:xfrm>
          <a:prstGeom prst="rect">
            <a:avLst/>
          </a:prstGeom>
        </p:spPr>
      </p:pic>
      <p:pic>
        <p:nvPicPr>
          <p:cNvPr id="3" name="Picture 2"/>
          <p:cNvPicPr>
            <a:picLocks noChangeAspect="1"/>
          </p:cNvPicPr>
          <p:nvPr/>
        </p:nvPicPr>
        <p:blipFill>
          <a:blip r:embed="rId3"/>
          <a:stretch>
            <a:fillRect/>
          </a:stretch>
        </p:blipFill>
        <p:spPr>
          <a:xfrm>
            <a:off x="4019550" y="472616"/>
            <a:ext cx="7327900" cy="2080600"/>
          </a:xfrm>
          <a:prstGeom prst="rect">
            <a:avLst/>
          </a:prstGeom>
        </p:spPr>
      </p:pic>
      <p:pic>
        <p:nvPicPr>
          <p:cNvPr id="4" name="Picture 3"/>
          <p:cNvPicPr>
            <a:picLocks noChangeAspect="1"/>
          </p:cNvPicPr>
          <p:nvPr/>
        </p:nvPicPr>
        <p:blipFill>
          <a:blip r:embed="rId4"/>
          <a:stretch>
            <a:fillRect/>
          </a:stretch>
        </p:blipFill>
        <p:spPr>
          <a:xfrm>
            <a:off x="4019550" y="1975541"/>
            <a:ext cx="7272337" cy="2090716"/>
          </a:xfrm>
          <a:prstGeom prst="rect">
            <a:avLst/>
          </a:prstGeom>
        </p:spPr>
      </p:pic>
      <p:pic>
        <p:nvPicPr>
          <p:cNvPr id="5" name="Picture 4"/>
          <p:cNvPicPr>
            <a:picLocks noChangeAspect="1"/>
          </p:cNvPicPr>
          <p:nvPr/>
        </p:nvPicPr>
        <p:blipFill>
          <a:blip r:embed="rId5"/>
          <a:stretch>
            <a:fillRect/>
          </a:stretch>
        </p:blipFill>
        <p:spPr>
          <a:xfrm>
            <a:off x="4152551" y="3903894"/>
            <a:ext cx="7194899" cy="201995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433" y="3211875"/>
            <a:ext cx="3553618" cy="2665213"/>
          </a:xfrm>
          <a:prstGeom prst="rect">
            <a:avLst/>
          </a:prstGeom>
        </p:spPr>
      </p:pic>
    </p:spTree>
    <p:extLst>
      <p:ext uri="{BB962C8B-B14F-4D97-AF65-F5344CB8AC3E}">
        <p14:creationId xmlns:p14="http://schemas.microsoft.com/office/powerpoint/2010/main" val="93043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2"/>
          <p:cNvSpPr txBox="1">
            <a:spLocks noChangeArrowheads="1"/>
          </p:cNvSpPr>
          <p:nvPr/>
        </p:nvSpPr>
        <p:spPr bwMode="auto">
          <a:xfrm>
            <a:off x="1524000" y="143995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rgbClr val="255DA0"/>
                </a:solidFill>
                <a:latin typeface="Verdana" pitchFamily="34" charset="0"/>
                <a:ea typeface="MS PGothic" pitchFamily="34" charset="-128"/>
              </a:defRPr>
            </a:lvl1pPr>
            <a:lvl2pPr marL="742950" indent="-285750" eaLnBrk="0" hangingPunct="0">
              <a:defRPr sz="3600">
                <a:solidFill>
                  <a:srgbClr val="255DA0"/>
                </a:solidFill>
                <a:latin typeface="Verdana" pitchFamily="34" charset="0"/>
                <a:ea typeface="MS PGothic" pitchFamily="34" charset="-128"/>
              </a:defRPr>
            </a:lvl2pPr>
            <a:lvl3pPr marL="1143000" indent="-228600" eaLnBrk="0" hangingPunct="0">
              <a:defRPr sz="3600">
                <a:solidFill>
                  <a:srgbClr val="255DA0"/>
                </a:solidFill>
                <a:latin typeface="Verdana" pitchFamily="34" charset="0"/>
                <a:ea typeface="MS PGothic" pitchFamily="34" charset="-128"/>
              </a:defRPr>
            </a:lvl3pPr>
            <a:lvl4pPr marL="1600200" indent="-228600" eaLnBrk="0" hangingPunct="0">
              <a:defRPr sz="3600">
                <a:solidFill>
                  <a:srgbClr val="255DA0"/>
                </a:solidFill>
                <a:latin typeface="Verdana" pitchFamily="34" charset="0"/>
                <a:ea typeface="MS PGothic" pitchFamily="34" charset="-128"/>
              </a:defRPr>
            </a:lvl4pPr>
            <a:lvl5pPr marL="2057400" indent="-228600" eaLnBrk="0" hangingPunct="0">
              <a:defRPr sz="3600">
                <a:solidFill>
                  <a:srgbClr val="255DA0"/>
                </a:solidFill>
                <a:latin typeface="Verdana" pitchFamily="34" charset="0"/>
                <a:ea typeface="MS PGothic" pitchFamily="34" charset="-128"/>
              </a:defRPr>
            </a:lvl5pPr>
            <a:lvl6pPr marL="2514600" indent="-228600" eaLnBrk="0" fontAlgn="base" hangingPunct="0">
              <a:spcBef>
                <a:spcPct val="0"/>
              </a:spcBef>
              <a:spcAft>
                <a:spcPct val="0"/>
              </a:spcAft>
              <a:defRPr sz="3600">
                <a:solidFill>
                  <a:srgbClr val="255DA0"/>
                </a:solidFill>
                <a:latin typeface="Verdana" pitchFamily="34" charset="0"/>
                <a:ea typeface="MS PGothic" pitchFamily="34" charset="-128"/>
              </a:defRPr>
            </a:lvl6pPr>
            <a:lvl7pPr marL="2971800" indent="-228600" eaLnBrk="0" fontAlgn="base" hangingPunct="0">
              <a:spcBef>
                <a:spcPct val="0"/>
              </a:spcBef>
              <a:spcAft>
                <a:spcPct val="0"/>
              </a:spcAft>
              <a:defRPr sz="3600">
                <a:solidFill>
                  <a:srgbClr val="255DA0"/>
                </a:solidFill>
                <a:latin typeface="Verdana" pitchFamily="34" charset="0"/>
                <a:ea typeface="MS PGothic" pitchFamily="34" charset="-128"/>
              </a:defRPr>
            </a:lvl7pPr>
            <a:lvl8pPr marL="3429000" indent="-228600" eaLnBrk="0" fontAlgn="base" hangingPunct="0">
              <a:spcBef>
                <a:spcPct val="0"/>
              </a:spcBef>
              <a:spcAft>
                <a:spcPct val="0"/>
              </a:spcAft>
              <a:defRPr sz="3600">
                <a:solidFill>
                  <a:srgbClr val="255DA0"/>
                </a:solidFill>
                <a:latin typeface="Verdana" pitchFamily="34" charset="0"/>
                <a:ea typeface="MS PGothic" pitchFamily="34" charset="-128"/>
              </a:defRPr>
            </a:lvl8pPr>
            <a:lvl9pPr marL="3886200" indent="-228600" eaLnBrk="0" fontAlgn="base" hangingPunct="0">
              <a:spcBef>
                <a:spcPct val="0"/>
              </a:spcBef>
              <a:spcAft>
                <a:spcPct val="0"/>
              </a:spcAft>
              <a:defRPr sz="3600">
                <a:solidFill>
                  <a:srgbClr val="255DA0"/>
                </a:solidFill>
                <a:latin typeface="Verdana" pitchFamily="34" charset="0"/>
                <a:ea typeface="MS PGothic" pitchFamily="34" charset="-128"/>
              </a:defRPr>
            </a:lvl9pPr>
          </a:lstStyle>
          <a:p>
            <a:pPr algn="ctr" eaLnBrk="1" hangingPunct="1"/>
            <a:r>
              <a:rPr lang="en-US" sz="2000" b="1" dirty="0" smtClean="0">
                <a:solidFill>
                  <a:srgbClr val="0F6CB6"/>
                </a:solidFill>
                <a:latin typeface="Century Gothic" panose="020B0502020202020204" pitchFamily="34" charset="0"/>
              </a:rPr>
              <a:t>The </a:t>
            </a:r>
            <a:r>
              <a:rPr lang="en-US" sz="2000" b="1" dirty="0">
                <a:solidFill>
                  <a:srgbClr val="0F6CB6"/>
                </a:solidFill>
                <a:latin typeface="Century Gothic" panose="020B0502020202020204" pitchFamily="34" charset="0"/>
              </a:rPr>
              <a:t>center will bridge the gap between industry and academia to address </a:t>
            </a:r>
            <a:r>
              <a:rPr lang="en-US" sz="2000" b="1" i="1" dirty="0">
                <a:solidFill>
                  <a:srgbClr val="FF0000"/>
                </a:solidFill>
                <a:latin typeface="Century Gothic" panose="020B0502020202020204" pitchFamily="34" charset="0"/>
              </a:rPr>
              <a:t>energy generation</a:t>
            </a:r>
            <a:r>
              <a:rPr lang="en-US" sz="2000" b="1" i="1" dirty="0">
                <a:solidFill>
                  <a:srgbClr val="0F6CB6"/>
                </a:solidFill>
                <a:latin typeface="Century Gothic" panose="020B0502020202020204" pitchFamily="34" charset="0"/>
              </a:rPr>
              <a:t>, </a:t>
            </a:r>
            <a:r>
              <a:rPr lang="en-US" sz="2000" b="1" i="1" dirty="0">
                <a:solidFill>
                  <a:srgbClr val="FF0000"/>
                </a:solidFill>
                <a:latin typeface="Century Gothic" panose="020B0502020202020204" pitchFamily="34" charset="0"/>
              </a:rPr>
              <a:t>storage</a:t>
            </a:r>
            <a:r>
              <a:rPr lang="en-US" sz="2000" b="1" i="1" dirty="0">
                <a:solidFill>
                  <a:srgbClr val="0F6CB6"/>
                </a:solidFill>
                <a:latin typeface="Century Gothic" panose="020B0502020202020204" pitchFamily="34" charset="0"/>
              </a:rPr>
              <a:t>, and </a:t>
            </a:r>
            <a:r>
              <a:rPr lang="en-US" sz="2000" b="1" i="1" dirty="0">
                <a:solidFill>
                  <a:srgbClr val="FF0000"/>
                </a:solidFill>
                <a:latin typeface="Century Gothic" panose="020B0502020202020204" pitchFamily="34" charset="0"/>
              </a:rPr>
              <a:t>distribution</a:t>
            </a:r>
            <a:r>
              <a:rPr lang="en-US" sz="2000" b="1" dirty="0">
                <a:solidFill>
                  <a:srgbClr val="FF0000"/>
                </a:solidFill>
                <a:latin typeface="Century Gothic" panose="020B0502020202020204" pitchFamily="34" charset="0"/>
              </a:rPr>
              <a:t> needs and issues.</a:t>
            </a:r>
            <a:r>
              <a:rPr lang="en-US" sz="2000" b="1" dirty="0">
                <a:solidFill>
                  <a:srgbClr val="0F6CB6"/>
                </a:solidFill>
                <a:latin typeface="Century Gothic" panose="020B0502020202020204" pitchFamily="34" charset="0"/>
              </a:rPr>
              <a:t> </a:t>
            </a:r>
            <a:endParaRPr lang="en-US" sz="2800" i="1" dirty="0">
              <a:solidFill>
                <a:srgbClr val="0F6CB6"/>
              </a:solidFill>
              <a:latin typeface="Century Gothic" panose="020B0502020202020204" pitchFamily="34" charset="0"/>
              <a:cs typeface="Times New Roman" pitchFamily="18" charset="0"/>
            </a:endParaRPr>
          </a:p>
        </p:txBody>
      </p:sp>
      <p:pic>
        <p:nvPicPr>
          <p:cNvPr id="3072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827" y="2337062"/>
            <a:ext cx="2392362" cy="3097746"/>
          </a:xfrm>
          <a:prstGeom prst="rect">
            <a:avLst/>
          </a:prstGeom>
          <a:noFill/>
          <a:ln w="38100">
            <a:solidFill>
              <a:srgbClr val="0F6CB6"/>
            </a:solidFill>
            <a:miter lim="800000"/>
            <a:headEnd/>
            <a:tailEnd/>
          </a:ln>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bwMode="auto">
          <a:xfrm>
            <a:off x="1524000" y="2197503"/>
            <a:ext cx="6407151" cy="343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000" b="1">
                <a:solidFill>
                  <a:srgbClr val="222268"/>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rgbClr val="C00000"/>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4163" indent="-284163">
              <a:spcBef>
                <a:spcPct val="0"/>
              </a:spcBef>
              <a:defRPr/>
            </a:pPr>
            <a:r>
              <a:rPr lang="en-US" sz="1800" dirty="0">
                <a:solidFill>
                  <a:schemeClr val="tx1"/>
                </a:solidFill>
                <a:latin typeface="Century Gothic" panose="020B0502020202020204" pitchFamily="34" charset="0"/>
                <a:ea typeface="+mn-ea"/>
                <a:cs typeface="Times New Roman" pitchFamily="18" charset="0"/>
              </a:rPr>
              <a:t>$10 million endowment established in 2011:</a:t>
            </a:r>
          </a:p>
          <a:p>
            <a:pPr marL="684213" lvl="2" indent="-284163">
              <a:spcBef>
                <a:spcPct val="0"/>
              </a:spcBef>
              <a:defRPr/>
            </a:pPr>
            <a:r>
              <a:rPr lang="en-US" sz="1800" b="1" dirty="0">
                <a:solidFill>
                  <a:srgbClr val="0D1F44"/>
                </a:solidFill>
                <a:latin typeface="Century Gothic" panose="020B0502020202020204" pitchFamily="34" charset="0"/>
                <a:ea typeface="+mn-ea"/>
                <a:cs typeface="Times New Roman" pitchFamily="18" charset="0"/>
              </a:rPr>
              <a:t>Winston Chung Global Energy Center</a:t>
            </a:r>
          </a:p>
          <a:p>
            <a:pPr marL="684213" lvl="2" indent="-284163">
              <a:spcBef>
                <a:spcPct val="0"/>
              </a:spcBef>
              <a:defRPr/>
            </a:pPr>
            <a:r>
              <a:rPr lang="en-US" sz="1800" b="1" dirty="0">
                <a:solidFill>
                  <a:srgbClr val="0D1F44"/>
                </a:solidFill>
                <a:latin typeface="Century Gothic" panose="020B0502020202020204" pitchFamily="34" charset="0"/>
                <a:ea typeface="+mn-ea"/>
                <a:cs typeface="Times New Roman" pitchFamily="18" charset="0"/>
              </a:rPr>
              <a:t>Winston Chung Endowed Professorship in Sustainability</a:t>
            </a:r>
          </a:p>
          <a:p>
            <a:pPr marL="684213" lvl="2" indent="-284163">
              <a:spcBef>
                <a:spcPct val="0"/>
              </a:spcBef>
              <a:defRPr/>
            </a:pPr>
            <a:r>
              <a:rPr lang="en-US" sz="1800" b="1" dirty="0">
                <a:solidFill>
                  <a:srgbClr val="0D1F44"/>
                </a:solidFill>
                <a:latin typeface="Century Gothic" panose="020B0502020202020204" pitchFamily="34" charset="0"/>
                <a:ea typeface="+mn-ea"/>
                <a:cs typeface="Times New Roman" pitchFamily="18" charset="0"/>
              </a:rPr>
              <a:t>Winston Chung Endowed Professorship in Energy Innovation</a:t>
            </a:r>
          </a:p>
          <a:p>
            <a:pPr marL="284163" indent="-284163">
              <a:spcBef>
                <a:spcPct val="0"/>
              </a:spcBef>
              <a:defRPr/>
            </a:pPr>
            <a:r>
              <a:rPr lang="en-US" sz="1800" dirty="0">
                <a:solidFill>
                  <a:srgbClr val="FF0000"/>
                </a:solidFill>
                <a:latin typeface="Century Gothic" panose="020B0502020202020204" pitchFamily="34" charset="0"/>
                <a:cs typeface="Times New Roman" pitchFamily="18" charset="0"/>
              </a:rPr>
              <a:t>$6.2 million additional </a:t>
            </a:r>
            <a:r>
              <a:rPr lang="en-US" sz="1800" dirty="0">
                <a:solidFill>
                  <a:srgbClr val="FF0000"/>
                </a:solidFill>
                <a:latin typeface="Century Gothic" panose="020B0502020202020204" pitchFamily="34" charset="0"/>
                <a:ea typeface="+mn-ea"/>
                <a:cs typeface="Times New Roman" pitchFamily="18" charset="0"/>
              </a:rPr>
              <a:t>Funding :</a:t>
            </a:r>
          </a:p>
          <a:p>
            <a:pPr marL="684213" lvl="2" indent="-284163">
              <a:spcBef>
                <a:spcPct val="0"/>
              </a:spcBef>
              <a:defRPr/>
            </a:pPr>
            <a:r>
              <a:rPr lang="en-US" sz="1800" b="1" dirty="0">
                <a:solidFill>
                  <a:srgbClr val="0D1F44"/>
                </a:solidFill>
                <a:latin typeface="Century Gothic" panose="020B0502020202020204" pitchFamily="34" charset="0"/>
                <a:ea typeface="+mn-ea"/>
                <a:cs typeface="Times New Roman" pitchFamily="18" charset="0"/>
              </a:rPr>
              <a:t>$2.5M rare earth lithium-ion Storage batteries to Winston Chung Hall</a:t>
            </a:r>
          </a:p>
          <a:p>
            <a:pPr marL="684213" lvl="2" indent="-284163">
              <a:spcBef>
                <a:spcPct val="0"/>
              </a:spcBef>
              <a:defRPr/>
            </a:pPr>
            <a:r>
              <a:rPr lang="en-US" sz="1800" b="1" dirty="0">
                <a:solidFill>
                  <a:srgbClr val="FF0000"/>
                </a:solidFill>
                <a:latin typeface="Century Gothic" panose="020B0502020202020204" pitchFamily="34" charset="0"/>
                <a:cs typeface="Times New Roman" pitchFamily="18" charset="0"/>
              </a:rPr>
              <a:t>$2.5M storage batteries to </a:t>
            </a:r>
            <a:r>
              <a:rPr lang="en-US" sz="1800" b="1" dirty="0" smtClean="0">
                <a:solidFill>
                  <a:srgbClr val="FF0000"/>
                </a:solidFill>
                <a:latin typeface="Century Gothic" panose="020B0502020202020204" pitchFamily="34" charset="0"/>
                <a:cs typeface="Times New Roman" pitchFamily="18" charset="0"/>
              </a:rPr>
              <a:t>power SIGI</a:t>
            </a:r>
            <a:endParaRPr lang="en-US" sz="1800" b="1" dirty="0">
              <a:solidFill>
                <a:srgbClr val="FF0000"/>
              </a:solidFill>
              <a:latin typeface="Century Gothic" panose="020B0502020202020204" pitchFamily="34" charset="0"/>
              <a:ea typeface="+mn-ea"/>
              <a:cs typeface="Times New Roman" pitchFamily="18" charset="0"/>
            </a:endParaRPr>
          </a:p>
          <a:p>
            <a:pPr marL="684213" lvl="2" indent="-284163">
              <a:spcBef>
                <a:spcPct val="0"/>
              </a:spcBef>
              <a:defRPr/>
            </a:pPr>
            <a:r>
              <a:rPr lang="en-US" sz="1800" b="1" dirty="0">
                <a:solidFill>
                  <a:srgbClr val="0D1F44"/>
                </a:solidFill>
                <a:latin typeface="Century Gothic" panose="020B0502020202020204" pitchFamily="34" charset="0"/>
                <a:ea typeface="+mn-ea"/>
                <a:cs typeface="Times New Roman" pitchFamily="18" charset="0"/>
              </a:rPr>
              <a:t>$1,200,000 funding for energy related research year for two years</a:t>
            </a:r>
            <a:endParaRPr lang="en-US" sz="1800" dirty="0">
              <a:solidFill>
                <a:srgbClr val="0D1F44"/>
              </a:solidFill>
              <a:latin typeface="Century Gothic" panose="020B0502020202020204" pitchFamily="34" charset="0"/>
              <a:ea typeface="+mn-ea"/>
              <a:cs typeface="Times New Roman"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326" y="0"/>
            <a:ext cx="5807076" cy="127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62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26925" y="1882286"/>
            <a:ext cx="4845251" cy="3439013"/>
          </a:xfrm>
        </p:spPr>
        <p:txBody>
          <a:bodyPr>
            <a:noAutofit/>
          </a:bodyPr>
          <a:lstStyle/>
          <a:p>
            <a:pPr marL="0" indent="0">
              <a:buNone/>
            </a:pPr>
            <a:r>
              <a:rPr lang="en-US" sz="1800" dirty="0">
                <a:latin typeface="Arial Narrow" panose="020B0606020202030204" pitchFamily="34" charset="0"/>
              </a:rPr>
              <a:t>Research at the WCGEC focuses on seven major areas. Those areas focusing primarily on energy storage and generation, such as fuel cell, super capacitor and battery research, are housed mostly at the Bourns College of Engineering campus location.  </a:t>
            </a:r>
          </a:p>
          <a:p>
            <a:pPr marL="0" indent="0">
              <a:buNone/>
            </a:pPr>
            <a:r>
              <a:rPr lang="en-US" sz="1800" dirty="0">
                <a:latin typeface="Arial Narrow" panose="020B0606020202030204" pitchFamily="34" charset="0"/>
              </a:rPr>
              <a:t>Meanwhile, the implementation of these technologies, such as solar cell and solar thermal, transportation, smart building and power distribution, is researched at </a:t>
            </a:r>
            <a:r>
              <a:rPr lang="en-US" sz="1800" dirty="0" smtClean="0">
                <a:latin typeface="Arial Narrow" panose="020B0606020202030204" pitchFamily="34" charset="0"/>
              </a:rPr>
              <a:t>CE-CERT.</a:t>
            </a:r>
            <a:endParaRPr lang="en-US" sz="1800" dirty="0">
              <a:latin typeface="Arial Narrow" panose="020B0606020202030204" pitchFamily="34" charset="0"/>
            </a:endParaRPr>
          </a:p>
          <a:p>
            <a:pPr marL="0" indent="0">
              <a:buNone/>
            </a:pPr>
            <a:r>
              <a:rPr lang="en-US" sz="1800" dirty="0">
                <a:latin typeface="Arial Narrow" panose="020B0606020202030204" pitchFamily="34" charset="0"/>
              </a:rPr>
              <a:t>Having research occur at two locations assists in having the space available to both work in labs and test on-site.</a:t>
            </a:r>
          </a:p>
        </p:txBody>
      </p:sp>
      <p:sp>
        <p:nvSpPr>
          <p:cNvPr id="3" name="Title 2"/>
          <p:cNvSpPr>
            <a:spLocks noGrp="1"/>
          </p:cNvSpPr>
          <p:nvPr>
            <p:ph type="title"/>
          </p:nvPr>
        </p:nvSpPr>
        <p:spPr/>
        <p:txBody>
          <a:bodyPr/>
          <a:lstStyle/>
          <a:p>
            <a:r>
              <a:rPr lang="en-US" dirty="0"/>
              <a:t>Integrated Research</a:t>
            </a:r>
          </a:p>
        </p:txBody>
      </p:sp>
      <p:grpSp>
        <p:nvGrpSpPr>
          <p:cNvPr id="17" name="Group 16"/>
          <p:cNvGrpSpPr/>
          <p:nvPr/>
        </p:nvGrpSpPr>
        <p:grpSpPr>
          <a:xfrm>
            <a:off x="5521234" y="1739160"/>
            <a:ext cx="4709160" cy="4712714"/>
            <a:chOff x="3634036" y="1439333"/>
            <a:chExt cx="5023806" cy="5012541"/>
          </a:xfrm>
        </p:grpSpPr>
        <p:grpSp>
          <p:nvGrpSpPr>
            <p:cNvPr id="11" name="Group 10"/>
            <p:cNvGrpSpPr/>
            <p:nvPr/>
          </p:nvGrpSpPr>
          <p:grpSpPr>
            <a:xfrm>
              <a:off x="3814246" y="1805440"/>
              <a:ext cx="4489704" cy="4493623"/>
              <a:chOff x="3518263" y="1796692"/>
              <a:chExt cx="4502331" cy="4708610"/>
            </a:xfrm>
          </p:grpSpPr>
          <p:pic>
            <p:nvPicPr>
              <p:cNvPr id="9" name="Picture 2"/>
              <p:cNvPicPr>
                <a:picLocks noChangeAspect="1"/>
              </p:cNvPicPr>
              <p:nvPr/>
            </p:nvPicPr>
            <p:blipFill rotWithShape="1">
              <a:blip r:embed="rId2">
                <a:extLst>
                  <a:ext uri="{28A0092B-C50C-407E-A947-70E740481C1C}">
                    <a14:useLocalDpi xmlns:a14="http://schemas.microsoft.com/office/drawing/2010/main" val="0"/>
                  </a:ext>
                </a:extLst>
              </a:blip>
              <a:srcRect l="20146" t="5595" r="19543" b="5800"/>
              <a:stretch/>
            </p:blipFill>
            <p:spPr bwMode="auto">
              <a:xfrm>
                <a:off x="3692433" y="1796692"/>
                <a:ext cx="4328161" cy="465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18263" y="6008914"/>
                <a:ext cx="574766" cy="44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p:cNvSpPr/>
              <p:nvPr/>
            </p:nvSpPr>
            <p:spPr>
              <a:xfrm>
                <a:off x="7445828" y="6061165"/>
                <a:ext cx="574766" cy="44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14" name="Block Arc 13"/>
            <p:cNvSpPr/>
            <p:nvPr/>
          </p:nvSpPr>
          <p:spPr>
            <a:xfrm rot="7077213">
              <a:off x="3639668" y="1433701"/>
              <a:ext cx="5012541" cy="5023806"/>
            </a:xfrm>
            <a:prstGeom prst="blockArc">
              <a:avLst>
                <a:gd name="adj1" fmla="val 12076702"/>
                <a:gd name="adj2" fmla="val 2905854"/>
                <a:gd name="adj3" fmla="val 277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6" name="Block Arc 15"/>
            <p:cNvSpPr/>
            <p:nvPr/>
          </p:nvSpPr>
          <p:spPr>
            <a:xfrm rot="18121997">
              <a:off x="3639668" y="1433701"/>
              <a:ext cx="5012541" cy="5023806"/>
            </a:xfrm>
            <a:prstGeom prst="blockArc">
              <a:avLst>
                <a:gd name="adj1" fmla="val 13480331"/>
                <a:gd name="adj2" fmla="val 1018929"/>
                <a:gd name="adj3" fmla="val 2692"/>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grpSp>
      <p:sp>
        <p:nvSpPr>
          <p:cNvPr id="18" name="Chevron 17"/>
          <p:cNvSpPr/>
          <p:nvPr/>
        </p:nvSpPr>
        <p:spPr>
          <a:xfrm rot="2951358">
            <a:off x="9354688" y="5730128"/>
            <a:ext cx="348343" cy="757645"/>
          </a:xfrm>
          <a:prstGeom prst="chevron">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19" name="TextBox 18"/>
          <p:cNvSpPr txBox="1"/>
          <p:nvPr/>
        </p:nvSpPr>
        <p:spPr>
          <a:xfrm>
            <a:off x="9121960" y="6283563"/>
            <a:ext cx="1497304" cy="461665"/>
          </a:xfrm>
          <a:prstGeom prst="rect">
            <a:avLst/>
          </a:prstGeom>
          <a:noFill/>
        </p:spPr>
        <p:txBody>
          <a:bodyPr wrap="square" rtlCol="0">
            <a:spAutoFit/>
          </a:bodyPr>
          <a:lstStyle/>
          <a:p>
            <a:pPr algn="ctr"/>
            <a:r>
              <a:rPr lang="en-US" sz="1200" dirty="0">
                <a:solidFill>
                  <a:srgbClr val="70AD47"/>
                </a:solidFill>
                <a:latin typeface="Adobe Gothic Std B" panose="020B0800000000000000" pitchFamily="34" charset="-128"/>
                <a:ea typeface="Adobe Gothic Std B" panose="020B0800000000000000" pitchFamily="34" charset="-128"/>
              </a:rPr>
              <a:t>CE-CERT </a:t>
            </a:r>
          </a:p>
          <a:p>
            <a:pPr algn="ctr"/>
            <a:r>
              <a:rPr lang="en-US" sz="1200" dirty="0">
                <a:solidFill>
                  <a:srgbClr val="70AD47"/>
                </a:solidFill>
                <a:latin typeface="Adobe Gothic Std B" panose="020B0800000000000000" pitchFamily="34" charset="-128"/>
                <a:ea typeface="Adobe Gothic Std B" panose="020B0800000000000000" pitchFamily="34" charset="-128"/>
              </a:rPr>
              <a:t>Research</a:t>
            </a:r>
          </a:p>
        </p:txBody>
      </p:sp>
      <p:sp>
        <p:nvSpPr>
          <p:cNvPr id="20" name="Chevron 19"/>
          <p:cNvSpPr/>
          <p:nvPr/>
        </p:nvSpPr>
        <p:spPr>
          <a:xfrm rot="14093651">
            <a:off x="6190149" y="1564849"/>
            <a:ext cx="348343" cy="757645"/>
          </a:xfrm>
          <a:prstGeom prst="chevron">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21" name="TextBox 20"/>
          <p:cNvSpPr txBox="1"/>
          <p:nvPr/>
        </p:nvSpPr>
        <p:spPr>
          <a:xfrm>
            <a:off x="5250281" y="1420622"/>
            <a:ext cx="1226479" cy="461665"/>
          </a:xfrm>
          <a:prstGeom prst="rect">
            <a:avLst/>
          </a:prstGeom>
          <a:noFill/>
        </p:spPr>
        <p:txBody>
          <a:bodyPr wrap="square" rtlCol="0">
            <a:spAutoFit/>
          </a:bodyPr>
          <a:lstStyle/>
          <a:p>
            <a:pPr algn="ctr"/>
            <a:r>
              <a:rPr lang="en-US" sz="1200" dirty="0">
                <a:solidFill>
                  <a:srgbClr val="FFC000"/>
                </a:solidFill>
                <a:latin typeface="Adobe Gothic Std B" panose="020B0800000000000000" pitchFamily="34" charset="-128"/>
                <a:ea typeface="Adobe Gothic Std B" panose="020B0800000000000000" pitchFamily="34" charset="-128"/>
              </a:rPr>
              <a:t>On-Campus </a:t>
            </a:r>
          </a:p>
          <a:p>
            <a:pPr algn="ctr"/>
            <a:r>
              <a:rPr lang="en-US" sz="1200" dirty="0">
                <a:solidFill>
                  <a:srgbClr val="FFC000"/>
                </a:solidFill>
                <a:latin typeface="Adobe Gothic Std B" panose="020B0800000000000000" pitchFamily="34" charset="-128"/>
                <a:ea typeface="Adobe Gothic Std B" panose="020B0800000000000000" pitchFamily="34" charset="-128"/>
              </a:rPr>
              <a:t>Research</a:t>
            </a:r>
          </a:p>
        </p:txBody>
      </p:sp>
    </p:spTree>
    <p:extLst>
      <p:ext uri="{BB962C8B-B14F-4D97-AF65-F5344CB8AC3E}">
        <p14:creationId xmlns:p14="http://schemas.microsoft.com/office/powerpoint/2010/main" val="18797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5708651" y="1673588"/>
            <a:ext cx="4916487" cy="3625850"/>
          </a:xfrm>
          <a:prstGeom prst="rect">
            <a:avLst/>
          </a:prstGeom>
        </p:spPr>
      </p:pic>
      <p:sp>
        <p:nvSpPr>
          <p:cNvPr id="5" name="TextBox 4"/>
          <p:cNvSpPr txBox="1"/>
          <p:nvPr/>
        </p:nvSpPr>
        <p:spPr>
          <a:xfrm>
            <a:off x="1348802" y="1027257"/>
            <a:ext cx="8412481" cy="646331"/>
          </a:xfrm>
          <a:prstGeom prst="rect">
            <a:avLst/>
          </a:prstGeom>
          <a:noFill/>
        </p:spPr>
        <p:txBody>
          <a:bodyPr wrap="square" rtlCol="0">
            <a:spAutoFit/>
          </a:bodyPr>
          <a:lstStyle/>
          <a:p>
            <a:r>
              <a:rPr lang="en-US" sz="1200" dirty="0">
                <a:latin typeface="Arial Narrow" panose="020B0606020202030204" pitchFamily="34" charset="0"/>
              </a:rPr>
              <a:t>SIGI was established as part of the </a:t>
            </a:r>
            <a:r>
              <a:rPr lang="en-US" sz="1200" dirty="0" smtClean="0">
                <a:latin typeface="Arial Narrow" panose="020B0606020202030204" pitchFamily="34" charset="0"/>
              </a:rPr>
              <a:t>WCGEC </a:t>
            </a:r>
            <a:r>
              <a:rPr lang="en-US" sz="1200" dirty="0">
                <a:latin typeface="Arial Narrow" panose="020B0606020202030204" pitchFamily="34" charset="0"/>
              </a:rPr>
              <a:t>is one of the largest integrated renewable energy projects of its kind in the state. A key component of the project is to demonstrate that electric vehicles can be seamlessly introduced into the existing grid system through “smart integration” of renewable energy, storage and advanced dispatch controls.</a:t>
            </a:r>
          </a:p>
        </p:txBody>
      </p:sp>
      <p:sp>
        <p:nvSpPr>
          <p:cNvPr id="6" name="Rectangle 5"/>
          <p:cNvSpPr/>
          <p:nvPr/>
        </p:nvSpPr>
        <p:spPr>
          <a:xfrm>
            <a:off x="1524001" y="1523722"/>
            <a:ext cx="1028884" cy="348343"/>
          </a:xfrm>
          <a:prstGeom prst="rect">
            <a:avLst/>
          </a:prstGeom>
          <a:solidFill>
            <a:schemeClr val="accent5">
              <a:lumMod val="60000"/>
              <a:lumOff val="4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50987" y="559779"/>
            <a:ext cx="4485283" cy="307777"/>
          </a:xfrm>
          <a:prstGeom prst="rect">
            <a:avLst/>
          </a:prstGeom>
          <a:noFill/>
        </p:spPr>
        <p:txBody>
          <a:bodyPr wrap="square" rtlCol="0">
            <a:spAutoFit/>
          </a:bodyPr>
          <a:lstStyle/>
          <a:p>
            <a:r>
              <a:rPr lang="en-US" sz="1400" b="1" dirty="0" smtClean="0">
                <a:latin typeface="Arial Narrow" panose="020B0606020202030204" pitchFamily="34" charset="0"/>
              </a:rPr>
              <a:t>Sustainable Integrated Grid Initiative (SIGI)</a:t>
            </a:r>
            <a:endParaRPr lang="en-US" sz="1400" b="1" dirty="0">
              <a:latin typeface="Arial Narrow" panose="020B0606020202030204" pitchFamily="34" charset="0"/>
            </a:endParaRPr>
          </a:p>
        </p:txBody>
      </p:sp>
      <p:sp>
        <p:nvSpPr>
          <p:cNvPr id="8" name="Rectangle 7"/>
          <p:cNvSpPr/>
          <p:nvPr/>
        </p:nvSpPr>
        <p:spPr>
          <a:xfrm>
            <a:off x="1524000" y="2818200"/>
            <a:ext cx="1942012" cy="348343"/>
          </a:xfrm>
          <a:prstGeom prst="rect">
            <a:avLst/>
          </a:prstGeom>
          <a:solidFill>
            <a:schemeClr val="accent5">
              <a:lumMod val="60000"/>
              <a:lumOff val="4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32474" y="1996271"/>
            <a:ext cx="1872342" cy="307777"/>
          </a:xfrm>
          <a:prstGeom prst="rect">
            <a:avLst/>
          </a:prstGeom>
          <a:noFill/>
        </p:spPr>
        <p:txBody>
          <a:bodyPr wrap="square" rtlCol="0">
            <a:spAutoFit/>
          </a:bodyPr>
          <a:lstStyle/>
          <a:p>
            <a:r>
              <a:rPr lang="en-US" sz="1400" b="1" dirty="0">
                <a:latin typeface="Arial Narrow" panose="020B0606020202030204" pitchFamily="34" charset="0"/>
              </a:rPr>
              <a:t>Key Project Features</a:t>
            </a:r>
          </a:p>
        </p:txBody>
      </p:sp>
      <p:sp>
        <p:nvSpPr>
          <p:cNvPr id="10" name="TextBox 9"/>
          <p:cNvSpPr txBox="1"/>
          <p:nvPr/>
        </p:nvSpPr>
        <p:spPr>
          <a:xfrm>
            <a:off x="1301616" y="2592874"/>
            <a:ext cx="3890370" cy="2308324"/>
          </a:xfrm>
          <a:prstGeom prst="rect">
            <a:avLst/>
          </a:prstGeom>
          <a:noFill/>
        </p:spPr>
        <p:txBody>
          <a:bodyPr wrap="square" rtlCol="0">
            <a:spAutoFit/>
          </a:bodyPr>
          <a:lstStyle/>
          <a:p>
            <a:r>
              <a:rPr lang="en-US" sz="1200" b="1" dirty="0">
                <a:solidFill>
                  <a:schemeClr val="accent5">
                    <a:lumMod val="50000"/>
                  </a:schemeClr>
                </a:solidFill>
                <a:latin typeface="Arial Narrow" panose="020B0606020202030204" pitchFamily="34" charset="0"/>
              </a:rPr>
              <a:t>Load Management</a:t>
            </a:r>
          </a:p>
          <a:p>
            <a:pPr marL="171450" indent="-171450">
              <a:buFont typeface="Wingdings" panose="05000000000000000000" pitchFamily="2" charset="2"/>
              <a:buChar char="§"/>
            </a:pPr>
            <a:r>
              <a:rPr lang="en-US" sz="1200" dirty="0">
                <a:latin typeface="Arial Narrow" panose="020B0606020202030204" pitchFamily="34" charset="0"/>
              </a:rPr>
              <a:t>Reduces risk of grid failure/blackout (due to decreased peaks)</a:t>
            </a:r>
          </a:p>
          <a:p>
            <a:pPr marL="171450" indent="-171450">
              <a:buFont typeface="Wingdings" panose="05000000000000000000" pitchFamily="2" charset="2"/>
              <a:buChar char="§"/>
            </a:pPr>
            <a:r>
              <a:rPr lang="en-US" sz="1200" dirty="0">
                <a:latin typeface="Arial Narrow" panose="020B0606020202030204" pitchFamily="34" charset="0"/>
              </a:rPr>
              <a:t>Increased predictability of demand (flattens peak demand)</a:t>
            </a:r>
          </a:p>
          <a:p>
            <a:endParaRPr lang="en-US" sz="1200" dirty="0">
              <a:latin typeface="Arial Narrow" panose="020B0606020202030204" pitchFamily="34" charset="0"/>
            </a:endParaRPr>
          </a:p>
          <a:p>
            <a:r>
              <a:rPr lang="en-US" sz="1200" b="1" dirty="0">
                <a:solidFill>
                  <a:schemeClr val="accent5">
                    <a:lumMod val="50000"/>
                  </a:schemeClr>
                </a:solidFill>
                <a:latin typeface="Arial Narrow" panose="020B0606020202030204" pitchFamily="34" charset="0"/>
              </a:rPr>
              <a:t>Outage Prevention</a:t>
            </a:r>
          </a:p>
          <a:p>
            <a:pPr marL="171450" indent="-171450">
              <a:buFont typeface="Arial" panose="020B0604020202020204" pitchFamily="34" charset="0"/>
              <a:buChar char="•"/>
            </a:pPr>
            <a:r>
              <a:rPr lang="en-US" sz="1200" dirty="0">
                <a:latin typeface="Arial Narrow" panose="020B0606020202030204" pitchFamily="34" charset="0"/>
              </a:rPr>
              <a:t>Relieves stress on grid</a:t>
            </a:r>
          </a:p>
          <a:p>
            <a:endParaRPr lang="en-US" sz="1200" dirty="0">
              <a:latin typeface="Arial Narrow" panose="020B0606020202030204" pitchFamily="34" charset="0"/>
            </a:endParaRPr>
          </a:p>
          <a:p>
            <a:r>
              <a:rPr lang="en-US" sz="1200" b="1" dirty="0">
                <a:solidFill>
                  <a:schemeClr val="accent5">
                    <a:lumMod val="50000"/>
                  </a:schemeClr>
                </a:solidFill>
                <a:latin typeface="Arial Narrow" panose="020B0606020202030204" pitchFamily="34" charset="0"/>
              </a:rPr>
              <a:t>Outage Support</a:t>
            </a:r>
          </a:p>
          <a:p>
            <a:pPr marL="171450" indent="-171450">
              <a:buFont typeface="Arial" panose="020B0604020202020204" pitchFamily="34" charset="0"/>
              <a:buChar char="•"/>
            </a:pPr>
            <a:r>
              <a:rPr lang="en-US" sz="1200" dirty="0">
                <a:latin typeface="Arial Narrow" panose="020B0606020202030204" pitchFamily="34" charset="0"/>
              </a:rPr>
              <a:t>Battery dedicated to critical loads</a:t>
            </a:r>
          </a:p>
          <a:p>
            <a:endParaRPr lang="en-US" sz="1200" dirty="0">
              <a:latin typeface="Arial Narrow" panose="020B0606020202030204" pitchFamily="34" charset="0"/>
            </a:endParaRPr>
          </a:p>
          <a:p>
            <a:r>
              <a:rPr lang="en-US" sz="1200" b="1" dirty="0">
                <a:solidFill>
                  <a:schemeClr val="accent5">
                    <a:lumMod val="50000"/>
                  </a:schemeClr>
                </a:solidFill>
                <a:latin typeface="Arial Narrow" panose="020B0606020202030204" pitchFamily="34" charset="0"/>
              </a:rPr>
              <a:t>Distributed Energy Resource Support</a:t>
            </a:r>
          </a:p>
          <a:p>
            <a:pPr marL="171450" indent="-171450">
              <a:buFont typeface="Arial" panose="020B0604020202020204" pitchFamily="34" charset="0"/>
              <a:buChar char="•"/>
            </a:pPr>
            <a:r>
              <a:rPr lang="en-US" sz="1200" dirty="0" err="1">
                <a:latin typeface="Arial Narrow" panose="020B0606020202030204" pitchFamily="34" charset="0"/>
              </a:rPr>
              <a:t>Microgrids</a:t>
            </a:r>
            <a:r>
              <a:rPr lang="en-US" sz="1200" dirty="0">
                <a:latin typeface="Arial Narrow" panose="020B0606020202030204" pitchFamily="34" charset="0"/>
              </a:rPr>
              <a:t> support distributed solar systems</a:t>
            </a:r>
          </a:p>
        </p:txBody>
      </p:sp>
      <p:sp>
        <p:nvSpPr>
          <p:cNvPr id="12" name="TextBox 11"/>
          <p:cNvSpPr txBox="1"/>
          <p:nvPr/>
        </p:nvSpPr>
        <p:spPr>
          <a:xfrm>
            <a:off x="1475858" y="5126524"/>
            <a:ext cx="1436914" cy="307777"/>
          </a:xfrm>
          <a:prstGeom prst="rect">
            <a:avLst/>
          </a:prstGeom>
          <a:noFill/>
        </p:spPr>
        <p:txBody>
          <a:bodyPr wrap="square" rtlCol="0">
            <a:spAutoFit/>
          </a:bodyPr>
          <a:lstStyle/>
          <a:p>
            <a:r>
              <a:rPr lang="en-US" sz="1400" b="1" dirty="0">
                <a:latin typeface="Arial Narrow" panose="020B0606020202030204" pitchFamily="34" charset="0"/>
              </a:rPr>
              <a:t>Project Partners</a:t>
            </a:r>
          </a:p>
        </p:txBody>
      </p:sp>
      <p:pic>
        <p:nvPicPr>
          <p:cNvPr id="22" name="Picture 21"/>
          <p:cNvPicPr>
            <a:picLocks noChangeAspect="1"/>
          </p:cNvPicPr>
          <p:nvPr/>
        </p:nvPicPr>
        <p:blipFill>
          <a:blip r:embed="rId4"/>
          <a:stretch>
            <a:fillRect/>
          </a:stretch>
        </p:blipFill>
        <p:spPr>
          <a:xfrm>
            <a:off x="1475858" y="5483285"/>
            <a:ext cx="811170" cy="35268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2797" y="5534366"/>
            <a:ext cx="1108007" cy="25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http://www.cert.ucr.edu/images/NEWSCRISE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573" y="5483285"/>
            <a:ext cx="746299" cy="36419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watereducation.org/sites/main/files/imagecache/lightbox/main-images/riverside_public_utiliti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1986" y="5474607"/>
            <a:ext cx="631989" cy="40512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riversideca.gov/dineriverside/logos/fullcol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3089" y="5461640"/>
            <a:ext cx="363294" cy="3706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cs.ucr.edu/~zhijia/images/UCR-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56818" y="5608925"/>
            <a:ext cx="913891" cy="1759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http://www.wdi.ag/files/manufacturer/logo/bourn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9240" y="5485774"/>
            <a:ext cx="918647" cy="3980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http://solarbuildermag.com/wp-content/uploads/2012/02/solarmax-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90744" y="5468325"/>
            <a:ext cx="432977" cy="43297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descr="http://dogsniffer.com/la/wp-content/uploads/sites/2/2010/12/RIVERSIDE-TRANSIT-AGENCY.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02507" y="5592519"/>
            <a:ext cx="867525" cy="23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9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304800"/>
            <a:ext cx="8686800" cy="1446550"/>
          </a:xfrm>
          <a:prstGeom prst="rect">
            <a:avLst/>
          </a:prstGeom>
        </p:spPr>
        <p:txBody>
          <a:bodyPr wrap="square">
            <a:spAutoFit/>
          </a:bodyPr>
          <a:lstStyle/>
          <a:p>
            <a:r>
              <a:rPr lang="en-US" sz="2800" b="1" dirty="0">
                <a:solidFill>
                  <a:srgbClr val="0066CC"/>
                </a:solidFill>
                <a:latin typeface="Times New Roman" panose="02020603050405020304" pitchFamily="18" charset="0"/>
                <a:cs typeface="Times New Roman" panose="02020603050405020304" pitchFamily="18" charset="0"/>
              </a:rPr>
              <a:t>Sustainable Integrated Grid Initiative Launched</a:t>
            </a:r>
          </a:p>
          <a:p>
            <a:r>
              <a:rPr lang="en-US" sz="2000" b="1" dirty="0">
                <a:solidFill>
                  <a:srgbClr val="0066CC"/>
                </a:solidFill>
                <a:latin typeface="Times New Roman" panose="02020603050405020304" pitchFamily="18" charset="0"/>
                <a:cs typeface="Times New Roman" panose="02020603050405020304" pitchFamily="18" charset="0"/>
              </a:rPr>
              <a:t>May 21</a:t>
            </a:r>
            <a:r>
              <a:rPr lang="en-US" sz="2000" b="1" baseline="30000" dirty="0">
                <a:solidFill>
                  <a:srgbClr val="0066CC"/>
                </a:solidFill>
                <a:latin typeface="Times New Roman" panose="02020603050405020304" pitchFamily="18" charset="0"/>
                <a:cs typeface="Times New Roman" panose="02020603050405020304" pitchFamily="18" charset="0"/>
              </a:rPr>
              <a:t>st</a:t>
            </a:r>
            <a:r>
              <a:rPr lang="en-US" sz="2000" b="1" dirty="0">
                <a:solidFill>
                  <a:srgbClr val="0066CC"/>
                </a:solidFill>
                <a:latin typeface="Times New Roman" panose="02020603050405020304" pitchFamily="18" charset="0"/>
                <a:cs typeface="Times New Roman" panose="02020603050405020304" pitchFamily="18" charset="0"/>
              </a:rPr>
              <a:t>, 2014</a:t>
            </a:r>
          </a:p>
          <a:p>
            <a:r>
              <a:rPr lang="en-US" sz="2000" dirty="0">
                <a:solidFill>
                  <a:srgbClr val="2B313A"/>
                </a:solidFill>
                <a:latin typeface="Times New Roman" panose="02020603050405020304" pitchFamily="18" charset="0"/>
                <a:cs typeface="Times New Roman" panose="02020603050405020304" pitchFamily="18" charset="0"/>
              </a:rPr>
              <a:t>Initiative will allow researchers to study integration of solar energy, electric vehicles and batteries</a:t>
            </a:r>
          </a:p>
        </p:txBody>
      </p:sp>
      <p:pic>
        <p:nvPicPr>
          <p:cNvPr id="6" name="Picture 5"/>
          <p:cNvPicPr>
            <a:picLocks noChangeAspect="1"/>
          </p:cNvPicPr>
          <p:nvPr/>
        </p:nvPicPr>
        <p:blipFill>
          <a:blip r:embed="rId3"/>
          <a:stretch>
            <a:fillRect/>
          </a:stretch>
        </p:blipFill>
        <p:spPr>
          <a:xfrm>
            <a:off x="2667001" y="1668025"/>
            <a:ext cx="6296597" cy="4176847"/>
          </a:xfrm>
          <a:prstGeom prst="rect">
            <a:avLst/>
          </a:prstGeom>
        </p:spPr>
      </p:pic>
      <p:sp>
        <p:nvSpPr>
          <p:cNvPr id="7" name="Rectangle 6"/>
          <p:cNvSpPr/>
          <p:nvPr/>
        </p:nvSpPr>
        <p:spPr>
          <a:xfrm>
            <a:off x="2286000" y="5829631"/>
            <a:ext cx="7848600" cy="523220"/>
          </a:xfrm>
          <a:prstGeom prst="rect">
            <a:avLst/>
          </a:prstGeom>
        </p:spPr>
        <p:txBody>
          <a:bodyPr wrap="square">
            <a:spAutoFit/>
          </a:bodyPr>
          <a:lstStyle/>
          <a:p>
            <a:r>
              <a:rPr lang="en-US" sz="1400" i="1" dirty="0">
                <a:latin typeface="Georgia" panose="02040502050405020303" pitchFamily="18" charset="0"/>
              </a:rPr>
              <a:t>From left, Ben Benoit, </a:t>
            </a:r>
            <a:r>
              <a:rPr lang="en-US" sz="1400" i="1" dirty="0" err="1">
                <a:latin typeface="Georgia" panose="02040502050405020303" pitchFamily="18" charset="0"/>
              </a:rPr>
              <a:t>Ching</a:t>
            </a:r>
            <a:r>
              <a:rPr lang="en-US" sz="1400" i="1" dirty="0">
                <a:latin typeface="Georgia" panose="02040502050405020303" pitchFamily="18" charset="0"/>
              </a:rPr>
              <a:t> Liu, Reza </a:t>
            </a:r>
            <a:r>
              <a:rPr lang="en-US" sz="1400" i="1" dirty="0" err="1">
                <a:latin typeface="Georgia" panose="02040502050405020303" pitchFamily="18" charset="0"/>
              </a:rPr>
              <a:t>Abbaschian</a:t>
            </a:r>
            <a:r>
              <a:rPr lang="en-US" sz="1400" i="1" dirty="0">
                <a:latin typeface="Georgia" panose="02040502050405020303" pitchFamily="18" charset="0"/>
              </a:rPr>
              <a:t>, Winston Chung, Rusty Bailey, Gordon Bourns, Michael </a:t>
            </a:r>
            <a:r>
              <a:rPr lang="en-US" sz="1400" i="1" dirty="0" err="1">
                <a:latin typeface="Georgia" panose="02040502050405020303" pitchFamily="18" charset="0"/>
              </a:rPr>
              <a:t>Pazzani</a:t>
            </a:r>
            <a:r>
              <a:rPr lang="en-US" sz="1400" i="1" dirty="0">
                <a:latin typeface="Georgia" panose="02040502050405020303" pitchFamily="18" charset="0"/>
              </a:rPr>
              <a:t> and Matt Barth unplug the electric-powered bus.</a:t>
            </a:r>
            <a:endParaRPr lang="en-US" sz="1400" dirty="0"/>
          </a:p>
        </p:txBody>
      </p:sp>
    </p:spTree>
    <p:extLst>
      <p:ext uri="{BB962C8B-B14F-4D97-AF65-F5344CB8AC3E}">
        <p14:creationId xmlns:p14="http://schemas.microsoft.com/office/powerpoint/2010/main" val="2515589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Battery </a:t>
            </a:r>
            <a:r>
              <a:rPr lang="en-US" dirty="0"/>
              <a:t>Research</a:t>
            </a:r>
          </a:p>
        </p:txBody>
      </p:sp>
      <p:sp>
        <p:nvSpPr>
          <p:cNvPr id="2" name="Content Placeholder 1"/>
          <p:cNvSpPr>
            <a:spLocks noGrp="1"/>
          </p:cNvSpPr>
          <p:nvPr>
            <p:ph idx="4294967295"/>
          </p:nvPr>
        </p:nvSpPr>
        <p:spPr>
          <a:xfrm>
            <a:off x="1397000" y="1797227"/>
            <a:ext cx="3602038" cy="3924595"/>
          </a:xfrm>
        </p:spPr>
        <p:txBody>
          <a:bodyPr>
            <a:normAutofit/>
          </a:bodyPr>
          <a:lstStyle/>
          <a:p>
            <a:pPr marL="0" indent="0">
              <a:buNone/>
            </a:pPr>
            <a:r>
              <a:rPr lang="en-US" sz="2400" dirty="0">
                <a:latin typeface="Arial Narrow" panose="020B0606020202030204" pitchFamily="34" charset="0"/>
              </a:rPr>
              <a:t>Battery advancements are a critical component to research at the WCGEC. A dedicated team of nine interdisciplinary researchers explore battery technologies to identify new ways that can further improve upon current technologies.</a:t>
            </a:r>
          </a:p>
        </p:txBody>
      </p:sp>
      <p:grpSp>
        <p:nvGrpSpPr>
          <p:cNvPr id="6" name="Group 5"/>
          <p:cNvGrpSpPr/>
          <p:nvPr/>
        </p:nvGrpSpPr>
        <p:grpSpPr>
          <a:xfrm>
            <a:off x="6196679" y="1825452"/>
            <a:ext cx="4204622" cy="4241345"/>
            <a:chOff x="4153989" y="1746657"/>
            <a:chExt cx="4598123" cy="4611189"/>
          </a:xfrm>
        </p:grpSpPr>
        <p:pic>
          <p:nvPicPr>
            <p:cNvPr id="1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231" t="5733" r="18947" b="4832"/>
            <a:stretch/>
          </p:blipFill>
          <p:spPr bwMode="auto">
            <a:xfrm>
              <a:off x="4258491" y="1746657"/>
              <a:ext cx="4389120" cy="46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53989" y="5982789"/>
              <a:ext cx="413298" cy="375057"/>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p:nvPr/>
          </p:nvSpPr>
          <p:spPr>
            <a:xfrm>
              <a:off x="7955279" y="5982789"/>
              <a:ext cx="796833" cy="375057"/>
            </a:xfrm>
            <a:prstGeom prst="rect">
              <a:avLst/>
            </a:pr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Tree>
    <p:extLst>
      <p:ext uri="{BB962C8B-B14F-4D97-AF65-F5344CB8AC3E}">
        <p14:creationId xmlns:p14="http://schemas.microsoft.com/office/powerpoint/2010/main" val="13949024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COE them">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255DA0"/>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rgbClr val="255DA0"/>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569</Words>
  <Application>Microsoft Office PowerPoint</Application>
  <PresentationFormat>Widescreen</PresentationFormat>
  <Paragraphs>67</Paragraphs>
  <Slides>12</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12</vt:i4>
      </vt:variant>
    </vt:vector>
  </HeadingPairs>
  <TitlesOfParts>
    <vt:vector size="30" baseType="lpstr">
      <vt:lpstr>MS PGothic</vt:lpstr>
      <vt:lpstr>Adobe Gothic Std B</vt:lpstr>
      <vt:lpstr>Arial</vt:lpstr>
      <vt:lpstr>Arial Narrow</vt:lpstr>
      <vt:lpstr>Calibri</vt:lpstr>
      <vt:lpstr>Calibri Light</vt:lpstr>
      <vt:lpstr>Century Gothic</vt:lpstr>
      <vt:lpstr>Edwardian Script ITC</vt:lpstr>
      <vt:lpstr>Franklin Gothic Medium</vt:lpstr>
      <vt:lpstr>French Script MT</vt:lpstr>
      <vt:lpstr>Georgia</vt:lpstr>
      <vt:lpstr>Symbol</vt:lpstr>
      <vt:lpstr>Times New Roman</vt:lpstr>
      <vt:lpstr>Trade Gothic LT Std Bold</vt:lpstr>
      <vt:lpstr>Verdana</vt:lpstr>
      <vt:lpstr>Wingdings</vt:lpstr>
      <vt:lpstr>Default Design</vt:lpstr>
      <vt:lpstr>Office Theme</vt:lpstr>
      <vt:lpstr>Welcome and Overview Remarks</vt:lpstr>
      <vt:lpstr>PowerPoint Presentation</vt:lpstr>
      <vt:lpstr>PowerPoint Presentation</vt:lpstr>
      <vt:lpstr>PowerPoint Presentation</vt:lpstr>
      <vt:lpstr>PowerPoint Presentation</vt:lpstr>
      <vt:lpstr>Integrated Research</vt:lpstr>
      <vt:lpstr>PowerPoint Presentation</vt:lpstr>
      <vt:lpstr>PowerPoint Presentation</vt:lpstr>
      <vt:lpstr>Battery Research</vt:lpstr>
      <vt:lpstr>Battery testing facility (on campus)</vt:lpstr>
      <vt:lpstr>PowerPoint Presentation</vt:lpstr>
      <vt:lpstr>PowerPoint Presentation</vt:lpstr>
    </vt:vector>
  </TitlesOfParts>
  <Company>COE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Reza Abbaschian</cp:lastModifiedBy>
  <cp:revision>63</cp:revision>
  <cp:lastPrinted>2017-05-25T18:23:55Z</cp:lastPrinted>
  <dcterms:created xsi:type="dcterms:W3CDTF">2017-03-12T03:28:33Z</dcterms:created>
  <dcterms:modified xsi:type="dcterms:W3CDTF">2019-04-11T12:19:40Z</dcterms:modified>
</cp:coreProperties>
</file>