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58" r:id="rId5"/>
    <p:sldId id="264" r:id="rId6"/>
    <p:sldId id="263" r:id="rId7"/>
    <p:sldId id="266" r:id="rId8"/>
    <p:sldId id="262" r:id="rId9"/>
    <p:sldId id="267" r:id="rId10"/>
    <p:sldId id="269" r:id="rId11"/>
    <p:sldId id="270" r:id="rId12"/>
    <p:sldId id="271" r:id="rId13"/>
    <p:sldId id="272" r:id="rId14"/>
    <p:sldId id="260" r:id="rId15"/>
    <p:sldId id="268" r:id="rId16"/>
    <p:sldId id="259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26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45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18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907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63457" algn="l" defTabSz="9453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36148" algn="l" defTabSz="9453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08840" algn="l" defTabSz="9453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781531" algn="l" defTabSz="9453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B10B"/>
    <a:srgbClr val="F6BC13"/>
    <a:srgbClr val="1C61B2"/>
    <a:srgbClr val="186CF8"/>
    <a:srgbClr val="186BF6"/>
    <a:srgbClr val="498AF1"/>
    <a:srgbClr val="0F65FA"/>
    <a:srgbClr val="F6BC14"/>
    <a:srgbClr val="3B6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97" autoAdjust="0"/>
  </p:normalViewPr>
  <p:slideViewPr>
    <p:cSldViewPr>
      <p:cViewPr varScale="1">
        <p:scale>
          <a:sx n="77" d="100"/>
          <a:sy n="77" d="100"/>
        </p:scale>
        <p:origin x="27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BCE2F-D61D-4E62-9703-CE4355CD4BE1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89C0AE-FA5D-4CAC-A347-B98AF004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2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A9F68A-0DBD-43D5-954F-5B0E34CD104D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3FFB0F-448F-4553-814C-95956908C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4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45" kern="1200">
        <a:solidFill>
          <a:schemeClr val="tx1"/>
        </a:solidFill>
        <a:latin typeface="+mn-lt"/>
        <a:ea typeface="+mn-ea"/>
        <a:cs typeface="+mn-cs"/>
      </a:defRPr>
    </a:lvl1pPr>
    <a:lvl2pPr marL="472691" algn="l" rtl="0" eaLnBrk="0" fontAlgn="base" hangingPunct="0">
      <a:spcBef>
        <a:spcPct val="30000"/>
      </a:spcBef>
      <a:spcAft>
        <a:spcPct val="0"/>
      </a:spcAft>
      <a:defRPr sz="1245" kern="1200">
        <a:solidFill>
          <a:schemeClr val="tx1"/>
        </a:solidFill>
        <a:latin typeface="+mn-lt"/>
        <a:ea typeface="+mn-ea"/>
        <a:cs typeface="+mn-cs"/>
      </a:defRPr>
    </a:lvl2pPr>
    <a:lvl3pPr marL="945384" algn="l" rtl="0" eaLnBrk="0" fontAlgn="base" hangingPunct="0">
      <a:spcBef>
        <a:spcPct val="30000"/>
      </a:spcBef>
      <a:spcAft>
        <a:spcPct val="0"/>
      </a:spcAft>
      <a:defRPr sz="1245" kern="1200">
        <a:solidFill>
          <a:schemeClr val="tx1"/>
        </a:solidFill>
        <a:latin typeface="+mn-lt"/>
        <a:ea typeface="+mn-ea"/>
        <a:cs typeface="+mn-cs"/>
      </a:defRPr>
    </a:lvl3pPr>
    <a:lvl4pPr marL="1418075" algn="l" rtl="0" eaLnBrk="0" fontAlgn="base" hangingPunct="0">
      <a:spcBef>
        <a:spcPct val="30000"/>
      </a:spcBef>
      <a:spcAft>
        <a:spcPct val="0"/>
      </a:spcAft>
      <a:defRPr sz="1245" kern="1200">
        <a:solidFill>
          <a:schemeClr val="tx1"/>
        </a:solidFill>
        <a:latin typeface="+mn-lt"/>
        <a:ea typeface="+mn-ea"/>
        <a:cs typeface="+mn-cs"/>
      </a:defRPr>
    </a:lvl4pPr>
    <a:lvl5pPr marL="1890765" algn="l" rtl="0" eaLnBrk="0" fontAlgn="base" hangingPunct="0">
      <a:spcBef>
        <a:spcPct val="30000"/>
      </a:spcBef>
      <a:spcAft>
        <a:spcPct val="0"/>
      </a:spcAft>
      <a:defRPr sz="1245" kern="1200">
        <a:solidFill>
          <a:schemeClr val="tx1"/>
        </a:solidFill>
        <a:latin typeface="+mn-lt"/>
        <a:ea typeface="+mn-ea"/>
        <a:cs typeface="+mn-cs"/>
      </a:defRPr>
    </a:lvl5pPr>
    <a:lvl6pPr marL="2363457" algn="l" defTabSz="945384" rtl="0" eaLnBrk="1" latinLnBrk="0" hangingPunct="1">
      <a:defRPr sz="1245" kern="1200">
        <a:solidFill>
          <a:schemeClr val="tx1"/>
        </a:solidFill>
        <a:latin typeface="+mn-lt"/>
        <a:ea typeface="+mn-ea"/>
        <a:cs typeface="+mn-cs"/>
      </a:defRPr>
    </a:lvl6pPr>
    <a:lvl7pPr marL="2836148" algn="l" defTabSz="945384" rtl="0" eaLnBrk="1" latinLnBrk="0" hangingPunct="1">
      <a:defRPr sz="1245" kern="1200">
        <a:solidFill>
          <a:schemeClr val="tx1"/>
        </a:solidFill>
        <a:latin typeface="+mn-lt"/>
        <a:ea typeface="+mn-ea"/>
        <a:cs typeface="+mn-cs"/>
      </a:defRPr>
    </a:lvl7pPr>
    <a:lvl8pPr marL="3308840" algn="l" defTabSz="945384" rtl="0" eaLnBrk="1" latinLnBrk="0" hangingPunct="1">
      <a:defRPr sz="1245" kern="1200">
        <a:solidFill>
          <a:schemeClr val="tx1"/>
        </a:solidFill>
        <a:latin typeface="+mn-lt"/>
        <a:ea typeface="+mn-ea"/>
        <a:cs typeface="+mn-cs"/>
      </a:defRPr>
    </a:lvl8pPr>
    <a:lvl9pPr marL="3781531" algn="l" defTabSz="945384" rtl="0" eaLnBrk="1" latinLnBrk="0" hangingPunct="1">
      <a:defRPr sz="12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6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Motors</a:t>
            </a:r>
          </a:p>
          <a:p>
            <a:pPr lvl="1"/>
            <a:r>
              <a:rPr lang="en-US" dirty="0"/>
              <a:t>Design Considerations between the Spark EV and Bolt-EV  June 2016</a:t>
            </a:r>
          </a:p>
          <a:p>
            <a:pPr lvl="1"/>
            <a:r>
              <a:rPr lang="en-US" dirty="0"/>
              <a:t>Battery Life Verification for the GM </a:t>
            </a:r>
            <a:r>
              <a:rPr lang="en-US" dirty="0" err="1"/>
              <a:t>eAssist</a:t>
            </a:r>
            <a:r>
              <a:rPr lang="en-US" dirty="0"/>
              <a:t> Hybrid System June 2012</a:t>
            </a:r>
          </a:p>
          <a:p>
            <a:r>
              <a:rPr lang="en-US" dirty="0"/>
              <a:t>Jaguar Land Rover</a:t>
            </a:r>
          </a:p>
          <a:p>
            <a:pPr lvl="1"/>
            <a:r>
              <a:rPr lang="en-US" dirty="0"/>
              <a:t>Development of Robust Real World Usage Cases for Electric Vehicles June 2016</a:t>
            </a:r>
          </a:p>
          <a:p>
            <a:r>
              <a:rPr lang="en-US" dirty="0"/>
              <a:t>BMW </a:t>
            </a:r>
          </a:p>
          <a:p>
            <a:pPr lvl="1"/>
            <a:r>
              <a:rPr lang="en-US" dirty="0"/>
              <a:t>Lifetime Simulation of HEV Batteries June 2013</a:t>
            </a:r>
          </a:p>
          <a:p>
            <a:r>
              <a:rPr lang="en-US" dirty="0"/>
              <a:t>Ford</a:t>
            </a:r>
          </a:p>
          <a:p>
            <a:pPr lvl="1"/>
            <a:r>
              <a:rPr lang="en-US" dirty="0"/>
              <a:t>Predicting Validating Battery Life in </a:t>
            </a:r>
            <a:r>
              <a:rPr lang="en-US" dirty="0" err="1"/>
              <a:t>xEV</a:t>
            </a:r>
            <a:r>
              <a:rPr lang="en-US" dirty="0"/>
              <a:t> Applications June 2016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DOEs  4 to 5+ Parameters</a:t>
            </a:r>
          </a:p>
          <a:p>
            <a:pPr lvl="1"/>
            <a:r>
              <a:rPr lang="en-US" dirty="0"/>
              <a:t>Time and Labor Intensive.</a:t>
            </a:r>
          </a:p>
          <a:p>
            <a:r>
              <a:rPr lang="en-US" dirty="0"/>
              <a:t>Models only as good as the data that drives the model</a:t>
            </a:r>
          </a:p>
          <a:p>
            <a:pPr lvl="1"/>
            <a:r>
              <a:rPr lang="en-US" dirty="0"/>
              <a:t>Projections are limited the in vehicle warranty period. 8 years/ 100k miles or 10 years / 10 years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0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1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FB0F-448F-4553-814C-95956908CA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9479" y="373423"/>
            <a:ext cx="4736108" cy="8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/>
          <a:srcRect l="8230"/>
          <a:stretch/>
        </p:blipFill>
        <p:spPr>
          <a:xfrm>
            <a:off x="0" y="14289"/>
            <a:ext cx="8496300" cy="307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/>
          <a:srcRect t="17023" b="14893"/>
          <a:stretch/>
        </p:blipFill>
        <p:spPr>
          <a:xfrm>
            <a:off x="2042160" y="4817027"/>
            <a:ext cx="4663440" cy="19914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432169" y="4634551"/>
            <a:ext cx="5889678" cy="179806"/>
          </a:xfrm>
          <a:prstGeom prst="rect">
            <a:avLst/>
          </a:prstGeom>
        </p:spPr>
        <p:txBody>
          <a:bodyPr wrap="square" lIns="44591" tIns="22295" rIns="44591" bIns="22295">
            <a:spAutoFit/>
          </a:bodyPr>
          <a:lstStyle/>
          <a:p>
            <a:pPr algn="ctr"/>
            <a:r>
              <a:rPr lang="en-US" sz="876" b="1" dirty="0">
                <a:solidFill>
                  <a:srgbClr val="1C61B2"/>
                </a:solidFill>
              </a:rPr>
              <a:t>2019 Energy Storage Technologies and Applications</a:t>
            </a:r>
            <a:r>
              <a:rPr lang="en-US" sz="876" b="1" baseline="0" dirty="0">
                <a:solidFill>
                  <a:srgbClr val="1C61B2"/>
                </a:solidFill>
              </a:rPr>
              <a:t> Conference</a:t>
            </a:r>
            <a:r>
              <a:rPr lang="en-US" sz="876" b="1" dirty="0">
                <a:solidFill>
                  <a:srgbClr val="1C61B2"/>
                </a:solidFill>
              </a:rPr>
              <a:t>, </a:t>
            </a:r>
            <a:r>
              <a:rPr lang="en-US" sz="876" b="1" kern="1200" dirty="0">
                <a:solidFill>
                  <a:srgbClr val="1C61B2"/>
                </a:solidFill>
                <a:latin typeface="Arial" charset="0"/>
                <a:ea typeface="+mn-ea"/>
                <a:cs typeface="+mn-cs"/>
              </a:rPr>
              <a:t>Riverside, California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3" y="4535073"/>
            <a:ext cx="1855383" cy="589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/>
          <a:srcRect r="4356"/>
          <a:stretch/>
        </p:blipFill>
        <p:spPr>
          <a:xfrm>
            <a:off x="6712224" y="4481124"/>
            <a:ext cx="2416536" cy="6408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5pPr>
      <a:lvl6pPr marL="236474" algn="ctr" rtl="0" eaLnBrk="1" fontAlgn="base" hangingPunct="1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6pPr>
      <a:lvl7pPr marL="472944" algn="ctr" rtl="0" eaLnBrk="1" fontAlgn="base" hangingPunct="1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7pPr>
      <a:lvl8pPr marL="709418" algn="ctr" rtl="0" eaLnBrk="1" fontAlgn="base" hangingPunct="1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8pPr>
      <a:lvl9pPr marL="945887" algn="ctr" rtl="0" eaLnBrk="1" fontAlgn="base" hangingPunct="1">
        <a:spcBef>
          <a:spcPct val="0"/>
        </a:spcBef>
        <a:spcAft>
          <a:spcPct val="0"/>
        </a:spcAft>
        <a:defRPr sz="2277">
          <a:solidFill>
            <a:schemeClr val="tx1"/>
          </a:solidFill>
          <a:latin typeface="Calibri" pitchFamily="34" charset="0"/>
        </a:defRPr>
      </a:lvl9pPr>
    </p:titleStyle>
    <p:bodyStyle>
      <a:lvl1pPr marL="177355" indent="-1773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384269" indent="-1477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50" kern="1200">
          <a:solidFill>
            <a:schemeClr val="tx1"/>
          </a:solidFill>
          <a:latin typeface="+mn-lt"/>
          <a:ea typeface="+mn-ea"/>
          <a:cs typeface="+mn-cs"/>
        </a:defRPr>
      </a:lvl2pPr>
      <a:lvl3pPr marL="591182" indent="-1182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827652" indent="-1182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064126" indent="-1182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300598" indent="-118235" algn="l" defTabSz="472944" rtl="0" eaLnBrk="1" latinLnBrk="0" hangingPunct="1">
        <a:spcBef>
          <a:spcPct val="20000"/>
        </a:spcBef>
        <a:buFont typeface="Arial" pitchFamily="34" charset="0"/>
        <a:buChar char="•"/>
        <a:defRPr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537067" indent="-118235" algn="l" defTabSz="472944" rtl="0" eaLnBrk="1" latinLnBrk="0" hangingPunct="1">
        <a:spcBef>
          <a:spcPct val="20000"/>
        </a:spcBef>
        <a:buFont typeface="Arial" pitchFamily="34" charset="0"/>
        <a:buChar char="•"/>
        <a:defRPr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773542" indent="-118235" algn="l" defTabSz="472944" rtl="0" eaLnBrk="1" latinLnBrk="0" hangingPunct="1">
        <a:spcBef>
          <a:spcPct val="20000"/>
        </a:spcBef>
        <a:buFont typeface="Arial" pitchFamily="34" charset="0"/>
        <a:buChar char="•"/>
        <a:defRPr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010013" indent="-118235" algn="l" defTabSz="472944" rtl="0" eaLnBrk="1" latinLnBrk="0" hangingPunct="1">
        <a:spcBef>
          <a:spcPct val="20000"/>
        </a:spcBef>
        <a:buFont typeface="Arial" pitchFamily="34" charset="0"/>
        <a:buChar char="•"/>
        <a:defRPr sz="1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1pPr>
      <a:lvl2pPr marL="236474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2pPr>
      <a:lvl3pPr marL="472944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3pPr>
      <a:lvl4pPr marL="709418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4pPr>
      <a:lvl5pPr marL="945887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5pPr>
      <a:lvl6pPr marL="1182361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6pPr>
      <a:lvl7pPr marL="1418834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7pPr>
      <a:lvl8pPr marL="1655306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8pPr>
      <a:lvl9pPr marL="1891778" algn="l" defTabSz="472944" rtl="0" eaLnBrk="1" latinLnBrk="0" hangingPunct="1">
        <a:defRPr sz="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uret.com/" TargetMode="External"/><Relationship Id="rId5" Type="http://schemas.openxmlformats.org/officeDocument/2006/relationships/hyperlink" Target="http://www.freedoniagroup.com/" TargetMode="Externa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2379B-3C42-4BE8-9FE9-AA9AC8F840CA}"/>
              </a:ext>
            </a:extLst>
          </p:cNvPr>
          <p:cNvSpPr/>
          <p:nvPr/>
        </p:nvSpPr>
        <p:spPr>
          <a:xfrm>
            <a:off x="685800" y="699353"/>
            <a:ext cx="7941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EV Battery</a:t>
            </a:r>
            <a:br>
              <a:rPr lang="en-US" sz="3200" b="1" dirty="0"/>
            </a:br>
            <a:r>
              <a:rPr lang="en-US" sz="3200" b="1" dirty="0"/>
              <a:t>A Perspective from the OEM </a:t>
            </a:r>
          </a:p>
          <a:p>
            <a:r>
              <a:rPr lang="en-US" sz="3200" b="1" dirty="0"/>
              <a:t>(Original Equipment Manufacturer)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83E155-E4DD-4091-A73A-4BC8D459F513}"/>
              </a:ext>
            </a:extLst>
          </p:cNvPr>
          <p:cNvSpPr txBox="1">
            <a:spLocks/>
          </p:cNvSpPr>
          <p:nvPr/>
        </p:nvSpPr>
        <p:spPr>
          <a:xfrm>
            <a:off x="4343401" y="3256650"/>
            <a:ext cx="4497386" cy="991500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Waqar Hashim</a:t>
            </a:r>
          </a:p>
          <a:p>
            <a:pPr marL="0" indent="0" algn="ctr">
              <a:buNone/>
            </a:pPr>
            <a:r>
              <a:rPr lang="en-US" dirty="0"/>
              <a:t>Vehicle Line Executive and VP Program Management</a:t>
            </a:r>
          </a:p>
          <a:p>
            <a:pPr marL="0" indent="0" algn="ctr">
              <a:buNone/>
            </a:pPr>
            <a:r>
              <a:rPr lang="en-US" dirty="0"/>
              <a:t>Faraday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D1EE1-F435-46B6-BEE6-638C4164AEF3}"/>
              </a:ext>
            </a:extLst>
          </p:cNvPr>
          <p:cNvSpPr txBox="1"/>
          <p:nvPr/>
        </p:nvSpPr>
        <p:spPr>
          <a:xfrm>
            <a:off x="685800" y="243325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April 11 – 12, 2019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1AF653-F700-4092-B868-DF6BED8B4984}"/>
              </a:ext>
            </a:extLst>
          </p:cNvPr>
          <p:cNvSpPr txBox="1">
            <a:spLocks/>
          </p:cNvSpPr>
          <p:nvPr/>
        </p:nvSpPr>
        <p:spPr>
          <a:xfrm>
            <a:off x="30481" y="3256650"/>
            <a:ext cx="4312920" cy="991500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J. T. Guerin</a:t>
            </a:r>
          </a:p>
          <a:p>
            <a:pPr marL="0" indent="0" algn="ctr">
              <a:buNone/>
            </a:pPr>
            <a:r>
              <a:rPr lang="en-US" dirty="0"/>
              <a:t>Director of Energy Management &amp; Charging Systems</a:t>
            </a:r>
          </a:p>
          <a:p>
            <a:pPr marL="0" indent="0" algn="ctr">
              <a:buNone/>
            </a:pPr>
            <a:r>
              <a:rPr lang="en-US" dirty="0"/>
              <a:t>Faraday Future</a:t>
            </a:r>
          </a:p>
        </p:txBody>
      </p:sp>
    </p:spTree>
    <p:extLst>
      <p:ext uri="{BB962C8B-B14F-4D97-AF65-F5344CB8AC3E}">
        <p14:creationId xmlns:p14="http://schemas.microsoft.com/office/powerpoint/2010/main" val="359760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940A6-1C38-484E-AE56-E424948C1BD8}"/>
              </a:ext>
            </a:extLst>
          </p:cNvPr>
          <p:cNvSpPr/>
          <p:nvPr/>
        </p:nvSpPr>
        <p:spPr>
          <a:xfrm>
            <a:off x="457200" y="390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Battery Life / Wear 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28A5B2-D780-4AA7-869A-1FDE7AEF7A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1047751"/>
            <a:ext cx="7886700" cy="312420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How long will the batteries last? </a:t>
            </a:r>
          </a:p>
          <a:p>
            <a:pPr lvl="1"/>
            <a:r>
              <a:rPr lang="en-US" sz="1596" dirty="0"/>
              <a:t>The question that is foremost in most potential electric vehicle purchasers in their decision process to purchase a car. </a:t>
            </a:r>
          </a:p>
          <a:p>
            <a:r>
              <a:rPr lang="en-US" sz="1800" dirty="0"/>
              <a:t>To alleviate that concern most EV manufacturers offer some type of warranty that guarantees a minimum vehicle range that the vehicle will achieve over course of the time and miles.</a:t>
            </a:r>
          </a:p>
          <a:p>
            <a:r>
              <a:rPr lang="en-US" sz="1800" dirty="0"/>
              <a:t>How to vehicle manufacturers determine what that range can be after 10 years and 150k miles of operation?</a:t>
            </a:r>
          </a:p>
          <a:p>
            <a:pPr lvl="1"/>
            <a:r>
              <a:rPr lang="en-US" sz="1596" dirty="0"/>
              <a:t>What about performance after the battery’s life in the vehicle</a:t>
            </a:r>
          </a:p>
          <a:p>
            <a:r>
              <a:rPr lang="en-US" sz="1800" dirty="0"/>
              <a:t>How is it impacted by customer usage?</a:t>
            </a:r>
          </a:p>
        </p:txBody>
      </p:sp>
    </p:spTree>
    <p:extLst>
      <p:ext uri="{BB962C8B-B14F-4D97-AF65-F5344CB8AC3E}">
        <p14:creationId xmlns:p14="http://schemas.microsoft.com/office/powerpoint/2010/main" val="83969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940A6-1C38-484E-AE56-E424948C1BD8}"/>
              </a:ext>
            </a:extLst>
          </p:cNvPr>
          <p:cNvSpPr/>
          <p:nvPr/>
        </p:nvSpPr>
        <p:spPr>
          <a:xfrm>
            <a:off x="457200" y="390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Li-Ion Cell Aging Mechanisms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28A5B2-D780-4AA7-869A-1FDE7AEF7A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1047751"/>
            <a:ext cx="7886700" cy="3124200"/>
          </a:xfrm>
          <a:prstGeom prst="rect">
            <a:avLst/>
          </a:prstGeom>
        </p:spPr>
        <p:txBody>
          <a:bodyPr/>
          <a:lstStyle/>
          <a:p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EF8A41-CFFB-4DB3-A50A-90E0AAC17409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919487"/>
            <a:ext cx="8526602" cy="3591178"/>
            <a:chOff x="1101778" y="771830"/>
            <a:chExt cx="13057946" cy="5806122"/>
          </a:xfrm>
        </p:grpSpPr>
        <p:pic>
          <p:nvPicPr>
            <p:cNvPr id="7" name="Picture 2" descr="Copper dissolution and &#10;dendrite formation &#10;Solvent co-intercalation &#10;and graphite exfoliation &#10;Transition metal &#10;dissolution and &#10;dendrite formation &#10;SEI &#10;Carbon &#10;Anode &#10;SEI decomposition &#10;and precipitation &#10;Structural 00 &#10;disorderin &#10;000 &#10;Binder de- &#10;composition &#10;and contact &#10;loss &#10;Particle cracking, Lithium plating &#10;SEI formation &#10;and dendrite &#10;and build-up &#10;formation &#10;Fig. 1. Degradation mechanisms in Li-ion cells. ">
              <a:extLst>
                <a:ext uri="{FF2B5EF4-FFF2-40B4-BE49-F238E27FC236}">
                  <a16:creationId xmlns:a16="http://schemas.microsoft.com/office/drawing/2014/main" id="{CE934782-5607-4208-91CE-48A41DDDD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778" y="771830"/>
              <a:ext cx="10820289" cy="531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9CF58E-10BF-4AF0-ADCF-E488DB1AE98F}"/>
                </a:ext>
              </a:extLst>
            </p:cNvPr>
            <p:cNvSpPr txBox="1"/>
            <p:nvPr/>
          </p:nvSpPr>
          <p:spPr>
            <a:xfrm>
              <a:off x="7841625" y="5931065"/>
              <a:ext cx="6318099" cy="646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Source: Birkl. Degradation Diagnostics for lithium ion cells  Journal of Power Sources. Volume 341, 15 February 2017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1DFEEC-E032-45E2-AD7D-9B5675DB857F}"/>
                </a:ext>
              </a:extLst>
            </p:cNvPr>
            <p:cNvSpPr/>
            <p:nvPr/>
          </p:nvSpPr>
          <p:spPr>
            <a:xfrm>
              <a:off x="3232940" y="5212081"/>
              <a:ext cx="1557130" cy="565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0F2E3D-EE8A-4355-A6D5-EA0FD787EBEB}"/>
                </a:ext>
              </a:extLst>
            </p:cNvPr>
            <p:cNvSpPr/>
            <p:nvPr/>
          </p:nvSpPr>
          <p:spPr>
            <a:xfrm>
              <a:off x="4764745" y="4933894"/>
              <a:ext cx="1557130" cy="7735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494B73-6E03-4D04-9CBD-D9F9C72A5FA4}"/>
                </a:ext>
              </a:extLst>
            </p:cNvPr>
            <p:cNvSpPr/>
            <p:nvPr/>
          </p:nvSpPr>
          <p:spPr>
            <a:xfrm rot="2760106">
              <a:off x="8111831" y="4925750"/>
              <a:ext cx="1557130" cy="5137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0B4249-83A5-4564-A6A6-B753F0A078FE}"/>
                </a:ext>
              </a:extLst>
            </p:cNvPr>
            <p:cNvSpPr/>
            <p:nvPr/>
          </p:nvSpPr>
          <p:spPr>
            <a:xfrm>
              <a:off x="9823472" y="4368800"/>
              <a:ext cx="1027408" cy="10058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0C589E-D781-455C-B123-9FB234C15B40}"/>
                </a:ext>
              </a:extLst>
            </p:cNvPr>
            <p:cNvSpPr/>
            <p:nvPr/>
          </p:nvSpPr>
          <p:spPr>
            <a:xfrm>
              <a:off x="4449784" y="1001974"/>
              <a:ext cx="2062139" cy="7735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01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940A6-1C38-484E-AE56-E424948C1BD8}"/>
              </a:ext>
            </a:extLst>
          </p:cNvPr>
          <p:cNvSpPr/>
          <p:nvPr/>
        </p:nvSpPr>
        <p:spPr>
          <a:xfrm>
            <a:off x="457200" y="390437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Battery Life Modeling 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28A5B2-D780-4AA7-869A-1FDE7AEF7A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1047751"/>
            <a:ext cx="7886700" cy="3124200"/>
          </a:xfrm>
          <a:prstGeom prst="rect">
            <a:avLst/>
          </a:prstGeo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C1A6B7F-DFBD-44AE-973E-A725A35A0626}"/>
              </a:ext>
            </a:extLst>
          </p:cNvPr>
          <p:cNvSpPr txBox="1">
            <a:spLocks/>
          </p:cNvSpPr>
          <p:nvPr/>
        </p:nvSpPr>
        <p:spPr>
          <a:xfrm>
            <a:off x="304800" y="879409"/>
            <a:ext cx="4895055" cy="545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Multi-Physics Based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F5562CC-6331-496E-9116-99403F078735}"/>
              </a:ext>
            </a:extLst>
          </p:cNvPr>
          <p:cNvSpPr txBox="1">
            <a:spLocks/>
          </p:cNvSpPr>
          <p:nvPr/>
        </p:nvSpPr>
        <p:spPr>
          <a:xfrm>
            <a:off x="5199855" y="879409"/>
            <a:ext cx="3944145" cy="3416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Empirical</a:t>
            </a:r>
          </a:p>
          <a:p>
            <a:pPr lvl="1"/>
            <a:r>
              <a:rPr lang="en-US" sz="1800" dirty="0"/>
              <a:t>Cell Calendar Life</a:t>
            </a:r>
          </a:p>
          <a:p>
            <a:pPr lvl="2"/>
            <a:r>
              <a:rPr lang="en-US" sz="1800" dirty="0"/>
              <a:t>vs. Open Circuit Voltage</a:t>
            </a:r>
          </a:p>
          <a:p>
            <a:pPr lvl="2"/>
            <a:r>
              <a:rPr lang="en-US" sz="1800" dirty="0"/>
              <a:t>vs. Temperature</a:t>
            </a:r>
          </a:p>
          <a:p>
            <a:pPr lvl="1"/>
            <a:r>
              <a:rPr lang="en-US" sz="1800" dirty="0"/>
              <a:t>Cell Cycle Life</a:t>
            </a:r>
          </a:p>
          <a:p>
            <a:pPr lvl="2"/>
            <a:r>
              <a:rPr lang="en-US" sz="1800" dirty="0"/>
              <a:t>vs. Temperature</a:t>
            </a:r>
          </a:p>
          <a:p>
            <a:pPr lvl="2"/>
            <a:r>
              <a:rPr lang="en-US" sz="1800" dirty="0"/>
              <a:t>vs. Voltage Operating Window</a:t>
            </a:r>
          </a:p>
          <a:p>
            <a:pPr lvl="2"/>
            <a:r>
              <a:rPr lang="en-US" sz="1800" dirty="0"/>
              <a:t>vs. Discharge Rate</a:t>
            </a:r>
          </a:p>
          <a:p>
            <a:pPr lvl="2"/>
            <a:r>
              <a:rPr lang="en-US" sz="1800" dirty="0"/>
              <a:t>Vs. Charge Rate</a:t>
            </a:r>
          </a:p>
          <a:p>
            <a:pPr lvl="2"/>
            <a:r>
              <a:rPr lang="en-US" sz="1800" dirty="0"/>
              <a:t>vs. Frequency of Fast Charge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A79ACA-D915-413D-BB45-AA3E3FD7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50402"/>
            <a:ext cx="4114801" cy="31205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DBADAB-558C-4325-8C8E-326B19271DE3}"/>
              </a:ext>
            </a:extLst>
          </p:cNvPr>
          <p:cNvSpPr txBox="1"/>
          <p:nvPr/>
        </p:nvSpPr>
        <p:spPr>
          <a:xfrm>
            <a:off x="208755" y="4214745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Smith, K. . Predictive Models of Li-Ion Battery Lifetime  IEEE Conf on Reliability Science for Advance Materials and Devices, Sept 2014</a:t>
            </a:r>
          </a:p>
        </p:txBody>
      </p:sp>
    </p:spTree>
    <p:extLst>
      <p:ext uri="{BB962C8B-B14F-4D97-AF65-F5344CB8AC3E}">
        <p14:creationId xmlns:p14="http://schemas.microsoft.com/office/powerpoint/2010/main" val="242793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940A6-1C38-484E-AE56-E424948C1BD8}"/>
              </a:ext>
            </a:extLst>
          </p:cNvPr>
          <p:cNvSpPr/>
          <p:nvPr/>
        </p:nvSpPr>
        <p:spPr>
          <a:xfrm>
            <a:off x="457200" y="390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Degradation Data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E0493C-5B61-4F6E-8464-B4EC07FD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123461"/>
            <a:ext cx="5334000" cy="355229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8DCE450-E7C4-4962-BF21-274A46E931C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4800" y="929722"/>
            <a:ext cx="3048000" cy="36232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Different</a:t>
            </a:r>
            <a:r>
              <a:rPr lang="en-US" baseline="0" dirty="0"/>
              <a:t> factors (or combination of factors) cause cells to wear differently.</a:t>
            </a:r>
          </a:p>
          <a:p>
            <a:r>
              <a:rPr lang="en-US" dirty="0"/>
              <a:t>No single degradation curve represents any single customer.</a:t>
            </a:r>
          </a:p>
          <a:p>
            <a:r>
              <a:rPr lang="en-US" dirty="0"/>
              <a:t>Degradation (cycle and calendar life) is aggregated against various customer use profiles</a:t>
            </a:r>
          </a:p>
          <a:p>
            <a:pPr lvl="1"/>
            <a:r>
              <a:rPr lang="en-US" dirty="0"/>
              <a:t>Example Customer:</a:t>
            </a:r>
            <a:br>
              <a:rPr lang="en-US" dirty="0"/>
            </a:br>
            <a:r>
              <a:rPr lang="en-US" dirty="0"/>
              <a:t>Southern California</a:t>
            </a:r>
            <a:br>
              <a:rPr lang="en-US" dirty="0"/>
            </a:br>
            <a:r>
              <a:rPr lang="en-US" dirty="0"/>
              <a:t>50 mile round trip commute</a:t>
            </a:r>
            <a:br>
              <a:rPr lang="en-US" dirty="0"/>
            </a:br>
            <a:r>
              <a:rPr lang="en-US" dirty="0"/>
              <a:t>Level 2 charging at home daily</a:t>
            </a:r>
            <a:br>
              <a:rPr lang="en-US" dirty="0"/>
            </a:br>
            <a:r>
              <a:rPr lang="en-US" dirty="0"/>
              <a:t>Level 3 charging 1x month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5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CDA0F8-7722-4DF8-8242-00F70A446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8" y="1047750"/>
            <a:ext cx="6096000" cy="3543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31AE6-804E-47E1-9E15-FD84182146B9}"/>
              </a:ext>
            </a:extLst>
          </p:cNvPr>
          <p:cNvSpPr/>
          <p:nvPr/>
        </p:nvSpPr>
        <p:spPr>
          <a:xfrm>
            <a:off x="457200" y="390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Useful Life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0042E9-4252-4861-A173-D74B05C01C1E}"/>
              </a:ext>
            </a:extLst>
          </p:cNvPr>
          <p:cNvGrpSpPr/>
          <p:nvPr/>
        </p:nvGrpSpPr>
        <p:grpSpPr>
          <a:xfrm>
            <a:off x="1447800" y="2647950"/>
            <a:ext cx="5316469" cy="1339872"/>
            <a:chOff x="2227152" y="1973655"/>
            <a:chExt cx="5316469" cy="133987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067926-F4A6-4243-913E-BCB1015B5C27}"/>
                </a:ext>
              </a:extLst>
            </p:cNvPr>
            <p:cNvSpPr/>
            <p:nvPr/>
          </p:nvSpPr>
          <p:spPr>
            <a:xfrm>
              <a:off x="2227152" y="1973655"/>
              <a:ext cx="4698749" cy="1032095"/>
            </a:xfrm>
            <a:custGeom>
              <a:avLst/>
              <a:gdLst>
                <a:gd name="connsiteX0" fmla="*/ 0 w 4698749"/>
                <a:gd name="connsiteY0" fmla="*/ 0 h 1032095"/>
                <a:gd name="connsiteX1" fmla="*/ 1149791 w 4698749"/>
                <a:gd name="connsiteY1" fmla="*/ 606583 h 1032095"/>
                <a:gd name="connsiteX2" fmla="*/ 4698749 w 4698749"/>
                <a:gd name="connsiteY2" fmla="*/ 1032095 h 1032095"/>
                <a:gd name="connsiteX3" fmla="*/ 4698749 w 4698749"/>
                <a:gd name="connsiteY3" fmla="*/ 1032095 h 10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8749" h="1032095">
                  <a:moveTo>
                    <a:pt x="0" y="0"/>
                  </a:moveTo>
                  <a:cubicBezTo>
                    <a:pt x="183333" y="217283"/>
                    <a:pt x="366666" y="434567"/>
                    <a:pt x="1149791" y="606583"/>
                  </a:cubicBezTo>
                  <a:cubicBezTo>
                    <a:pt x="1932916" y="778599"/>
                    <a:pt x="4698749" y="1032095"/>
                    <a:pt x="4698749" y="1032095"/>
                  </a:cubicBezTo>
                  <a:lnTo>
                    <a:pt x="4698749" y="1032095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6818E5-6013-426A-9339-4AED0D3D54E0}"/>
                </a:ext>
              </a:extLst>
            </p:cNvPr>
            <p:cNvSpPr txBox="1"/>
            <p:nvPr/>
          </p:nvSpPr>
          <p:spPr>
            <a:xfrm>
              <a:off x="6110472" y="3005750"/>
              <a:ext cx="1433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Warranty Policy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07A50D-F692-4166-A7AD-10125976F42D}"/>
              </a:ext>
            </a:extLst>
          </p:cNvPr>
          <p:cNvGrpSpPr/>
          <p:nvPr/>
        </p:nvGrpSpPr>
        <p:grpSpPr>
          <a:xfrm>
            <a:off x="4652596" y="3235988"/>
            <a:ext cx="4636775" cy="1290307"/>
            <a:chOff x="4652596" y="3235988"/>
            <a:chExt cx="4636775" cy="1290307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7B866241-C7A1-48D5-A332-C6F841F354F9}"/>
                </a:ext>
              </a:extLst>
            </p:cNvPr>
            <p:cNvSpPr/>
            <p:nvPr/>
          </p:nvSpPr>
          <p:spPr>
            <a:xfrm rot="513517">
              <a:off x="4652596" y="3235988"/>
              <a:ext cx="2768851" cy="1290307"/>
            </a:xfrm>
            <a:prstGeom prst="arc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C18531-16A5-4DA6-AB46-BFD34BE402AF}"/>
                </a:ext>
              </a:extLst>
            </p:cNvPr>
            <p:cNvSpPr txBox="1"/>
            <p:nvPr/>
          </p:nvSpPr>
          <p:spPr>
            <a:xfrm rot="1661567">
              <a:off x="5802519" y="3391586"/>
              <a:ext cx="3486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What happens after 10 years/150k miles?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3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476E61-F458-42C6-9049-07CBDB4CD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6594"/>
            <a:ext cx="5211664" cy="3318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31AE6-804E-47E1-9E15-FD84182146B9}"/>
              </a:ext>
            </a:extLst>
          </p:cNvPr>
          <p:cNvSpPr/>
          <p:nvPr/>
        </p:nvSpPr>
        <p:spPr>
          <a:xfrm>
            <a:off x="457200" y="390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Useful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32D7F-CD85-4DC4-B305-F417C63FEF7C}"/>
              </a:ext>
            </a:extLst>
          </p:cNvPr>
          <p:cNvSpPr txBox="1"/>
          <p:nvPr/>
        </p:nvSpPr>
        <p:spPr>
          <a:xfrm>
            <a:off x="1219200" y="4026955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Creative secondary and tertiary use streams will create new business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02606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111C2-7B18-4C72-A035-D7C606963330}"/>
              </a:ext>
            </a:extLst>
          </p:cNvPr>
          <p:cNvSpPr txBox="1"/>
          <p:nvPr/>
        </p:nvSpPr>
        <p:spPr>
          <a:xfrm>
            <a:off x="2198225" y="1962150"/>
            <a:ext cx="474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90004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668910-787E-41E6-B200-BC7F42ED1A8C}"/>
              </a:ext>
            </a:extLst>
          </p:cNvPr>
          <p:cNvSpPr txBox="1">
            <a:spLocks/>
          </p:cNvSpPr>
          <p:nvPr/>
        </p:nvSpPr>
        <p:spPr>
          <a:xfrm>
            <a:off x="608013" y="387085"/>
            <a:ext cx="8535987" cy="3124201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Important Attributes for EV Makers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Initial Cost</a:t>
            </a:r>
          </a:p>
          <a:p>
            <a:r>
              <a:rPr lang="en-US" sz="2800" dirty="0"/>
              <a:t>Energy density volumetric or mass based - Range</a:t>
            </a:r>
          </a:p>
          <a:p>
            <a:r>
              <a:rPr lang="en-US" sz="2800" dirty="0"/>
              <a:t>Charge time – Power KW</a:t>
            </a:r>
          </a:p>
          <a:p>
            <a:r>
              <a:rPr lang="en-US" sz="2800" dirty="0"/>
              <a:t>Battery Life / Wear Out</a:t>
            </a:r>
          </a:p>
          <a:p>
            <a:r>
              <a:rPr lang="en-US" sz="2800" dirty="0"/>
              <a:t>Useful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8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668910-787E-41E6-B200-BC7F42ED1A8C}"/>
              </a:ext>
            </a:extLst>
          </p:cNvPr>
          <p:cNvSpPr txBox="1">
            <a:spLocks/>
          </p:cNvSpPr>
          <p:nvPr/>
        </p:nvSpPr>
        <p:spPr>
          <a:xfrm>
            <a:off x="608013" y="387085"/>
            <a:ext cx="8535987" cy="3124201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Industry relationships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D5321-30CC-4C5C-A6EA-929D58BB3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5" y="915187"/>
            <a:ext cx="4897190" cy="3467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EB3A6-FA73-46AE-8D51-BE8F0CE7E8E1}"/>
              </a:ext>
            </a:extLst>
          </p:cNvPr>
          <p:cNvSpPr txBox="1"/>
          <p:nvPr/>
        </p:nvSpPr>
        <p:spPr>
          <a:xfrm>
            <a:off x="5619649" y="957792"/>
            <a:ext cx="33450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Trends</a:t>
            </a:r>
          </a:p>
          <a:p>
            <a:endParaRPr lang="en-U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Bulk of battery production volume shifting from consumer electronics to EVs.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of scale to reduce cost per cell is the initial step for EV batteries.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Shift in technology will be the next step.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82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449820-CDEF-412E-932C-1D0AD678A99D}"/>
              </a:ext>
            </a:extLst>
          </p:cNvPr>
          <p:cNvSpPr txBox="1">
            <a:spLocks/>
          </p:cNvSpPr>
          <p:nvPr/>
        </p:nvSpPr>
        <p:spPr>
          <a:xfrm>
            <a:off x="514350" y="364272"/>
            <a:ext cx="8115299" cy="3124201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Initial Cost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EV batteries typically cost 30 to 50% of the total material cost of vehicle</a:t>
            </a:r>
          </a:p>
          <a:p>
            <a:r>
              <a:rPr lang="en-US" sz="2800" dirty="0"/>
              <a:t>Significant initial capital required to set up EV battery manufacturing operations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449820-CDEF-412E-932C-1D0AD678A99D}"/>
              </a:ext>
            </a:extLst>
          </p:cNvPr>
          <p:cNvSpPr txBox="1">
            <a:spLocks/>
          </p:cNvSpPr>
          <p:nvPr/>
        </p:nvSpPr>
        <p:spPr>
          <a:xfrm>
            <a:off x="514350" y="364272"/>
            <a:ext cx="8115299" cy="3124201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Initial Cost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AFB16-6586-47A7-B20D-D74A6996C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7" y="1154304"/>
            <a:ext cx="4133382" cy="2834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605F29-5B55-4E39-B61D-B13792512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71" y="987933"/>
            <a:ext cx="3955721" cy="30655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3322D1-B21D-47F1-9BDF-A7E63135961D}"/>
              </a:ext>
            </a:extLst>
          </p:cNvPr>
          <p:cNvSpPr txBox="1"/>
          <p:nvPr/>
        </p:nvSpPr>
        <p:spPr>
          <a:xfrm>
            <a:off x="152400" y="4065926"/>
            <a:ext cx="4747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There are significant opportunities to reduce battery cost.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E2F639-4634-47C3-A716-77FB3A5697DA}"/>
              </a:ext>
            </a:extLst>
          </p:cNvPr>
          <p:cNvSpPr txBox="1"/>
          <p:nvPr/>
        </p:nvSpPr>
        <p:spPr>
          <a:xfrm>
            <a:off x="5220631" y="4053444"/>
            <a:ext cx="355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Manufacturing cost reduction primarily driven by automation and scale.</a:t>
            </a:r>
          </a:p>
        </p:txBody>
      </p:sp>
    </p:spTree>
    <p:extLst>
      <p:ext uri="{BB962C8B-B14F-4D97-AF65-F5344CB8AC3E}">
        <p14:creationId xmlns:p14="http://schemas.microsoft.com/office/powerpoint/2010/main" val="56030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59B451-0134-401A-9EE1-CB92F16DAF2E}"/>
              </a:ext>
            </a:extLst>
          </p:cNvPr>
          <p:cNvSpPr txBox="1">
            <a:spLocks/>
          </p:cNvSpPr>
          <p:nvPr/>
        </p:nvSpPr>
        <p:spPr>
          <a:xfrm>
            <a:off x="367109" y="448694"/>
            <a:ext cx="8409784" cy="3124201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Energy Density Volumetric or Mass Based - Range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94AE7-77B5-46F7-B429-1979A661C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20675"/>
            <a:ext cx="5257800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BE892-9DE9-44A5-9797-95BB7067D5FD}"/>
              </a:ext>
            </a:extLst>
          </p:cNvPr>
          <p:cNvSpPr txBox="1"/>
          <p:nvPr/>
        </p:nvSpPr>
        <p:spPr>
          <a:xfrm>
            <a:off x="1828800" y="4068936"/>
            <a:ext cx="4747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Does Moore’s law also apply to battery energy density?.</a:t>
            </a:r>
          </a:p>
        </p:txBody>
      </p:sp>
    </p:spTree>
    <p:extLst>
      <p:ext uri="{BB962C8B-B14F-4D97-AF65-F5344CB8AC3E}">
        <p14:creationId xmlns:p14="http://schemas.microsoft.com/office/powerpoint/2010/main" val="211585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59B451-0134-401A-9EE1-CB92F16DAF2E}"/>
              </a:ext>
            </a:extLst>
          </p:cNvPr>
          <p:cNvSpPr txBox="1">
            <a:spLocks/>
          </p:cNvSpPr>
          <p:nvPr/>
        </p:nvSpPr>
        <p:spPr>
          <a:xfrm>
            <a:off x="367109" y="448694"/>
            <a:ext cx="8409784" cy="3124201"/>
          </a:xfrm>
          <a:prstGeom prst="rect">
            <a:avLst/>
          </a:prstGeom>
        </p:spPr>
        <p:txBody>
          <a:bodyPr/>
          <a:lstStyle>
            <a:lvl1pPr marL="177355" indent="-1773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269" indent="-1477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18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7652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4126" indent="-1182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0598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7067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3542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0013" indent="-118235" algn="l" defTabSz="472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Energy Density Volumetric or Mass Based - Range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AE5A0-5194-41D2-B7CE-0138701B7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948773"/>
            <a:ext cx="5448300" cy="2924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146869-C69D-414E-90AF-10C581535099}"/>
              </a:ext>
            </a:extLst>
          </p:cNvPr>
          <p:cNvSpPr/>
          <p:nvPr/>
        </p:nvSpPr>
        <p:spPr>
          <a:xfrm>
            <a:off x="1295400" y="3872948"/>
            <a:ext cx="86106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333333"/>
                </a:solidFill>
                <a:latin typeface="Arial, Helvetica, sans-serif"/>
              </a:rPr>
              <a:t>Li-ion pricing and energy density</a:t>
            </a:r>
            <a:endParaRPr lang="en-US" sz="10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sz="1050" i="1" dirty="0">
                <a:solidFill>
                  <a:srgbClr val="333333"/>
                </a:solidFill>
                <a:latin typeface="Arial, Helvetica, sans-serif"/>
              </a:rPr>
              <a:t>References: The Freedonia Group, Inc. </a:t>
            </a:r>
            <a:r>
              <a:rPr lang="en-US" sz="1050" i="1" dirty="0">
                <a:solidFill>
                  <a:srgbClr val="00ADEF"/>
                </a:solidFill>
                <a:latin typeface="Arial, Helvetica, sans-serif"/>
                <a:hlinkClick r:id="rId5"/>
              </a:rPr>
              <a:t>www.freedoniagroup.com</a:t>
            </a:r>
            <a:br>
              <a:rPr lang="en-US" sz="1050" i="1" dirty="0">
                <a:solidFill>
                  <a:srgbClr val="333333"/>
                </a:solidFill>
                <a:latin typeface="Arial, Helvetica, sans-serif"/>
              </a:rPr>
            </a:br>
            <a:r>
              <a:rPr lang="en-US" sz="1050" i="1" dirty="0">
                <a:solidFill>
                  <a:srgbClr val="333333"/>
                </a:solidFill>
                <a:latin typeface="Arial, Helvetica, sans-serif"/>
              </a:rPr>
              <a:t>Barry </a:t>
            </a:r>
            <a:r>
              <a:rPr lang="en-US" sz="1050" i="1" dirty="0" err="1">
                <a:solidFill>
                  <a:srgbClr val="333333"/>
                </a:solidFill>
                <a:latin typeface="Arial, Helvetica, sans-serif"/>
              </a:rPr>
              <a:t>Huret</a:t>
            </a:r>
            <a:r>
              <a:rPr lang="en-US" sz="1050" i="1" dirty="0">
                <a:solidFill>
                  <a:srgbClr val="333333"/>
                </a:solidFill>
                <a:latin typeface="Arial, Helvetica, sans-serif"/>
              </a:rPr>
              <a:t>, president of battery consulting company </a:t>
            </a:r>
            <a:r>
              <a:rPr lang="en-US" sz="1050" i="1" dirty="0" err="1">
                <a:solidFill>
                  <a:srgbClr val="333333"/>
                </a:solidFill>
                <a:latin typeface="Arial, Helvetica, sans-serif"/>
              </a:rPr>
              <a:t>Huret</a:t>
            </a:r>
            <a:r>
              <a:rPr lang="en-US" sz="1050" i="1" dirty="0">
                <a:solidFill>
                  <a:srgbClr val="333333"/>
                </a:solidFill>
                <a:latin typeface="Arial, Helvetica, sans-serif"/>
              </a:rPr>
              <a:t> Associates Inc. in Yardley, Pa, USA (</a:t>
            </a:r>
            <a:r>
              <a:rPr lang="en-US" sz="1050" i="1" dirty="0">
                <a:solidFill>
                  <a:srgbClr val="00ADEF"/>
                </a:solidFill>
                <a:latin typeface="Arial, Helvetica, sans-serif"/>
                <a:hlinkClick r:id="rId6"/>
              </a:rPr>
              <a:t>www.huret.com</a:t>
            </a:r>
            <a:r>
              <a:rPr lang="en-US" sz="1050" i="1" dirty="0">
                <a:solidFill>
                  <a:srgbClr val="333333"/>
                </a:solidFill>
                <a:latin typeface="Arial, Helvetica, sans-serif"/>
              </a:rPr>
              <a:t>)</a:t>
            </a:r>
            <a:endParaRPr lang="en-US" sz="105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2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940A6-1C38-484E-AE56-E424948C1BD8}"/>
              </a:ext>
            </a:extLst>
          </p:cNvPr>
          <p:cNvSpPr/>
          <p:nvPr/>
        </p:nvSpPr>
        <p:spPr>
          <a:xfrm>
            <a:off x="457200" y="390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Charge Time – Power KW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9EBD5-C856-42E0-99A9-417A5B721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9021"/>
            <a:ext cx="5410200" cy="2565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449E3-BEA4-4DD3-B9BF-D509D89DDC87}"/>
              </a:ext>
            </a:extLst>
          </p:cNvPr>
          <p:cNvSpPr txBox="1"/>
          <p:nvPr/>
        </p:nvSpPr>
        <p:spPr>
          <a:xfrm>
            <a:off x="762000" y="3543985"/>
            <a:ext cx="7876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Range anxiety was one of the greatest barrier to entry on EVs besides cost.</a:t>
            </a:r>
          </a:p>
          <a:p>
            <a:endParaRPr lang="en-US" sz="1400" dirty="0"/>
          </a:p>
          <a:p>
            <a:r>
              <a:rPr lang="en-US" sz="1400" dirty="0"/>
              <a:t>Battery Power will continue to increase as consumers demand for greater driving range continues.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014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426601"/>
            <a:ext cx="1135202" cy="225446"/>
          </a:xfrm>
          <a:prstGeom prst="rect">
            <a:avLst/>
          </a:prstGeo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65" b="1" dirty="0">
              <a:solidFill>
                <a:srgbClr val="F7B1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B937-891E-462A-8A46-D17108CB8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10" y="448694"/>
            <a:ext cx="721382" cy="447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48600" y="396104"/>
            <a:ext cx="1135202" cy="552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940A6-1C38-484E-AE56-E424948C1BD8}"/>
              </a:ext>
            </a:extLst>
          </p:cNvPr>
          <p:cNvSpPr/>
          <p:nvPr/>
        </p:nvSpPr>
        <p:spPr>
          <a:xfrm>
            <a:off x="457200" y="390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Charge Time – Power KW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28FD2-C002-435D-9703-9E561A0CC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48773"/>
            <a:ext cx="5811020" cy="2887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284911-2F26-463C-996B-9445995C2F3F}"/>
              </a:ext>
            </a:extLst>
          </p:cNvPr>
          <p:cNvSpPr txBox="1"/>
          <p:nvPr/>
        </p:nvSpPr>
        <p:spPr>
          <a:xfrm>
            <a:off x="2198225" y="3910162"/>
            <a:ext cx="4747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Consumers have many choices to charge their EVs</a:t>
            </a:r>
          </a:p>
        </p:txBody>
      </p:sp>
    </p:spTree>
    <p:extLst>
      <p:ext uri="{BB962C8B-B14F-4D97-AF65-F5344CB8AC3E}">
        <p14:creationId xmlns:p14="http://schemas.microsoft.com/office/powerpoint/2010/main" val="2054081426"/>
      </p:ext>
    </p:extLst>
  </p:cSld>
  <p:clrMapOvr>
    <a:masterClrMapping/>
  </p:clrMapOvr>
</p:sld>
</file>

<file path=ppt/theme/theme1.xml><?xml version="1.0" encoding="utf-8"?>
<a:theme xmlns:a="http://schemas.openxmlformats.org/drawingml/2006/main" name="2010-IEEE-PES-Template-Office07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527</Words>
  <Application>Microsoft Office PowerPoint</Application>
  <PresentationFormat>On-screen Show (16:9)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Arial, Helvetica, sans-serif</vt:lpstr>
      <vt:lpstr>Calibri</vt:lpstr>
      <vt:lpstr>2010-IEEE-PES-Template-Office07-V2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IEEE</dc:creator>
  <cp:lastModifiedBy>Waqar Hashim</cp:lastModifiedBy>
  <cp:revision>117</cp:revision>
  <cp:lastPrinted>2015-11-06T01:28:21Z</cp:lastPrinted>
  <dcterms:created xsi:type="dcterms:W3CDTF">2010-10-12T18:25:44Z</dcterms:created>
  <dcterms:modified xsi:type="dcterms:W3CDTF">2019-04-06T13:38:45Z</dcterms:modified>
</cp:coreProperties>
</file>